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slide" Target="slides/slide44.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9.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8.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youtube.com/v/RvxMaD93d2I" TargetMode="External"/><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484150"/>
            <a:ext cx="8520600" cy="2052600"/>
          </a:xfrm>
          <a:prstGeom prst="rect">
            <a:avLst/>
          </a:prstGeom>
        </p:spPr>
        <p:txBody>
          <a:bodyPr anchorCtr="0" anchor="b" bIns="91425" lIns="91425" rIns="91425" tIns="91425">
            <a:noAutofit/>
          </a:bodyPr>
          <a:lstStyle/>
          <a:p>
            <a:pPr lvl="0">
              <a:spcBef>
                <a:spcPts val="0"/>
              </a:spcBef>
              <a:buNone/>
            </a:pPr>
            <a:r>
              <a:rPr lang="es"/>
              <a:t>Inspiring data journalism stories</a:t>
            </a:r>
          </a:p>
        </p:txBody>
      </p:sp>
      <p:sp>
        <p:nvSpPr>
          <p:cNvPr id="55" name="Shape 55"/>
          <p:cNvSpPr txBox="1"/>
          <p:nvPr>
            <p:ph idx="1" type="subTitle"/>
          </p:nvPr>
        </p:nvSpPr>
        <p:spPr>
          <a:xfrm>
            <a:off x="571300" y="3980025"/>
            <a:ext cx="8520600" cy="792600"/>
          </a:xfrm>
          <a:prstGeom prst="rect">
            <a:avLst/>
          </a:prstGeom>
        </p:spPr>
        <p:txBody>
          <a:bodyPr anchorCtr="0" anchor="t" bIns="91425" lIns="91425" rIns="91425" tIns="91425">
            <a:noAutofit/>
          </a:bodyPr>
          <a:lstStyle/>
          <a:p>
            <a:pPr lvl="0">
              <a:spcBef>
                <a:spcPts val="0"/>
              </a:spcBef>
              <a:buNone/>
            </a:pPr>
            <a:r>
              <a:rPr lang="es"/>
              <a:t>                         </a:t>
            </a:r>
            <a:r>
              <a:rPr b="1" lang="es" sz="2000"/>
              <a:t>Romina Colman - LA NACION DATA</a:t>
            </a:r>
          </a:p>
          <a:p>
            <a:pPr lvl="0">
              <a:spcBef>
                <a:spcPts val="0"/>
              </a:spcBef>
              <a:buNone/>
            </a:pPr>
            <a:r>
              <a:rPr b="1" lang="es" sz="2000"/>
              <a:t>                            @colmanromi  / @LNData</a:t>
            </a:r>
          </a:p>
          <a:p>
            <a:pPr lvl="0" rt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6" name="Shape 116"/>
          <p:cNvPicPr preferRelativeResize="0"/>
          <p:nvPr/>
        </p:nvPicPr>
        <p:blipFill>
          <a:blip r:embed="rId3">
            <a:alphaModFix/>
          </a:blip>
          <a:stretch>
            <a:fillRect/>
          </a:stretch>
        </p:blipFill>
        <p:spPr>
          <a:xfrm>
            <a:off x="311699" y="-744050"/>
            <a:ext cx="8520600" cy="58875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f004125.jpg" id="123" name="Shape 123"/>
          <p:cNvPicPr preferRelativeResize="0"/>
          <p:nvPr/>
        </p:nvPicPr>
        <p:blipFill>
          <a:blip r:embed="rId3">
            <a:alphaModFix/>
          </a:blip>
          <a:stretch>
            <a:fillRect/>
          </a:stretch>
        </p:blipFill>
        <p:spPr>
          <a:xfrm>
            <a:off x="1401275" y="219326"/>
            <a:ext cx="6341449" cy="4217049"/>
          </a:xfrm>
          <a:prstGeom prst="rect">
            <a:avLst/>
          </a:prstGeom>
          <a:noFill/>
          <a:ln>
            <a:noFill/>
          </a:ln>
        </p:spPr>
      </p:pic>
      <p:sp>
        <p:nvSpPr>
          <p:cNvPr id="124" name="Shape 124"/>
          <p:cNvSpPr txBox="1"/>
          <p:nvPr/>
        </p:nvSpPr>
        <p:spPr>
          <a:xfrm>
            <a:off x="1401275" y="3334800"/>
            <a:ext cx="6132000" cy="3000000"/>
          </a:xfrm>
          <a:prstGeom prst="rect">
            <a:avLst/>
          </a:prstGeom>
          <a:noFill/>
          <a:ln>
            <a:noFill/>
          </a:ln>
        </p:spPr>
        <p:txBody>
          <a:bodyPr anchorCtr="0" anchor="ctr" bIns="91425" lIns="91425" rIns="91425" tIns="91425">
            <a:noAutofit/>
          </a:bodyPr>
          <a:lstStyle/>
          <a:p>
            <a:pPr lvl="0" rtl="0">
              <a:spcBef>
                <a:spcPts val="0"/>
              </a:spcBef>
              <a:buNone/>
            </a:pPr>
            <a:r>
              <a:rPr lang="es">
                <a:solidFill>
                  <a:srgbClr val="FFFFFF"/>
                </a:solidFill>
              </a:rPr>
              <a:t>http://www.freejpg.com.ar/free/info/100005292/escritorio-oficina-carta-cartas-papel-papeles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1200"/>
              </a:spcBef>
              <a:spcAft>
                <a:spcPts val="0"/>
              </a:spcAft>
              <a:buNone/>
            </a:pPr>
            <a:r>
              <a:rPr lang="es" sz="4800">
                <a:solidFill>
                  <a:srgbClr val="FFFFFF"/>
                </a:solidFill>
              </a:rPr>
              <a:t>Today I will talk about three stories</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spcBef>
                <a:spcPts val="1100"/>
              </a:spcBef>
              <a:spcAft>
                <a:spcPts val="0"/>
              </a:spcAft>
              <a:buNone/>
            </a:pPr>
            <a:r>
              <a:t/>
            </a:r>
            <a:endParaRPr sz="4400">
              <a:solidFill>
                <a:srgbClr val="FFFFFF"/>
              </a:solidFill>
            </a:endParaRPr>
          </a:p>
          <a:p>
            <a:pPr lvl="0" rtl="0" algn="ctr">
              <a:spcBef>
                <a:spcPts val="1100"/>
              </a:spcBef>
              <a:spcAft>
                <a:spcPts val="0"/>
              </a:spcAft>
              <a:buNone/>
            </a:pPr>
            <a:r>
              <a:rPr lang="es" sz="4400">
                <a:solidFill>
                  <a:srgbClr val="FFFFFF"/>
                </a:solidFill>
              </a:rPr>
              <a:t>What do they have in common?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txBox="1"/>
          <p:nvPr>
            <p:ph idx="1" type="body"/>
          </p:nvPr>
        </p:nvSpPr>
        <p:spPr>
          <a:xfrm>
            <a:off x="311700" y="1367775"/>
            <a:ext cx="8520600" cy="3416400"/>
          </a:xfrm>
          <a:prstGeom prst="rect">
            <a:avLst/>
          </a:prstGeom>
        </p:spPr>
        <p:txBody>
          <a:bodyPr anchorCtr="0" anchor="t" bIns="91425" lIns="91425" rIns="91425" tIns="91425">
            <a:noAutofit/>
          </a:bodyPr>
          <a:lstStyle/>
          <a:p>
            <a:pPr lvl="0" algn="ctr">
              <a:spcBef>
                <a:spcPts val="1100"/>
              </a:spcBef>
              <a:spcAft>
                <a:spcPts val="0"/>
              </a:spcAft>
              <a:buNone/>
            </a:pPr>
            <a:r>
              <a:rPr lang="es" sz="4400">
                <a:solidFill>
                  <a:srgbClr val="FFFFFF"/>
                </a:solidFill>
              </a:rPr>
              <a:t>Stories begin when you start being curious about something</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68950"/>
            <a:ext cx="8520600" cy="572700"/>
          </a:xfrm>
          <a:prstGeom prst="rect">
            <a:avLst/>
          </a:prstGeom>
        </p:spPr>
        <p:txBody>
          <a:bodyPr anchorCtr="0" anchor="t" bIns="91425" lIns="91425" rIns="91425" tIns="91425">
            <a:noAutofit/>
          </a:bodyPr>
          <a:lstStyle/>
          <a:p>
            <a:pPr lvl="0">
              <a:spcBef>
                <a:spcPts val="0"/>
              </a:spcBef>
              <a:buNone/>
            </a:pPr>
            <a:r>
              <a:rPr lang="es"/>
              <a:t>Travels abroad of  the President</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0010071681.jpg" id="149" name="Shape 149"/>
          <p:cNvPicPr preferRelativeResize="0"/>
          <p:nvPr/>
        </p:nvPicPr>
        <p:blipFill>
          <a:blip r:embed="rId3">
            <a:alphaModFix/>
          </a:blip>
          <a:stretch>
            <a:fillRect/>
          </a:stretch>
        </p:blipFill>
        <p:spPr>
          <a:xfrm>
            <a:off x="1318321" y="1244522"/>
            <a:ext cx="6075353"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446484" y="0"/>
            <a:ext cx="8251031"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3" name="Shape 163"/>
          <p:cNvPicPr preferRelativeResize="0"/>
          <p:nvPr/>
        </p:nvPicPr>
        <p:blipFill>
          <a:blip r:embed="rId3">
            <a:alphaModFix/>
          </a:blip>
          <a:stretch>
            <a:fillRect/>
          </a:stretch>
        </p:blipFill>
        <p:spPr>
          <a:xfrm>
            <a:off x="983668" y="0"/>
            <a:ext cx="7176663"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70" name="Shape 170"/>
          <p:cNvPicPr preferRelativeResize="0"/>
          <p:nvPr/>
        </p:nvPicPr>
        <p:blipFill>
          <a:blip r:embed="rId3">
            <a:alphaModFix/>
          </a:blip>
          <a:stretch>
            <a:fillRect/>
          </a:stretch>
        </p:blipFill>
        <p:spPr>
          <a:xfrm>
            <a:off x="827045" y="0"/>
            <a:ext cx="7489908"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1300"/>
              </a:spcBef>
              <a:spcAft>
                <a:spcPts val="0"/>
              </a:spcAft>
              <a:buNone/>
            </a:pPr>
            <a:r>
              <a:rPr lang="es" sz="5400">
                <a:solidFill>
                  <a:srgbClr val="FFFFFF"/>
                </a:solidFill>
              </a:rPr>
              <a:t>Bingo! There’s a pattern in the documents</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t/>
            </a:r>
            <a:endParaRPr/>
          </a:p>
        </p:txBody>
      </p:sp>
      <p:sp>
        <p:nvSpPr>
          <p:cNvPr id="61" name="Shape 61"/>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pic>
        <p:nvPicPr>
          <p:cNvPr descr="plaza-de-mayo-1-42-1382100702 (1).jpg" id="62" name="Shape 62"/>
          <p:cNvPicPr preferRelativeResize="0"/>
          <p:nvPr/>
        </p:nvPicPr>
        <p:blipFill>
          <a:blip r:embed="rId3">
            <a:alphaModFix/>
          </a:blip>
          <a:stretch>
            <a:fillRect/>
          </a:stretch>
        </p:blipFill>
        <p:spPr>
          <a:xfrm>
            <a:off x="0" y="3571"/>
            <a:ext cx="9144000" cy="51363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txBox="1"/>
          <p:nvPr>
            <p:ph idx="1" type="body"/>
          </p:nvPr>
        </p:nvSpPr>
        <p:spPr>
          <a:xfrm>
            <a:off x="1244725" y="1727100"/>
            <a:ext cx="8520600" cy="3416400"/>
          </a:xfrm>
          <a:prstGeom prst="rect">
            <a:avLst/>
          </a:prstGeom>
        </p:spPr>
        <p:txBody>
          <a:bodyPr anchorCtr="0" anchor="t" bIns="91425" lIns="91425" rIns="91425" tIns="91425">
            <a:noAutofit/>
          </a:bodyPr>
          <a:lstStyle/>
          <a:p>
            <a:pPr lvl="0">
              <a:spcBef>
                <a:spcPts val="1300"/>
              </a:spcBef>
              <a:spcAft>
                <a:spcPts val="0"/>
              </a:spcAft>
              <a:buNone/>
            </a:pPr>
            <a:r>
              <a:rPr lang="es" sz="5600">
                <a:solidFill>
                  <a:srgbClr val="FFFFFF"/>
                </a:solidFill>
              </a:rPr>
              <a:t>    	Not so fast….</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BOLETIN OFICIAL REPUBLICA ARGENTINA.png" id="189" name="Shape 189"/>
          <p:cNvPicPr preferRelativeResize="0"/>
          <p:nvPr/>
        </p:nvPicPr>
        <p:blipFill>
          <a:blip r:embed="rId3">
            <a:alphaModFix/>
          </a:blip>
          <a:stretch>
            <a:fillRect/>
          </a:stretch>
        </p:blipFill>
        <p:spPr>
          <a:xfrm>
            <a:off x="62475" y="424812"/>
            <a:ext cx="9019049" cy="42938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BOLETIN OFICIAL REPUBLICA ARGENTINA.png" id="196" name="Shape 196"/>
          <p:cNvPicPr preferRelativeResize="0"/>
          <p:nvPr/>
        </p:nvPicPr>
        <p:blipFill>
          <a:blip r:embed="rId3">
            <a:alphaModFix/>
          </a:blip>
          <a:stretch>
            <a:fillRect/>
          </a:stretch>
        </p:blipFill>
        <p:spPr>
          <a:xfrm>
            <a:off x="95700" y="789421"/>
            <a:ext cx="9143999" cy="1172307"/>
          </a:xfrm>
          <a:prstGeom prst="rect">
            <a:avLst/>
          </a:prstGeom>
          <a:noFill/>
          <a:ln>
            <a:noFill/>
          </a:ln>
        </p:spPr>
      </p:pic>
      <p:pic>
        <p:nvPicPr>
          <p:cNvPr descr="BOLETIN OFICIAL REPUBLICA ARGENTINA.png" id="197" name="Shape 197"/>
          <p:cNvPicPr preferRelativeResize="0"/>
          <p:nvPr/>
        </p:nvPicPr>
        <p:blipFill>
          <a:blip r:embed="rId4">
            <a:alphaModFix/>
          </a:blip>
          <a:stretch>
            <a:fillRect/>
          </a:stretch>
        </p:blipFill>
        <p:spPr>
          <a:xfrm>
            <a:off x="95700" y="3024205"/>
            <a:ext cx="9143999" cy="14250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1200"/>
              </a:spcBef>
              <a:spcAft>
                <a:spcPts val="0"/>
              </a:spcAft>
              <a:buNone/>
            </a:pPr>
            <a:r>
              <a:rPr lang="es" sz="4800">
                <a:solidFill>
                  <a:srgbClr val="FFFFFF"/>
                </a:solidFill>
              </a:rPr>
              <a:t>Wait! You already know the documents, start asking questions.</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210" name="Shape 210"/>
          <p:cNvSpPr txBox="1"/>
          <p:nvPr/>
        </p:nvSpPr>
        <p:spPr>
          <a:xfrm>
            <a:off x="3253575" y="1220075"/>
            <a:ext cx="3000000" cy="3000000"/>
          </a:xfrm>
          <a:prstGeom prst="rect">
            <a:avLst/>
          </a:prstGeom>
          <a:noFill/>
          <a:ln>
            <a:noFill/>
          </a:ln>
        </p:spPr>
        <p:txBody>
          <a:bodyPr anchorCtr="0" anchor="ctr" bIns="91425" lIns="91425" rIns="91425" tIns="91425">
            <a:noAutofit/>
          </a:bodyPr>
          <a:lstStyle/>
          <a:p>
            <a:pPr lvl="0" rtl="0">
              <a:lnSpc>
                <a:spcPct val="115000"/>
              </a:lnSpc>
              <a:spcBef>
                <a:spcPts val="1200"/>
              </a:spcBef>
              <a:buNone/>
            </a:pPr>
            <a:r>
              <a:rPr lang="es" sz="4800">
                <a:solidFill>
                  <a:srgbClr val="FFFFFF"/>
                </a:solidFill>
              </a:rPr>
              <a:t>Why?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217" name="Shape 217"/>
          <p:cNvSpPr txBox="1"/>
          <p:nvPr/>
        </p:nvSpPr>
        <p:spPr>
          <a:xfrm>
            <a:off x="406700" y="1152475"/>
            <a:ext cx="8205600" cy="30000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s" sz="4400">
                <a:solidFill>
                  <a:srgbClr val="FFFFFF"/>
                </a:solidFill>
              </a:rPr>
              <a:t>It will help you decide the best way to build your dataset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24" name="Shape 224"/>
          <p:cNvPicPr preferRelativeResize="0"/>
          <p:nvPr/>
        </p:nvPicPr>
        <p:blipFill>
          <a:blip r:embed="rId3">
            <a:alphaModFix/>
          </a:blip>
          <a:stretch>
            <a:fillRect/>
          </a:stretch>
        </p:blipFill>
        <p:spPr>
          <a:xfrm>
            <a:off x="-95700" y="118783"/>
            <a:ext cx="9143998" cy="49059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31" name="Shape 231"/>
          <p:cNvPicPr preferRelativeResize="0"/>
          <p:nvPr/>
        </p:nvPicPr>
        <p:blipFill>
          <a:blip r:embed="rId3">
            <a:alphaModFix/>
          </a:blip>
          <a:stretch>
            <a:fillRect/>
          </a:stretch>
        </p:blipFill>
        <p:spPr>
          <a:xfrm>
            <a:off x="581025" y="370237"/>
            <a:ext cx="7981950" cy="1819275"/>
          </a:xfrm>
          <a:prstGeom prst="rect">
            <a:avLst/>
          </a:prstGeom>
          <a:noFill/>
          <a:ln>
            <a:noFill/>
          </a:ln>
        </p:spPr>
      </p:pic>
      <p:pic>
        <p:nvPicPr>
          <p:cNvPr id="232" name="Shape 232"/>
          <p:cNvPicPr preferRelativeResize="0"/>
          <p:nvPr/>
        </p:nvPicPr>
        <p:blipFill>
          <a:blip r:embed="rId4">
            <a:alphaModFix/>
          </a:blip>
          <a:stretch>
            <a:fillRect/>
          </a:stretch>
        </p:blipFill>
        <p:spPr>
          <a:xfrm>
            <a:off x="795100" y="2494987"/>
            <a:ext cx="7458075" cy="2276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Radiografía de los 99 viajes al exterior de Cristina Kirchner   24.12.2015   LA NACION.png" id="239" name="Shape 239"/>
          <p:cNvPicPr preferRelativeResize="0"/>
          <p:nvPr/>
        </p:nvPicPr>
        <p:blipFill>
          <a:blip r:embed="rId3">
            <a:alphaModFix/>
          </a:blip>
          <a:stretch>
            <a:fillRect/>
          </a:stretch>
        </p:blipFill>
        <p:spPr>
          <a:xfrm>
            <a:off x="0" y="390090"/>
            <a:ext cx="9144001" cy="4363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In data journalism...</a:t>
            </a:r>
          </a:p>
        </p:txBody>
      </p:sp>
      <p:sp>
        <p:nvSpPr>
          <p:cNvPr id="245" name="Shape 24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46" name="Shape 246"/>
          <p:cNvPicPr preferRelativeResize="0"/>
          <p:nvPr/>
        </p:nvPicPr>
        <p:blipFill>
          <a:blip r:embed="rId3">
            <a:alphaModFix/>
          </a:blip>
          <a:stretch>
            <a:fillRect/>
          </a:stretch>
        </p:blipFill>
        <p:spPr>
          <a:xfrm>
            <a:off x="1005462" y="1341425"/>
            <a:ext cx="2981325" cy="3038475"/>
          </a:xfrm>
          <a:prstGeom prst="rect">
            <a:avLst/>
          </a:prstGeom>
          <a:noFill/>
          <a:ln>
            <a:noFill/>
          </a:ln>
        </p:spPr>
      </p:pic>
      <p:pic>
        <p:nvPicPr>
          <p:cNvPr id="247" name="Shape 247"/>
          <p:cNvPicPr preferRelativeResize="0"/>
          <p:nvPr/>
        </p:nvPicPr>
        <p:blipFill>
          <a:blip r:embed="rId4">
            <a:alphaModFix/>
          </a:blip>
          <a:stretch>
            <a:fillRect/>
          </a:stretch>
        </p:blipFill>
        <p:spPr>
          <a:xfrm>
            <a:off x="5166775" y="1341425"/>
            <a:ext cx="2990850" cy="3038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t/>
            </a:r>
            <a:endParaRPr/>
          </a:p>
        </p:txBody>
      </p:sp>
      <p:sp>
        <p:nvSpPr>
          <p:cNvPr id="68" name="Shape 68"/>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pic>
        <p:nvPicPr>
          <p:cNvPr descr="El-Mercurio-Portada-zoom-e1340370945188.jpg" id="69" name="Shape 69"/>
          <p:cNvPicPr preferRelativeResize="0"/>
          <p:nvPr/>
        </p:nvPicPr>
        <p:blipFill>
          <a:blip r:embed="rId3">
            <a:alphaModFix/>
          </a:blip>
          <a:stretch>
            <a:fillRect/>
          </a:stretch>
        </p:blipFill>
        <p:spPr>
          <a:xfrm>
            <a:off x="856875" y="-81075"/>
            <a:ext cx="7430250" cy="60640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175025"/>
            <a:ext cx="8520600" cy="572700"/>
          </a:xfrm>
          <a:prstGeom prst="rect">
            <a:avLst/>
          </a:prstGeom>
        </p:spPr>
        <p:txBody>
          <a:bodyPr anchorCtr="0" anchor="t" bIns="91425" lIns="91425" rIns="91425" tIns="91425">
            <a:noAutofit/>
          </a:bodyPr>
          <a:lstStyle/>
          <a:p>
            <a:pPr lvl="0">
              <a:spcBef>
                <a:spcPts val="0"/>
              </a:spcBef>
              <a:buNone/>
            </a:pPr>
            <a:r>
              <a:rPr lang="es"/>
              <a:t>Every month...</a:t>
            </a:r>
          </a:p>
        </p:txBody>
      </p:sp>
      <p:sp>
        <p:nvSpPr>
          <p:cNvPr id="253" name="Shape 2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2302727.jpg" id="254" name="Shape 254"/>
          <p:cNvPicPr preferRelativeResize="0"/>
          <p:nvPr/>
        </p:nvPicPr>
        <p:blipFill>
          <a:blip r:embed="rId3">
            <a:alphaModFix/>
          </a:blip>
          <a:stretch>
            <a:fillRect/>
          </a:stretch>
        </p:blipFill>
        <p:spPr>
          <a:xfrm>
            <a:off x="1174500" y="949575"/>
            <a:ext cx="6795000" cy="38221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Informes al Congreso   Argentina.gob.ar.png" id="261" name="Shape 261"/>
          <p:cNvPicPr preferRelativeResize="0"/>
          <p:nvPr/>
        </p:nvPicPr>
        <p:blipFill>
          <a:blip r:embed="rId3">
            <a:alphaModFix/>
          </a:blip>
          <a:stretch>
            <a:fillRect/>
          </a:stretch>
        </p:blipFill>
        <p:spPr>
          <a:xfrm>
            <a:off x="537249" y="284187"/>
            <a:ext cx="7751751" cy="45751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txBox="1"/>
          <p:nvPr>
            <p:ph idx="1" type="body"/>
          </p:nvPr>
        </p:nvSpPr>
        <p:spPr>
          <a:xfrm>
            <a:off x="311700" y="1557475"/>
            <a:ext cx="8520600" cy="3416400"/>
          </a:xfrm>
          <a:prstGeom prst="rect">
            <a:avLst/>
          </a:prstGeom>
        </p:spPr>
        <p:txBody>
          <a:bodyPr anchorCtr="0" anchor="t" bIns="91425" lIns="91425" rIns="91425" tIns="91425">
            <a:noAutofit/>
          </a:bodyPr>
          <a:lstStyle/>
          <a:p>
            <a:pPr lvl="0" rtl="0">
              <a:spcBef>
                <a:spcPts val="700"/>
              </a:spcBef>
              <a:spcAft>
                <a:spcPts val="0"/>
              </a:spcAft>
              <a:buNone/>
            </a:pPr>
            <a:r>
              <a:rPr lang="es" sz="2400">
                <a:solidFill>
                  <a:srgbClr val="FF388C"/>
                </a:solidFill>
              </a:rPr>
              <a:t></a:t>
            </a:r>
            <a:r>
              <a:rPr lang="es" sz="3000">
                <a:solidFill>
                  <a:srgbClr val="FFFFFF"/>
                </a:solidFill>
              </a:rPr>
              <a:t>Once a month I spend </a:t>
            </a:r>
            <a:r>
              <a:rPr lang="es" sz="3000" u="sng">
                <a:solidFill>
                  <a:srgbClr val="FFFFFF"/>
                </a:solidFill>
              </a:rPr>
              <a:t>9 hours</a:t>
            </a:r>
            <a:r>
              <a:rPr lang="es" sz="3000">
                <a:solidFill>
                  <a:srgbClr val="FFFFFF"/>
                </a:solidFill>
              </a:rPr>
              <a:t> checking all the questions our Congress did to our Cabinet Chief</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73" name="Shape 2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274" name="Shape 274"/>
          <p:cNvSpPr txBox="1"/>
          <p:nvPr/>
        </p:nvSpPr>
        <p:spPr>
          <a:xfrm>
            <a:off x="2012225" y="1260475"/>
            <a:ext cx="7479000" cy="30000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s" sz="2400">
                <a:solidFill>
                  <a:srgbClr val="FF388C"/>
                </a:solidFill>
              </a:rPr>
              <a:t>    </a:t>
            </a:r>
            <a:r>
              <a:rPr lang="es" sz="3000">
                <a:solidFill>
                  <a:srgbClr val="FFFFFF"/>
                </a:solidFill>
              </a:rPr>
              <a:t>It is worth scrolling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Informe 97 Diputados.pdf.png" id="281" name="Shape 281"/>
          <p:cNvPicPr preferRelativeResize="0"/>
          <p:nvPr/>
        </p:nvPicPr>
        <p:blipFill rotWithShape="1">
          <a:blip r:embed="rId3">
            <a:alphaModFix/>
          </a:blip>
          <a:srcRect b="0" l="25381" r="23600" t="0"/>
          <a:stretch/>
        </p:blipFill>
        <p:spPr>
          <a:xfrm>
            <a:off x="2033449" y="261125"/>
            <a:ext cx="4952124" cy="4621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87" name="Shape 28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Susana Mal.png" id="288" name="Shape 288"/>
          <p:cNvPicPr preferRelativeResize="0"/>
          <p:nvPr/>
        </p:nvPicPr>
        <p:blipFill rotWithShape="1">
          <a:blip r:embed="rId3">
            <a:alphaModFix/>
          </a:blip>
          <a:srcRect b="0" l="0" r="30143" t="0"/>
          <a:stretch/>
        </p:blipFill>
        <p:spPr>
          <a:xfrm>
            <a:off x="1378250" y="445025"/>
            <a:ext cx="6387500" cy="4353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tIns="91425">
            <a:noAutofit/>
          </a:bodyPr>
          <a:lstStyle/>
          <a:p>
            <a:pPr lvl="0">
              <a:lnSpc>
                <a:spcPct val="115000"/>
              </a:lnSpc>
              <a:spcBef>
                <a:spcPts val="700"/>
              </a:spcBef>
              <a:buNone/>
            </a:pPr>
            <a:r>
              <a:rPr lang="es" sz="2400">
                <a:solidFill>
                  <a:srgbClr val="FF388C"/>
                </a:solidFill>
              </a:rPr>
              <a:t></a:t>
            </a:r>
            <a:r>
              <a:rPr lang="es" sz="3000">
                <a:solidFill>
                  <a:srgbClr val="FFFFFF"/>
                </a:solidFill>
              </a:rPr>
              <a:t>Mauricio Macri’s presidential speeches</a:t>
            </a:r>
          </a:p>
        </p:txBody>
      </p:sp>
      <p:sp>
        <p:nvSpPr>
          <p:cNvPr id="294" name="Shape 29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txBox="1"/>
          <p:nvPr/>
        </p:nvSpPr>
        <p:spPr>
          <a:xfrm>
            <a:off x="1103075" y="1220100"/>
            <a:ext cx="7416300" cy="30000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s" sz="2400">
                <a:solidFill>
                  <a:srgbClr val="FF388C"/>
                </a:solidFill>
              </a:rPr>
              <a:t></a:t>
            </a:r>
          </a:p>
        </p:txBody>
      </p:sp>
      <p:pic>
        <p:nvPicPr>
          <p:cNvPr descr="elecciones-2015-2110359w620.jpg" id="296" name="Shape 296"/>
          <p:cNvPicPr preferRelativeResize="0"/>
          <p:nvPr/>
        </p:nvPicPr>
        <p:blipFill>
          <a:blip r:embed="rId3">
            <a:alphaModFix/>
          </a:blip>
          <a:stretch>
            <a:fillRect/>
          </a:stretch>
        </p:blipFill>
        <p:spPr>
          <a:xfrm>
            <a:off x="1358125" y="1306375"/>
            <a:ext cx="6211750" cy="34865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ISCURSOS.png" id="303" name="Shape 303"/>
          <p:cNvPicPr preferRelativeResize="0"/>
          <p:nvPr/>
        </p:nvPicPr>
        <p:blipFill>
          <a:blip r:embed="rId3">
            <a:alphaModFix/>
          </a:blip>
          <a:stretch>
            <a:fillRect/>
          </a:stretch>
        </p:blipFill>
        <p:spPr>
          <a:xfrm>
            <a:off x="192600" y="1323399"/>
            <a:ext cx="8758801" cy="2753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09" name="Shape 3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Los 100 días de Macri  qué palabras marcaron sus 43 discursos   18.03.2016   LA NACION.png" id="310" name="Shape 310"/>
          <p:cNvPicPr preferRelativeResize="0"/>
          <p:nvPr/>
        </p:nvPicPr>
        <p:blipFill rotWithShape="1">
          <a:blip r:embed="rId3">
            <a:alphaModFix/>
          </a:blip>
          <a:srcRect b="0" l="0" r="10233" t="0"/>
          <a:stretch/>
        </p:blipFill>
        <p:spPr>
          <a:xfrm>
            <a:off x="468000" y="834200"/>
            <a:ext cx="8208001" cy="36370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16" name="Shape 3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Los 100 días de Macri  qué palabras marcaron sus 43 discursos   18.03.2016   LA NACION.png" id="317" name="Shape 317"/>
          <p:cNvPicPr preferRelativeResize="0"/>
          <p:nvPr/>
        </p:nvPicPr>
        <p:blipFill rotWithShape="1">
          <a:blip r:embed="rId3">
            <a:alphaModFix/>
          </a:blip>
          <a:srcRect b="0" l="0" r="5767" t="0"/>
          <a:stretch/>
        </p:blipFill>
        <p:spPr>
          <a:xfrm>
            <a:off x="263850" y="702975"/>
            <a:ext cx="8616298" cy="373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5" name="Shape 7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1200"/>
              </a:spcBef>
              <a:spcAft>
                <a:spcPts val="0"/>
              </a:spcAft>
              <a:buNone/>
            </a:pPr>
            <a:r>
              <a:rPr lang="es" sz="5000">
                <a:solidFill>
                  <a:srgbClr val="FFFFFF"/>
                </a:solidFill>
              </a:rPr>
              <a:t>Let’s finish with some myths around data journalism</a:t>
            </a:r>
          </a:p>
          <a:p>
            <a:pPr lvl="0">
              <a:spcBef>
                <a:spcPts val="0"/>
              </a:spcBef>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23" name="Shape 32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Los 100 días de Macri  qué palabras marcaron sus 43 discursos   18.03.2016   LA NACION.png" id="324" name="Shape 324"/>
          <p:cNvPicPr preferRelativeResize="0"/>
          <p:nvPr/>
        </p:nvPicPr>
        <p:blipFill rotWithShape="1">
          <a:blip r:embed="rId3">
            <a:alphaModFix/>
          </a:blip>
          <a:srcRect b="0" l="0" r="5213" t="0"/>
          <a:stretch/>
        </p:blipFill>
        <p:spPr>
          <a:xfrm>
            <a:off x="238500" y="572850"/>
            <a:ext cx="8666999" cy="39977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30" name="Shape 33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35659 LISTA   Documentos de Google.png" id="331" name="Shape 331"/>
          <p:cNvPicPr preferRelativeResize="0"/>
          <p:nvPr/>
        </p:nvPicPr>
        <p:blipFill>
          <a:blip r:embed="rId3">
            <a:alphaModFix/>
          </a:blip>
          <a:stretch>
            <a:fillRect/>
          </a:stretch>
        </p:blipFill>
        <p:spPr>
          <a:xfrm>
            <a:off x="348400" y="725175"/>
            <a:ext cx="8447198" cy="3693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Análisis   por discurso   Hojas de Cálculo de Google.png" id="338" name="Shape 338"/>
          <p:cNvPicPr preferRelativeResize="0"/>
          <p:nvPr/>
        </p:nvPicPr>
        <p:blipFill>
          <a:blip r:embed="rId3">
            <a:alphaModFix/>
          </a:blip>
          <a:stretch>
            <a:fillRect/>
          </a:stretch>
        </p:blipFill>
        <p:spPr>
          <a:xfrm>
            <a:off x="81000" y="608262"/>
            <a:ext cx="8981998" cy="3926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Most important thing in data journalism</a:t>
            </a:r>
          </a:p>
        </p:txBody>
      </p:sp>
      <p:sp>
        <p:nvSpPr>
          <p:cNvPr id="344" name="Shape 34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45" name="Shape 345"/>
          <p:cNvPicPr preferRelativeResize="0"/>
          <p:nvPr/>
        </p:nvPicPr>
        <p:blipFill>
          <a:blip r:embed="rId3">
            <a:alphaModFix/>
          </a:blip>
          <a:stretch>
            <a:fillRect/>
          </a:stretch>
        </p:blipFill>
        <p:spPr>
          <a:xfrm>
            <a:off x="1678650" y="1260475"/>
            <a:ext cx="5575949" cy="36875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51" name="Shape 35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descr="Since its foundation over 100 years ago, the Columbia School of Journalism has been a pinnacle of excellence in journalistic education. This film celebrates the role of journalism in democracy and the importance of Columbia Journalism School during this time of great change for the profession.   Handmade by www.wondros.com" id="352" name="Shape 352" title="Columbia School of Journalism Centennial Film">
            <a:hlinkClick r:id="rId3"/>
          </p:cNvPr>
          <p:cNvSpPr/>
          <p:nvPr/>
        </p:nvSpPr>
        <p:spPr>
          <a:xfrm>
            <a:off x="1831499" y="641250"/>
            <a:ext cx="5481000" cy="411075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1200"/>
              </a:spcBef>
              <a:spcAft>
                <a:spcPts val="0"/>
              </a:spcAft>
              <a:buNone/>
            </a:pPr>
            <a:r>
              <a:rPr lang="es" sz="4800">
                <a:solidFill>
                  <a:srgbClr val="FFFFFF"/>
                </a:solidFill>
              </a:rPr>
              <a:t>When people think about data journalism, they usually think this</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JH_2.png" id="88" name="Shape 88"/>
          <p:cNvPicPr preferRelativeResize="0"/>
          <p:nvPr/>
        </p:nvPicPr>
        <p:blipFill>
          <a:blip r:embed="rId3">
            <a:alphaModFix/>
          </a:blip>
          <a:stretch>
            <a:fillRect/>
          </a:stretch>
        </p:blipFill>
        <p:spPr>
          <a:xfrm>
            <a:off x="679341" y="-349700"/>
            <a:ext cx="7785318" cy="5143500"/>
          </a:xfrm>
          <a:prstGeom prst="rect">
            <a:avLst/>
          </a:prstGeom>
          <a:noFill/>
          <a:ln>
            <a:noFill/>
          </a:ln>
        </p:spPr>
      </p:pic>
      <p:sp>
        <p:nvSpPr>
          <p:cNvPr id="89" name="Shape 89"/>
          <p:cNvSpPr txBox="1"/>
          <p:nvPr/>
        </p:nvSpPr>
        <p:spPr>
          <a:xfrm>
            <a:off x="1683900" y="3118175"/>
            <a:ext cx="7460100" cy="3000000"/>
          </a:xfrm>
          <a:prstGeom prst="rect">
            <a:avLst/>
          </a:prstGeom>
          <a:noFill/>
          <a:ln>
            <a:noFill/>
          </a:ln>
        </p:spPr>
        <p:txBody>
          <a:bodyPr anchorCtr="0" anchor="ctr" bIns="91425" lIns="91425" rIns="91425" tIns="91425">
            <a:noAutofit/>
          </a:bodyPr>
          <a:lstStyle/>
          <a:p>
            <a:pPr lvl="0" rtl="0">
              <a:spcBef>
                <a:spcPts val="0"/>
              </a:spcBef>
              <a:buNone/>
            </a:pPr>
            <a:r>
              <a:rPr lang="es" sz="1000">
                <a:solidFill>
                  <a:srgbClr val="FFFFFF"/>
                </a:solidFill>
              </a:rPr>
              <a:t>http://datadrivenjournalism.net/news_and_analysis/A_peek_inside_the_Data_Journalism_Handbook</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ata.gov.png" id="96" name="Shape 96"/>
          <p:cNvPicPr preferRelativeResize="0"/>
          <p:nvPr/>
        </p:nvPicPr>
        <p:blipFill rotWithShape="1">
          <a:blip r:embed="rId3">
            <a:alphaModFix/>
          </a:blip>
          <a:srcRect b="-2609" l="-6906" r="21216" t="-2620"/>
          <a:stretch/>
        </p:blipFill>
        <p:spPr>
          <a:xfrm>
            <a:off x="527975" y="331787"/>
            <a:ext cx="7835298" cy="4581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1200"/>
              </a:spcBef>
              <a:spcAft>
                <a:spcPts val="0"/>
              </a:spcAft>
              <a:buNone/>
            </a:pPr>
            <a:r>
              <a:rPr lang="es" sz="4400">
                <a:solidFill>
                  <a:srgbClr val="FFFFFF"/>
                </a:solidFill>
              </a:rPr>
              <a:t>But the truth is that when you work in a data  journalism team, you usually have to deal with this</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418089" y="0"/>
            <a:ext cx="8307824" cy="5999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