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9144000"/>
  <p:notesSz cx="6858000" cy="9144000"/>
  <p:embeddedFontLst>
    <p:embeddedFont>
      <p:font typeface="Lat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CDE87DC3-DE93-475C-B046-0D5373DBAD37}">
  <a:tblStyle styleId="{CDE87DC3-DE93-475C-B046-0D5373DBAD37}" styleName="Table_0">
    <a:wholeTbl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italic.fntdata"/><Relationship Id="rId30" Type="http://schemas.openxmlformats.org/officeDocument/2006/relationships/font" Target="fonts/Lato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La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Est-ce que tout le monde est francophone ?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Est-ce que tout le monde est francophone ?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Est-ce que tout le monde est francophone ?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Est-ce que tout le monde est francophone ?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Qui connaît le travail de la CIMADE 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Qui connaît ?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Qui connaît ?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Qui connaît 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rgbClr val="05ABEB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ODA_EN_HORIZONTAL_BLUE.png" id="9" name="Shape 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062950"/>
            <a:ext cx="2711674" cy="7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/>
          <p:nvPr>
            <p:ph idx="1" type="subTitle"/>
          </p:nvPr>
        </p:nvSpPr>
        <p:spPr>
          <a:xfrm>
            <a:off x="2008975" y="2162426"/>
            <a:ext cx="6261300" cy="10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b="1" i="0" sz="10000" u="none" cap="none" strike="noStrike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defRPr b="0" i="0" sz="10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defRPr b="0" i="0" sz="10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defRPr b="0" i="0" sz="10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defRPr b="0" i="0" sz="10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defRPr b="0" i="0" sz="10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defRPr b="0" i="0" sz="10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defRPr b="0" i="0" sz="10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defRPr b="0" i="0" sz="10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856150" y="1518087"/>
            <a:ext cx="7414200" cy="1058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buNone/>
              <a:defRPr b="1" i="0" sz="3000" u="none" cap="none" strike="noStrike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b="1" i="0" sz="3000" u="none" cap="none" strike="noStrike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b="1" i="0" sz="3000" u="none" cap="none" strike="noStrike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b="1" i="0" sz="3000" u="none" cap="none" strike="noStrike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b="1" i="0" sz="3000" u="none" cap="none" strike="noStrike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b="1" i="0" sz="3000" u="none" cap="none" strike="noStrike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b="1" i="0" sz="3000" u="none" cap="none" strike="noStrike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b="1" i="0" sz="3000" u="none" cap="none" strike="noStrike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b="1" i="0" sz="3000" u="none" cap="none" strike="noStrike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2" type="body"/>
          </p:nvPr>
        </p:nvSpPr>
        <p:spPr>
          <a:xfrm>
            <a:off x="1918900" y="3539325"/>
            <a:ext cx="6351600" cy="1800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bg>
      <p:bgPr>
        <a:solidFill>
          <a:schemeClr val="lt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ODA_EN_HORIZONTAL_WHITE.png" id="14" name="Shape 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144049"/>
            <a:ext cx="2732974" cy="71394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 txBox="1"/>
          <p:nvPr>
            <p:ph type="title"/>
          </p:nvPr>
        </p:nvSpPr>
        <p:spPr>
          <a:xfrm>
            <a:off x="457200" y="3508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SzPct val="100000"/>
              <a:buNone/>
              <a:defRPr b="1" sz="4800"/>
            </a:lvl1pPr>
            <a:lvl2pPr lvl="1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457200" y="2285875"/>
            <a:ext cx="8229600" cy="35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50000"/>
              </a:lnSpc>
              <a:spcBef>
                <a:spcPts val="0"/>
              </a:spcBef>
              <a:buClr>
                <a:srgbClr val="2D2D2D"/>
              </a:buClr>
              <a:buSzPct val="100000"/>
              <a:defRPr sz="1800">
                <a:solidFill>
                  <a:srgbClr val="2D2D2D"/>
                </a:solidFill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buClr>
                <a:srgbClr val="2D2D2D"/>
              </a:buClr>
              <a:buSzPct val="100000"/>
              <a:defRPr sz="1800">
                <a:solidFill>
                  <a:srgbClr val="2D2D2D"/>
                </a:solidFill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buClr>
                <a:srgbClr val="2D2D2D"/>
              </a:buClr>
              <a:buSzPct val="100000"/>
              <a:defRPr sz="1800">
                <a:solidFill>
                  <a:srgbClr val="2D2D2D"/>
                </a:solidFill>
              </a:defRPr>
            </a:lvl3pPr>
            <a:lvl4pPr lvl="3" rtl="0">
              <a:lnSpc>
                <a:spcPct val="150000"/>
              </a:lnSpc>
              <a:spcBef>
                <a:spcPts val="0"/>
              </a:spcBef>
              <a:buClr>
                <a:srgbClr val="2D2D2D"/>
              </a:buClr>
              <a:defRPr>
                <a:solidFill>
                  <a:srgbClr val="2D2D2D"/>
                </a:solidFill>
              </a:defRPr>
            </a:lvl4pPr>
            <a:lvl5pPr lvl="4" rtl="0">
              <a:lnSpc>
                <a:spcPct val="150000"/>
              </a:lnSpc>
              <a:spcBef>
                <a:spcPts val="0"/>
              </a:spcBef>
              <a:buClr>
                <a:srgbClr val="2D2D2D"/>
              </a:buClr>
              <a:defRPr>
                <a:solidFill>
                  <a:srgbClr val="2D2D2D"/>
                </a:solidFill>
              </a:defRPr>
            </a:lvl5pPr>
            <a:lvl6pPr lvl="5" rtl="0">
              <a:lnSpc>
                <a:spcPct val="150000"/>
              </a:lnSpc>
              <a:spcBef>
                <a:spcPts val="0"/>
              </a:spcBef>
              <a:buClr>
                <a:srgbClr val="2D2D2D"/>
              </a:buClr>
              <a:defRPr>
                <a:solidFill>
                  <a:srgbClr val="2D2D2D"/>
                </a:solidFill>
              </a:defRPr>
            </a:lvl6pPr>
            <a:lvl7pPr lvl="6" rtl="0">
              <a:lnSpc>
                <a:spcPct val="150000"/>
              </a:lnSpc>
              <a:spcBef>
                <a:spcPts val="0"/>
              </a:spcBef>
              <a:buClr>
                <a:srgbClr val="2D2D2D"/>
              </a:buClr>
              <a:defRPr>
                <a:solidFill>
                  <a:srgbClr val="2D2D2D"/>
                </a:solidFill>
              </a:defRPr>
            </a:lvl7pPr>
            <a:lvl8pPr lvl="7" rtl="0">
              <a:lnSpc>
                <a:spcPct val="150000"/>
              </a:lnSpc>
              <a:spcBef>
                <a:spcPts val="0"/>
              </a:spcBef>
              <a:buClr>
                <a:srgbClr val="2D2D2D"/>
              </a:buClr>
              <a:defRPr>
                <a:solidFill>
                  <a:srgbClr val="2D2D2D"/>
                </a:solidFill>
              </a:defRPr>
            </a:lvl8pPr>
            <a:lvl9pPr lvl="8" rtl="0">
              <a:lnSpc>
                <a:spcPct val="150000"/>
              </a:lnSpc>
              <a:spcBef>
                <a:spcPts val="0"/>
              </a:spcBef>
              <a:buClr>
                <a:srgbClr val="2D2D2D"/>
              </a:buClr>
              <a:defRPr>
                <a:solidFill>
                  <a:srgbClr val="2D2D2D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2" type="subTitle"/>
          </p:nvPr>
        </p:nvSpPr>
        <p:spPr>
          <a:xfrm>
            <a:off x="457250" y="1332775"/>
            <a:ext cx="8229600" cy="9530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None/>
              <a:defRPr>
                <a:solidFill>
                  <a:srgbClr val="8C8C8C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rgbClr val="8C8C8C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rgbClr val="8C8C8C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rgbClr val="8C8C8C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rgbClr val="8C8C8C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rgbClr val="8C8C8C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rgbClr val="8C8C8C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rgbClr val="8C8C8C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rgbClr val="8C8C8C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Large Imag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2886175" y="5943175"/>
            <a:ext cx="5800500" cy="566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SzPct val="100000"/>
              <a:buNone/>
              <a:defRPr b="0" sz="1800"/>
            </a:lvl1pPr>
            <a:lvl2pPr lvl="1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mall Imag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idx="1" type="body"/>
          </p:nvPr>
        </p:nvSpPr>
        <p:spPr>
          <a:xfrm>
            <a:off x="4695575" y="785525"/>
            <a:ext cx="3991199" cy="5313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1pPr>
            <a:lvl2pPr lvl="1"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2pPr>
            <a:lvl3pPr lvl="2"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3pPr>
            <a:lvl4pPr lvl="3" rtl="0">
              <a:lnSpc>
                <a:spcPct val="115000"/>
              </a:lnSpc>
              <a:spcBef>
                <a:spcPts val="0"/>
              </a:spcBef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defRPr/>
            </a:lvl8pPr>
            <a:lvl9pPr lvl="8">
              <a:lnSpc>
                <a:spcPct val="115000"/>
              </a:lnSpc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Clr>
                <a:srgbClr val="2D2D2D"/>
              </a:buClr>
              <a:buSzPct val="100000"/>
              <a:buFont typeface="Lato"/>
              <a:buNone/>
              <a:defRPr b="1" i="0" sz="3600" u="none" cap="none" strike="noStrike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l">
              <a:spcBef>
                <a:spcPts val="0"/>
              </a:spcBef>
              <a:buClr>
                <a:schemeClr val="dk1"/>
              </a:buClr>
              <a:buSzPct val="100000"/>
              <a:buFont typeface="Lato"/>
              <a:buNone/>
              <a:defRPr b="1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l">
              <a:spcBef>
                <a:spcPts val="0"/>
              </a:spcBef>
              <a:buClr>
                <a:schemeClr val="dk1"/>
              </a:buClr>
              <a:buSzPct val="100000"/>
              <a:buFont typeface="Lato"/>
              <a:buNone/>
              <a:defRPr b="1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l">
              <a:spcBef>
                <a:spcPts val="0"/>
              </a:spcBef>
              <a:buClr>
                <a:schemeClr val="dk1"/>
              </a:buClr>
              <a:buSzPct val="100000"/>
              <a:buFont typeface="Lato"/>
              <a:buNone/>
              <a:defRPr b="1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l">
              <a:spcBef>
                <a:spcPts val="0"/>
              </a:spcBef>
              <a:buClr>
                <a:schemeClr val="dk1"/>
              </a:buClr>
              <a:buSzPct val="100000"/>
              <a:buFont typeface="Lato"/>
              <a:buNone/>
              <a:defRPr b="1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l">
              <a:spcBef>
                <a:spcPts val="0"/>
              </a:spcBef>
              <a:buClr>
                <a:schemeClr val="dk1"/>
              </a:buClr>
              <a:buSzPct val="100000"/>
              <a:buFont typeface="Lato"/>
              <a:buNone/>
              <a:defRPr b="1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l">
              <a:spcBef>
                <a:spcPts val="0"/>
              </a:spcBef>
              <a:buClr>
                <a:schemeClr val="dk1"/>
              </a:buClr>
              <a:buSzPct val="100000"/>
              <a:buFont typeface="Lato"/>
              <a:buNone/>
              <a:defRPr b="1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l">
              <a:spcBef>
                <a:spcPts val="0"/>
              </a:spcBef>
              <a:buClr>
                <a:schemeClr val="dk1"/>
              </a:buClr>
              <a:buSzPct val="100000"/>
              <a:buFont typeface="Lato"/>
              <a:buNone/>
              <a:defRPr b="1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l">
              <a:spcBef>
                <a:spcPts val="0"/>
              </a:spcBef>
              <a:buClr>
                <a:schemeClr val="dk1"/>
              </a:buClr>
              <a:buSzPct val="100000"/>
              <a:buFont typeface="Lato"/>
              <a:buNone/>
              <a:defRPr b="1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  <a:defRPr b="0" i="0" sz="3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l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l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l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l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l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l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bit.ly/cimadedata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aguichetsfermes.lacimade.org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atascientistworkbench.com/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0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datascientistworkbench.com/" TargetMode="External"/><Relationship Id="rId4" Type="http://schemas.openxmlformats.org/officeDocument/2006/relationships/image" Target="../media/image09.png"/><Relationship Id="rId5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milena.marin@okfn.org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aguichetsfermes.lacimade.org/" TargetMode="External"/><Relationship Id="rId4" Type="http://schemas.openxmlformats.org/officeDocument/2006/relationships/image" Target="../media/image0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jpg"/><Relationship Id="rId4" Type="http://schemas.openxmlformats.org/officeDocument/2006/relationships/image" Target="../media/image0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457200" y="3508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Pas de temps à perdre !</a:t>
            </a:r>
          </a:p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57200" y="1587450"/>
            <a:ext cx="8534400" cy="353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GB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Téléchargez le fichier csv</a:t>
            </a:r>
          </a:p>
          <a:p>
            <a:pPr indent="-482600" lvl="0" marL="457200" rtl="0" algn="l">
              <a:spcBef>
                <a:spcPts val="0"/>
              </a:spcBef>
              <a:buClr>
                <a:srgbClr val="2D2D2D"/>
              </a:buClr>
              <a:buSzPct val="100000"/>
              <a:buFont typeface="Arial"/>
              <a:buChar char="➔"/>
            </a:pPr>
            <a:r>
              <a:rPr lang="en-GB" sz="4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bit.ly/ogpcimade2</a:t>
            </a:r>
          </a:p>
          <a:p>
            <a:pPr indent="-228600" lvl="0" marL="45720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457200" y="1722425"/>
            <a:ext cx="8229600" cy="47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150000"/>
              </a:lnSpc>
              <a:spcBef>
                <a:spcPts val="600"/>
              </a:spcBef>
              <a:buClr>
                <a:srgbClr val="2D2D2D"/>
              </a:buClr>
              <a:buSzPct val="100000"/>
              <a:buFont typeface="Lato"/>
            </a:pPr>
            <a:r>
              <a:rPr lang="en-GB" sz="30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Préfectures de la petite couronne parisienne</a:t>
            </a:r>
          </a:p>
          <a:p>
            <a:pPr indent="-419100" lvl="0" marL="457200" rtl="0">
              <a:lnSpc>
                <a:spcPct val="150000"/>
              </a:lnSpc>
              <a:spcBef>
                <a:spcPts val="600"/>
              </a:spcBef>
              <a:buClr>
                <a:srgbClr val="2D2D2D"/>
              </a:buClr>
              <a:buSzPct val="100000"/>
              <a:buFont typeface="Lato"/>
            </a:pPr>
            <a:r>
              <a:rPr lang="en-GB" sz="30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80 000 lignes vs 580 000</a:t>
            </a:r>
          </a:p>
          <a:p>
            <a:pPr indent="-419100" lvl="0" marL="457200" rtl="0">
              <a:lnSpc>
                <a:spcPct val="150000"/>
              </a:lnSpc>
              <a:spcBef>
                <a:spcPts val="600"/>
              </a:spcBef>
              <a:buClr>
                <a:srgbClr val="2D2D2D"/>
              </a:buClr>
              <a:buSzPct val="100000"/>
              <a:buFont typeface="Lato"/>
            </a:pPr>
            <a:r>
              <a:rPr lang="en-GB" sz="30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Données complètes téléchargeables sur le site de </a:t>
            </a:r>
            <a:r>
              <a:rPr lang="en-GB" sz="30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A guichets fermés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457200" y="435122"/>
            <a:ext cx="8229600" cy="90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 sz="48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Les données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609600" y="1507429"/>
            <a:ext cx="8229600" cy="2498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 sz="7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I. Environnement de travail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457200" y="1722425"/>
            <a:ext cx="8229600" cy="47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150000"/>
              </a:lnSpc>
              <a:spcBef>
                <a:spcPts val="600"/>
              </a:spcBef>
              <a:buClr>
                <a:srgbClr val="2D2D2D"/>
              </a:buClr>
              <a:buSzPct val="100000"/>
              <a:buFont typeface="Lato"/>
            </a:pPr>
            <a:r>
              <a:rPr lang="en-GB" sz="30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Que cherche-t-on à faire ?</a:t>
            </a:r>
          </a:p>
          <a:p>
            <a:pPr indent="-419100" lvl="0" marL="457200" rtl="0">
              <a:lnSpc>
                <a:spcPct val="150000"/>
              </a:lnSpc>
              <a:spcBef>
                <a:spcPts val="600"/>
              </a:spcBef>
              <a:buClr>
                <a:srgbClr val="2D2D2D"/>
              </a:buClr>
              <a:buSzPct val="100000"/>
              <a:buFont typeface="Lato"/>
            </a:pPr>
            <a:r>
              <a:rPr lang="en-GB" sz="30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Associations + open data + journalists = &lt;3</a:t>
            </a:r>
          </a:p>
          <a:p>
            <a:pPr indent="-419100" lvl="0" marL="457200" rtl="0">
              <a:lnSpc>
                <a:spcPct val="150000"/>
              </a:lnSpc>
              <a:spcBef>
                <a:spcPts val="600"/>
              </a:spcBef>
              <a:buClr>
                <a:srgbClr val="2D2D2D"/>
              </a:buClr>
              <a:buSzPct val="100000"/>
              <a:buFont typeface="Lato"/>
            </a:pPr>
            <a:r>
              <a:rPr lang="en-GB" sz="30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Gérer ses données comme un pro </a:t>
            </a:r>
          </a:p>
          <a:p>
            <a:pPr indent="-419100" lvl="1" marL="914400" rtl="0">
              <a:lnSpc>
                <a:spcPct val="150000"/>
              </a:lnSpc>
              <a:spcBef>
                <a:spcPts val="600"/>
              </a:spcBef>
              <a:buClr>
                <a:srgbClr val="2D2D2D"/>
              </a:buClr>
              <a:buSzPct val="100000"/>
              <a:buFont typeface="Lato"/>
            </a:pPr>
            <a:r>
              <a:rPr lang="en-GB" sz="30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0_original</a:t>
            </a:r>
          </a:p>
          <a:p>
            <a:pPr indent="-419100" lvl="1" marL="914400" rtl="0">
              <a:lnSpc>
                <a:spcPct val="150000"/>
              </a:lnSpc>
              <a:spcBef>
                <a:spcPts val="600"/>
              </a:spcBef>
              <a:buClr>
                <a:srgbClr val="2D2D2D"/>
              </a:buClr>
              <a:buSzPct val="100000"/>
              <a:buFont typeface="Lato"/>
            </a:pPr>
            <a:r>
              <a:rPr lang="en-GB" sz="30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1_openrefine</a:t>
            </a:r>
          </a:p>
          <a:p>
            <a:pPr indent="-419100" lvl="1" marL="914400" rtl="0">
              <a:lnSpc>
                <a:spcPct val="150000"/>
              </a:lnSpc>
              <a:spcBef>
                <a:spcPts val="600"/>
              </a:spcBef>
              <a:buClr>
                <a:srgbClr val="2D2D2D"/>
              </a:buClr>
              <a:buSzPct val="100000"/>
              <a:buFont typeface="Lato"/>
            </a:pPr>
            <a:r>
              <a:rPr lang="en-GB" sz="30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2_pandas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457200" y="435122"/>
            <a:ext cx="8229600" cy="90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 sz="48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Définir, Chercher, Récupérer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609600" y="1507429"/>
            <a:ext cx="8229600" cy="2498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 sz="9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II. </a:t>
            </a:r>
            <a:r>
              <a:rPr b="1" lang="en-GB" sz="9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OpenRefine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457200" y="3508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Log in!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457200" y="1516000"/>
            <a:ext cx="8229600" cy="3768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marR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Char char="➔"/>
            </a:pPr>
            <a:r>
              <a:rPr lang="en-GB" sz="36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https://datascientistworkbench.com/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275" y="2710750"/>
            <a:ext cx="4067250" cy="4045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48870" y="3080369"/>
            <a:ext cx="4067249" cy="3152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Shape 110"/>
          <p:cNvCxnSpPr/>
          <p:nvPr/>
        </p:nvCxnSpPr>
        <p:spPr>
          <a:xfrm flipH="1" rot="10800000">
            <a:off x="3075500" y="4442250"/>
            <a:ext cx="1213800" cy="237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/>
        </p:nvSpPr>
        <p:spPr>
          <a:xfrm>
            <a:off x="457200" y="1722425"/>
            <a:ext cx="8229600" cy="47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150000"/>
              </a:lnSpc>
              <a:spcBef>
                <a:spcPts val="600"/>
              </a:spcBef>
              <a:buClr>
                <a:srgbClr val="2D2D2D"/>
              </a:buClr>
              <a:buSzPct val="100000"/>
              <a:buFont typeface="Lato"/>
            </a:pPr>
            <a:r>
              <a:rPr lang="en-GB" sz="30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Ici il faut nettoyer avant de vérifier</a:t>
            </a:r>
          </a:p>
          <a:p>
            <a:pPr indent="-419100" lvl="0" marL="457200" rtl="0">
              <a:lnSpc>
                <a:spcPct val="150000"/>
              </a:lnSpc>
              <a:spcBef>
                <a:spcPts val="600"/>
              </a:spcBef>
              <a:buClr>
                <a:srgbClr val="2D2D2D"/>
              </a:buClr>
              <a:buSzPct val="100000"/>
              <a:buFont typeface="Lato"/>
            </a:pPr>
            <a:r>
              <a:rPr lang="en-GB" sz="30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C’est quoi vérifier ?</a:t>
            </a:r>
          </a:p>
          <a:p>
            <a:pPr indent="-419100" lvl="1" marL="914400" rtl="0">
              <a:lnSpc>
                <a:spcPct val="150000"/>
              </a:lnSpc>
              <a:spcBef>
                <a:spcPts val="600"/>
              </a:spcBef>
              <a:buClr>
                <a:srgbClr val="2D2D2D"/>
              </a:buClr>
              <a:buSzPct val="100000"/>
              <a:buFont typeface="Lato"/>
            </a:pPr>
            <a:r>
              <a:rPr lang="en-GB" sz="30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pertinence du </a:t>
            </a:r>
            <a:r>
              <a:rPr lang="en-GB" sz="30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fichier</a:t>
            </a:r>
          </a:p>
          <a:p>
            <a:pPr indent="-419100" lvl="1" marL="914400" rtl="0">
              <a:lnSpc>
                <a:spcPct val="150000"/>
              </a:lnSpc>
              <a:spcBef>
                <a:spcPts val="600"/>
              </a:spcBef>
              <a:buClr>
                <a:srgbClr val="2D2D2D"/>
              </a:buClr>
              <a:buSzPct val="100000"/>
              <a:buFont typeface="Lato"/>
            </a:pPr>
            <a:r>
              <a:rPr lang="en-GB" sz="30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intégrité des données</a:t>
            </a:r>
          </a:p>
          <a:p>
            <a:pPr indent="-419100" lvl="0" marL="457200" rtl="0">
              <a:lnSpc>
                <a:spcPct val="150000"/>
              </a:lnSpc>
              <a:spcBef>
                <a:spcPts val="600"/>
              </a:spcBef>
              <a:buClr>
                <a:srgbClr val="2D2D2D"/>
              </a:buClr>
              <a:buSzPct val="100000"/>
              <a:buFont typeface="Lato"/>
            </a:pPr>
            <a:r>
              <a:rPr lang="en-GB" sz="30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Comment on vérifie ?</a:t>
            </a:r>
          </a:p>
          <a:p>
            <a:pPr indent="-419100" lvl="1" marL="914400" rtl="0">
              <a:lnSpc>
                <a:spcPct val="150000"/>
              </a:lnSpc>
              <a:spcBef>
                <a:spcPts val="600"/>
              </a:spcBef>
              <a:buClr>
                <a:srgbClr val="2D2D2D"/>
              </a:buClr>
              <a:buSzPct val="100000"/>
              <a:buFont typeface="Lato"/>
            </a:pPr>
            <a:r>
              <a:rPr lang="en-GB" sz="30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statistiques</a:t>
            </a:r>
          </a:p>
          <a:p>
            <a:pPr indent="-419100" lvl="1" marL="914400" rtl="0">
              <a:lnSpc>
                <a:spcPct val="150000"/>
              </a:lnSpc>
              <a:spcBef>
                <a:spcPts val="600"/>
              </a:spcBef>
              <a:buClr>
                <a:srgbClr val="2D2D2D"/>
              </a:buClr>
              <a:buSzPct val="100000"/>
              <a:buFont typeface="Lato"/>
            </a:pPr>
            <a:r>
              <a:rPr lang="en-GB" sz="30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intuition/expérience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457200" y="435122"/>
            <a:ext cx="8229600" cy="90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 sz="48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Nettoyer, Vérifier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/>
        </p:nvSpPr>
        <p:spPr>
          <a:xfrm>
            <a:off x="609600" y="1507429"/>
            <a:ext cx="8229600" cy="2498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 sz="7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III. Jupyter notebook &amp; Pandas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457200" y="3508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Log in!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457200" y="1516000"/>
            <a:ext cx="8229600" cy="92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marR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Char char="➔"/>
            </a:pPr>
            <a:r>
              <a:rPr lang="en-GB" sz="36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https://dominodatalab.com/</a:t>
            </a:r>
          </a:p>
        </p:txBody>
      </p:sp>
      <p:pic>
        <p:nvPicPr>
          <p:cNvPr descr="verifier_analyser1.png"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675" y="2443000"/>
            <a:ext cx="3476249" cy="3482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Shape 129"/>
          <p:cNvCxnSpPr/>
          <p:nvPr/>
        </p:nvCxnSpPr>
        <p:spPr>
          <a:xfrm flipH="1" rot="10800000">
            <a:off x="3582175" y="4442262"/>
            <a:ext cx="1213800" cy="237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descr="verifier_analyser2.png" id="130" name="Shape 1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90175" y="3049162"/>
            <a:ext cx="3543300" cy="28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/>
        </p:nvSpPr>
        <p:spPr>
          <a:xfrm>
            <a:off x="457200" y="1722425"/>
            <a:ext cx="8229600" cy="47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150000"/>
              </a:lnSpc>
              <a:spcBef>
                <a:spcPts val="600"/>
              </a:spcBef>
              <a:buClr>
                <a:srgbClr val="2D2D2D"/>
              </a:buClr>
              <a:buSzPct val="100000"/>
              <a:buFont typeface="Lato"/>
            </a:pPr>
            <a:r>
              <a:rPr lang="en-GB" sz="30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Sign in to the free trial</a:t>
            </a:r>
          </a:p>
          <a:p>
            <a:pPr indent="-419100" lvl="0" marL="457200" rtl="0">
              <a:lnSpc>
                <a:spcPct val="150000"/>
              </a:lnSpc>
              <a:spcBef>
                <a:spcPts val="600"/>
              </a:spcBef>
              <a:buClr>
                <a:srgbClr val="2D2D2D"/>
              </a:buClr>
              <a:buSzPct val="100000"/>
              <a:buFont typeface="Lato"/>
            </a:pPr>
            <a:r>
              <a:rPr lang="en-GB" sz="30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Create a project</a:t>
            </a:r>
          </a:p>
          <a:p>
            <a:pPr indent="-419100" lvl="0" marL="457200" rtl="0">
              <a:lnSpc>
                <a:spcPct val="150000"/>
              </a:lnSpc>
              <a:spcBef>
                <a:spcPts val="600"/>
              </a:spcBef>
              <a:buClr>
                <a:srgbClr val="2D2D2D"/>
              </a:buClr>
              <a:buSzPct val="100000"/>
              <a:buFont typeface="Lato"/>
            </a:pPr>
            <a:r>
              <a:rPr lang="en-GB" sz="30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Give your project a name and validate</a:t>
            </a:r>
          </a:p>
          <a:p>
            <a:pPr indent="-419100" lvl="0" marL="457200" rtl="0">
              <a:lnSpc>
                <a:spcPct val="150000"/>
              </a:lnSpc>
              <a:spcBef>
                <a:spcPts val="600"/>
              </a:spcBef>
              <a:buClr>
                <a:srgbClr val="2D2D2D"/>
              </a:buClr>
              <a:buSzPct val="100000"/>
              <a:buFont typeface="Lato"/>
            </a:pPr>
            <a:r>
              <a:rPr lang="en-GB" sz="30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Upload your data</a:t>
            </a:r>
          </a:p>
          <a:p>
            <a:pPr indent="-419100" lvl="0" marL="457200" rtl="0">
              <a:lnSpc>
                <a:spcPct val="150000"/>
              </a:lnSpc>
              <a:spcBef>
                <a:spcPts val="600"/>
              </a:spcBef>
              <a:buClr>
                <a:srgbClr val="2D2D2D"/>
              </a:buClr>
              <a:buSzPct val="100000"/>
              <a:buFont typeface="Lato"/>
            </a:pPr>
            <a:r>
              <a:rPr lang="en-GB" sz="30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Open → ipython notebook</a:t>
            </a:r>
          </a:p>
          <a:p>
            <a:pPr indent="-419100" lvl="0" marL="457200" rtl="0">
              <a:lnSpc>
                <a:spcPct val="150000"/>
              </a:lnSpc>
              <a:spcBef>
                <a:spcPts val="600"/>
              </a:spcBef>
              <a:buClr>
                <a:srgbClr val="2D2D2D"/>
              </a:buClr>
              <a:buSzPct val="100000"/>
              <a:buFont typeface="Lato"/>
            </a:pPr>
            <a:r>
              <a:rPr lang="en-GB" sz="30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New→ python2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457200" y="435122"/>
            <a:ext cx="8229600" cy="90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 sz="48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Étapes Domino DataLab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/>
        </p:nvSpPr>
        <p:spPr>
          <a:xfrm>
            <a:off x="457200" y="1722425"/>
            <a:ext cx="8229600" cy="47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150000"/>
              </a:lnSpc>
              <a:spcBef>
                <a:spcPts val="600"/>
              </a:spcBef>
              <a:buClr>
                <a:srgbClr val="2D2D2D"/>
              </a:buClr>
              <a:buSzPct val="100000"/>
              <a:buFont typeface="Lato"/>
            </a:pPr>
            <a:r>
              <a:rPr lang="en-GB" sz="30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Avant l’analyse, être certain d’avoir les bonnes données, au bon format</a:t>
            </a:r>
          </a:p>
          <a:p>
            <a:pPr indent="-419100" lvl="0" marL="457200" rtl="0">
              <a:lnSpc>
                <a:spcPct val="150000"/>
              </a:lnSpc>
              <a:spcBef>
                <a:spcPts val="600"/>
              </a:spcBef>
              <a:buClr>
                <a:srgbClr val="2D2D2D"/>
              </a:buClr>
              <a:buSzPct val="100000"/>
              <a:buFont typeface="Lato"/>
            </a:pPr>
            <a:r>
              <a:rPr lang="en-GB" sz="30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Partir sur des questions précises, explorer sans perdre de vue les questions</a:t>
            </a:r>
          </a:p>
          <a:p>
            <a:pPr indent="-419100" lvl="0" marL="457200" rtl="0">
              <a:lnSpc>
                <a:spcPct val="150000"/>
              </a:lnSpc>
              <a:spcBef>
                <a:spcPts val="600"/>
              </a:spcBef>
              <a:buClr>
                <a:srgbClr val="2D2D2D"/>
              </a:buClr>
              <a:buSzPct val="100000"/>
              <a:buFont typeface="Lato"/>
            </a:pPr>
            <a:r>
              <a:rPr lang="en-GB" sz="30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La visualisation fait partie de l’analyse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457200" y="435122"/>
            <a:ext cx="8229600" cy="90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 sz="48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Vérifier, Analyser, Présenter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ctrTitle"/>
          </p:nvPr>
        </p:nvSpPr>
        <p:spPr>
          <a:xfrm>
            <a:off x="612825" y="620075"/>
            <a:ext cx="4010100" cy="2844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4800"/>
              <a:t>NETTOYAGE</a:t>
            </a:r>
            <a:r>
              <a:rPr lang="en-GB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et </a:t>
            </a:r>
            <a:r>
              <a:rPr lang="en-GB" sz="4800"/>
              <a:t>ANALYSE</a:t>
            </a:r>
            <a:r>
              <a:rPr lang="en-GB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de </a:t>
            </a:r>
            <a:r>
              <a:rPr lang="en-GB" sz="4800"/>
              <a:t>DONNÉES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Une introduction</a:t>
            </a:r>
          </a:p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3779125" y="4461150"/>
            <a:ext cx="5129400" cy="192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rPr lang="en-GB" sz="1400"/>
              <a:t>PAR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-GB" sz="2400"/>
              <a:t>CEDRIC LOMBION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-GB" sz="2400"/>
              <a:t>School of Data / Ecole des données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-GB" sz="2400">
                <a:solidFill>
                  <a:srgbClr val="FFFFFF"/>
                </a:solidFill>
              </a:rPr>
              <a:t>cedric.lombion</a:t>
            </a:r>
            <a:r>
              <a:rPr b="1" lang="en-GB" sz="2400" u="sng">
                <a:solidFill>
                  <a:srgbClr val="FFFFFF"/>
                </a:solidFill>
                <a:hlinkClick r:id="rId3"/>
              </a:rPr>
              <a:t>@okfn.org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/>
        </p:nvSpPr>
        <p:spPr>
          <a:xfrm>
            <a:off x="457200" y="1722425"/>
            <a:ext cx="8229600" cy="47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GB" sz="30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Pour la Cimade </a:t>
            </a:r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buClr>
                <a:srgbClr val="2D2D2D"/>
              </a:buClr>
              <a:buSzPct val="100000"/>
              <a:buFont typeface="Lato"/>
              <a:buChar char="●"/>
            </a:pPr>
            <a:r>
              <a:rPr lang="en-GB" sz="30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Pourquoi procédures en ligne concernent-elles majoritairement les usagers étrangers ?</a:t>
            </a:r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buClr>
                <a:srgbClr val="2D2D2D"/>
              </a:buClr>
              <a:buSzPct val="100000"/>
              <a:buFont typeface="Lato"/>
              <a:buChar char="●"/>
            </a:pPr>
            <a:r>
              <a:rPr lang="en-GB" sz="30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Pourquoi le scrapper de la CIMADE a des variations d'activité ?</a:t>
            </a:r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buClr>
                <a:srgbClr val="2D2D2D"/>
              </a:buClr>
              <a:buSzPct val="100000"/>
              <a:buFont typeface="Lato"/>
              <a:buChar char="●"/>
            </a:pPr>
            <a:r>
              <a:rPr lang="en-GB" sz="30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Pourquoi le fichier s'arrête-t-il en mai 2016 ?</a:t>
            </a:r>
          </a:p>
          <a:p>
            <a:pPr lvl="0" rtl="0">
              <a:lnSpc>
                <a:spcPct val="150000"/>
              </a:lnSpc>
              <a:spcBef>
                <a:spcPts val="600"/>
              </a:spcBef>
              <a:buNone/>
            </a:pPr>
            <a:r>
              <a:t/>
            </a:r>
            <a:endParaRPr sz="3000">
              <a:solidFill>
                <a:srgbClr val="2D2D2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457200" y="435122"/>
            <a:ext cx="8229600" cy="90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 sz="48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Les questions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/>
        </p:nvSpPr>
        <p:spPr>
          <a:xfrm>
            <a:off x="457200" y="1722425"/>
            <a:ext cx="8229600" cy="47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GB" sz="30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Pour les préfectures</a:t>
            </a:r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buClr>
                <a:srgbClr val="2D2D2D"/>
              </a:buClr>
              <a:buSzPct val="100000"/>
              <a:buFont typeface="Lato"/>
              <a:buChar char="●"/>
            </a:pPr>
            <a:r>
              <a:rPr lang="en-GB" sz="30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Nogent-sur-Marne pourquoi des pics à plus de 3 mois ?</a:t>
            </a:r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buClr>
                <a:srgbClr val="2D2D2D"/>
              </a:buClr>
              <a:buSzPct val="100000"/>
              <a:buFont typeface="Lato"/>
              <a:buChar char="●"/>
            </a:pPr>
            <a:r>
              <a:rPr lang="en-GB" sz="30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Antony : pourquoi il est impossible de prendre rendez-vous ?</a:t>
            </a:r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buClr>
                <a:srgbClr val="2D2D2D"/>
              </a:buClr>
              <a:buSzPct val="100000"/>
              <a:buFont typeface="Lato"/>
              <a:buChar char="●"/>
            </a:pPr>
            <a:r>
              <a:rPr lang="en-GB" sz="30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Toutes : pourquoi prioriser les démarches pour les étrangers ?</a:t>
            </a:r>
          </a:p>
          <a:p>
            <a:pPr lvl="0" rtl="0">
              <a:lnSpc>
                <a:spcPct val="150000"/>
              </a:lnSpc>
              <a:spcBef>
                <a:spcPts val="600"/>
              </a:spcBef>
              <a:buNone/>
            </a:pPr>
            <a:r>
              <a:t/>
            </a:r>
            <a:endParaRPr sz="3000">
              <a:solidFill>
                <a:srgbClr val="2D2D2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457200" y="435122"/>
            <a:ext cx="8229600" cy="90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 sz="48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Les questions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457200" y="1722425"/>
            <a:ext cx="8229600" cy="47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115000"/>
              </a:lnSpc>
              <a:spcBef>
                <a:spcPts val="0"/>
              </a:spcBef>
              <a:buClr>
                <a:srgbClr val="2D2D2D"/>
              </a:buClr>
              <a:buSzPct val="100000"/>
              <a:buFont typeface="Lato"/>
              <a:buChar char="●"/>
            </a:pPr>
            <a:r>
              <a:rPr lang="en-GB" sz="30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Les données sont une source comme une autre : être méfiants et croiser ces sources</a:t>
            </a:r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buClr>
                <a:srgbClr val="2D2D2D"/>
              </a:buClr>
              <a:buSzPct val="100000"/>
              <a:buFont typeface="Lato"/>
              <a:buChar char="●"/>
            </a:pPr>
            <a:r>
              <a:rPr lang="en-GB" sz="30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Le travail avec les données n’est qu’un bout du processus</a:t>
            </a:r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buClr>
                <a:srgbClr val="2D2D2D"/>
              </a:buClr>
              <a:buSzPct val="100000"/>
              <a:buFont typeface="Lato"/>
              <a:buChar char="●"/>
            </a:pPr>
            <a:r>
              <a:rPr lang="en-GB" sz="30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Par delà Excel : les outils plus complexes ne sont pas si difficiles que ça</a:t>
            </a:r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buClr>
                <a:srgbClr val="2D2D2D"/>
              </a:buClr>
              <a:buSzPct val="100000"/>
              <a:buFont typeface="Lato"/>
              <a:buChar char="●"/>
            </a:pPr>
            <a:r>
              <a:rPr lang="en-GB" sz="30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Soyez rigoureux, et préservez-vous du mal(heur)</a:t>
            </a:r>
          </a:p>
          <a:p>
            <a:pPr lvl="0" rtl="0">
              <a:lnSpc>
                <a:spcPct val="150000"/>
              </a:lnSpc>
              <a:spcBef>
                <a:spcPts val="600"/>
              </a:spcBef>
              <a:buNone/>
            </a:pPr>
            <a:r>
              <a:t/>
            </a:r>
            <a:endParaRPr sz="3000">
              <a:solidFill>
                <a:srgbClr val="2D2D2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457200" y="435122"/>
            <a:ext cx="8229600" cy="90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 sz="48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Conclusion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609600" y="1189254"/>
            <a:ext cx="8229600" cy="2498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 sz="7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Merci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57200" y="3508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Objectifs de l’atelier</a:t>
            </a:r>
          </a:p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457200" y="1798650"/>
            <a:ext cx="8686800" cy="353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-GB" sz="3000"/>
              <a:t>Vous n’allez rien apprendre  (sur les outils)</a:t>
            </a:r>
          </a:p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-GB" sz="3000"/>
              <a:t>Méthodologie, process, que des trucs excitants</a:t>
            </a:r>
          </a:p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-GB" sz="3000"/>
              <a:t>Inspirer à collaborer avec des associations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2D2D2D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57200" y="3508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Contexte de l’atelier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457200" y="1798650"/>
            <a:ext cx="8686800" cy="353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-GB" sz="3000"/>
              <a:t>Crise de l’accueil des étrangers en France</a:t>
            </a:r>
          </a:p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-GB" sz="3000"/>
              <a:t>Associations sur le front</a:t>
            </a:r>
          </a:p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-GB" sz="3000"/>
              <a:t>La Cimade : </a:t>
            </a:r>
            <a:r>
              <a:rPr b="1" i="1" lang="en-GB" sz="3000" u="sng">
                <a:solidFill>
                  <a:schemeClr val="hlink"/>
                </a:solidFill>
                <a:hlinkClick r:id="rId3"/>
              </a:rPr>
              <a:t>A guichets fermés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2D2D2D"/>
              </a:solidFill>
            </a:endParaRPr>
          </a:p>
        </p:txBody>
      </p:sp>
      <p:pic>
        <p:nvPicPr>
          <p:cNvPr id="47" name="Shape 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8100" y="4428612"/>
            <a:ext cx="5638800" cy="221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457200" y="3508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Comment on va travailler</a:t>
            </a:r>
          </a:p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457200" y="1798650"/>
            <a:ext cx="8686800" cy="353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-GB" sz="3000"/>
              <a:t>Data Pipeline</a:t>
            </a:r>
          </a:p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-GB" sz="3000"/>
              <a:t>Demo en live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2D2D2D"/>
              </a:solidFill>
            </a:endParaRPr>
          </a:p>
        </p:txBody>
      </p:sp>
      <p:pic>
        <p:nvPicPr>
          <p:cNvPr descr="Data pipeline v2 EN.png"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5575" y="1588125"/>
            <a:ext cx="2168224" cy="4713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/>
        </p:nvSpPr>
        <p:spPr>
          <a:xfrm>
            <a:off x="457200" y="1341425"/>
            <a:ext cx="8229600" cy="47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150000"/>
              </a:lnSpc>
              <a:spcBef>
                <a:spcPts val="600"/>
              </a:spcBef>
              <a:buClr>
                <a:srgbClr val="2D2D2D"/>
              </a:buClr>
              <a:buSzPct val="100000"/>
              <a:buFont typeface="Lato"/>
            </a:pPr>
            <a:r>
              <a:rPr lang="en-GB" sz="30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Un outil pour nettoyer et préparer les données pour analyse</a:t>
            </a:r>
          </a:p>
          <a:p>
            <a:pPr indent="-419100" lvl="0" marL="457200" rtl="0">
              <a:lnSpc>
                <a:spcPct val="150000"/>
              </a:lnSpc>
              <a:spcBef>
                <a:spcPts val="600"/>
              </a:spcBef>
              <a:buClr>
                <a:srgbClr val="2D2D2D"/>
              </a:buClr>
              <a:buSzPct val="100000"/>
              <a:buFont typeface="Lato"/>
            </a:pPr>
            <a:r>
              <a:rPr lang="en-GB" sz="30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Fonctionne localement, mais utilise le navigateur web</a:t>
            </a:r>
          </a:p>
          <a:p>
            <a:pPr indent="-419100" lvl="0" marL="457200" rtl="0">
              <a:lnSpc>
                <a:spcPct val="150000"/>
              </a:lnSpc>
              <a:spcBef>
                <a:spcPts val="600"/>
              </a:spcBef>
              <a:buClr>
                <a:srgbClr val="2D2D2D"/>
              </a:buClr>
              <a:buSzPct val="100000"/>
              <a:buFont typeface="Lato"/>
            </a:pPr>
            <a:r>
              <a:rPr lang="en-GB" sz="30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Anciennement un produit de Google, mais désormais Open Source</a:t>
            </a:r>
          </a:p>
          <a:p>
            <a:pPr indent="-419100" lvl="0" marL="457200" rtl="0">
              <a:lnSpc>
                <a:spcPct val="150000"/>
              </a:lnSpc>
              <a:spcBef>
                <a:spcPts val="600"/>
              </a:spcBef>
              <a:buClr>
                <a:srgbClr val="2D2D2D"/>
              </a:buClr>
              <a:buSzPct val="100000"/>
              <a:buFont typeface="Lato"/>
            </a:pPr>
            <a:r>
              <a:rPr lang="en-GB" sz="30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Disponible en ligne via IBM Datasicence Workbench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457200" y="206522"/>
            <a:ext cx="8229600" cy="90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 sz="48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Qu’est-ce que</a:t>
            </a:r>
            <a:r>
              <a:rPr b="1" lang="en-GB" sz="48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 Open Refine?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2496" y="287421"/>
            <a:ext cx="556443" cy="5564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6" name="Shape 66"/>
          <p:cNvGraphicFramePr/>
          <p:nvPr/>
        </p:nvGraphicFramePr>
        <p:xfrm>
          <a:off x="257837" y="10457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{CDE87DC3-DE93-475C-B046-0D5373DBAD37}</a:tableStyleId>
              </a:tblPr>
              <a:tblGrid>
                <a:gridCol w="2876100"/>
                <a:gridCol w="2876100"/>
                <a:gridCol w="2876100"/>
              </a:tblGrid>
              <a:tr h="4588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8575" marB="6857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GB" sz="1100"/>
                        <a:t>Microsoft Excel</a:t>
                      </a:r>
                    </a:p>
                  </a:txBody>
                  <a:tcPr marT="68575" marB="6857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GB" sz="1100"/>
                        <a:t>Open Refine</a:t>
                      </a:r>
                    </a:p>
                  </a:txBody>
                  <a:tcPr marT="68575" marB="68575" marR="91425" marL="91425"/>
                </a:tc>
              </a:tr>
              <a:tr h="4495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-GB" sz="1100"/>
                        <a:t>Trier</a:t>
                      </a:r>
                    </a:p>
                  </a:txBody>
                  <a:tcPr marT="68575" marB="6857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X</a:t>
                      </a:r>
                    </a:p>
                  </a:txBody>
                  <a:tcPr marT="68575" marB="6857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X</a:t>
                      </a:r>
                    </a:p>
                  </a:txBody>
                  <a:tcPr marT="68575" marB="68575" marR="91425" marL="91425"/>
                </a:tc>
              </a:tr>
              <a:tr h="4495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-GB" sz="1100"/>
                        <a:t>Enlever les espaces en trop</a:t>
                      </a:r>
                    </a:p>
                  </a:txBody>
                  <a:tcPr marT="68575" marB="6857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X</a:t>
                      </a:r>
                    </a:p>
                  </a:txBody>
                  <a:tcPr marT="68575" marB="6857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X</a:t>
                      </a:r>
                    </a:p>
                  </a:txBody>
                  <a:tcPr marT="68575" marB="68575" marR="91425" marL="91425"/>
                </a:tc>
              </a:tr>
              <a:tr h="4495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-GB" sz="1100"/>
                        <a:t>Scindre les colonnes</a:t>
                      </a:r>
                    </a:p>
                  </a:txBody>
                  <a:tcPr marT="68575" marB="6857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X</a:t>
                      </a:r>
                    </a:p>
                  </a:txBody>
                  <a:tcPr marT="68575" marB="6857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X</a:t>
                      </a:r>
                    </a:p>
                  </a:txBody>
                  <a:tcPr marT="68575" marB="68575" marR="91425" marL="91425"/>
                </a:tc>
              </a:tr>
              <a:tr h="4495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-GB" sz="1100"/>
                        <a:t>Conversion en JSON</a:t>
                      </a:r>
                    </a:p>
                  </a:txBody>
                  <a:tcPr marT="68575" marB="6857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8575" marB="6857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X</a:t>
                      </a:r>
                    </a:p>
                  </a:txBody>
                  <a:tcPr marT="68575" marB="68575" marR="91425" marL="91425"/>
                </a:tc>
              </a:tr>
              <a:tr h="4495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-GB" sz="1100"/>
                        <a:t>Facts</a:t>
                      </a:r>
                    </a:p>
                  </a:txBody>
                  <a:tcPr marT="68575" marB="6857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8575" marB="6857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X</a:t>
                      </a:r>
                    </a:p>
                  </a:txBody>
                  <a:tcPr marT="68575" marB="68575" marR="91425" marL="91425"/>
                </a:tc>
              </a:tr>
              <a:tr h="4495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-GB" sz="1100"/>
                        <a:t>Requetes </a:t>
                      </a:r>
                      <a:r>
                        <a:rPr b="1" lang="en-GB" sz="1100"/>
                        <a:t>HTTP</a:t>
                      </a:r>
                    </a:p>
                  </a:txBody>
                  <a:tcPr marT="68575" marB="6857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8575" marB="6857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X</a:t>
                      </a:r>
                    </a:p>
                  </a:txBody>
                  <a:tcPr marT="68575" marB="68575" marR="91425" marL="91425"/>
                </a:tc>
              </a:tr>
              <a:tr h="4495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-GB" sz="1100"/>
                        <a:t>Geocodage</a:t>
                      </a:r>
                    </a:p>
                  </a:txBody>
                  <a:tcPr marT="68575" marB="6857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8575" marB="6857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X</a:t>
                      </a:r>
                    </a:p>
                  </a:txBody>
                  <a:tcPr marT="68575" marB="68575" marR="91425" marL="91425"/>
                </a:tc>
              </a:tr>
              <a:tr h="4495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-GB" sz="1100"/>
                        <a:t>API de réconciliation</a:t>
                      </a:r>
                    </a:p>
                  </a:txBody>
                  <a:tcPr marT="68575" marB="6857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8575" marB="6857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X</a:t>
                      </a:r>
                    </a:p>
                  </a:txBody>
                  <a:tcPr marT="68575" marB="68575" marR="91425" marL="91425"/>
                </a:tc>
              </a:tr>
              <a:tr h="4495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-GB" sz="1100"/>
                        <a:t>Support Regex</a:t>
                      </a:r>
                    </a:p>
                  </a:txBody>
                  <a:tcPr marT="68575" marB="6857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8575" marB="6857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X</a:t>
                      </a:r>
                    </a:p>
                  </a:txBody>
                  <a:tcPr marT="68575" marB="68575" marR="91425" marL="91425"/>
                </a:tc>
              </a:tr>
              <a:tr h="4495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-GB" sz="1100"/>
                        <a:t>Historique</a:t>
                      </a:r>
                    </a:p>
                  </a:txBody>
                  <a:tcPr marT="68575" marB="6857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8575" marB="6857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X</a:t>
                      </a:r>
                    </a:p>
                  </a:txBody>
                  <a:tcPr marT="68575" marB="68575" marR="91425" marL="91425"/>
                </a:tc>
              </a:tr>
            </a:tbl>
          </a:graphicData>
        </a:graphic>
      </p:graphicFrame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6700" y="324590"/>
            <a:ext cx="514809" cy="482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/>
        </p:nvSpPr>
        <p:spPr>
          <a:xfrm>
            <a:off x="457200" y="2027225"/>
            <a:ext cx="8229600" cy="47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150000"/>
              </a:lnSpc>
              <a:spcBef>
                <a:spcPts val="600"/>
              </a:spcBef>
              <a:buClr>
                <a:srgbClr val="2D2D2D"/>
              </a:buClr>
              <a:buSzPct val="100000"/>
              <a:buFont typeface="Lato"/>
            </a:pPr>
            <a:r>
              <a:rPr lang="en-GB" sz="30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environnement de travail pour les scientifiques et les data wranglers</a:t>
            </a:r>
          </a:p>
          <a:p>
            <a:pPr indent="-419100" lvl="0" marL="457200" rtl="0">
              <a:lnSpc>
                <a:spcPct val="150000"/>
              </a:lnSpc>
              <a:spcBef>
                <a:spcPts val="600"/>
              </a:spcBef>
              <a:buClr>
                <a:srgbClr val="2D2D2D"/>
              </a:buClr>
              <a:buSzPct val="100000"/>
              <a:buFont typeface="Lato"/>
            </a:pPr>
            <a:r>
              <a:rPr lang="en-GB" sz="30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fonctionne avec des dizaines de </a:t>
            </a:r>
            <a:r>
              <a:rPr lang="en-GB" sz="30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langages</a:t>
            </a:r>
            <a:r>
              <a:rPr lang="en-GB" sz="30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, mais le support officiel est pour Python</a:t>
            </a:r>
          </a:p>
          <a:p>
            <a:pPr indent="-419100" lvl="0" marL="457200" rtl="0">
              <a:lnSpc>
                <a:spcPct val="150000"/>
              </a:lnSpc>
              <a:spcBef>
                <a:spcPts val="600"/>
              </a:spcBef>
              <a:buClr>
                <a:srgbClr val="2D2D2D"/>
              </a:buClr>
              <a:buSzPct val="100000"/>
              <a:buFont typeface="Lato"/>
            </a:pPr>
            <a:r>
              <a:rPr lang="en-GB" sz="30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Parfait pour documenter et partager ses analyses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457200" y="1044722"/>
            <a:ext cx="8229600" cy="90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 sz="48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Qu’est-ce que Jupyter notebook?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457200" y="1722425"/>
            <a:ext cx="8229600" cy="47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150000"/>
              </a:lnSpc>
              <a:spcBef>
                <a:spcPts val="600"/>
              </a:spcBef>
              <a:buClr>
                <a:srgbClr val="2D2D2D"/>
              </a:buClr>
              <a:buSzPct val="100000"/>
              <a:buFont typeface="Lato"/>
            </a:pPr>
            <a:r>
              <a:rPr lang="en-GB" sz="30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Librairie Python pour l’analyse de données</a:t>
            </a:r>
          </a:p>
          <a:p>
            <a:pPr indent="-419100" lvl="0" marL="457200" rtl="0">
              <a:lnSpc>
                <a:spcPct val="150000"/>
              </a:lnSpc>
              <a:spcBef>
                <a:spcPts val="600"/>
              </a:spcBef>
              <a:buClr>
                <a:srgbClr val="2D2D2D"/>
              </a:buClr>
              <a:buSzPct val="100000"/>
              <a:buFont typeface="Lato"/>
            </a:pPr>
            <a:r>
              <a:rPr lang="en-GB" sz="30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Petite soeur de R, mais avec les avantages de Python</a:t>
            </a:r>
          </a:p>
          <a:p>
            <a:pPr indent="-419100" lvl="0" marL="457200" rtl="0">
              <a:lnSpc>
                <a:spcPct val="150000"/>
              </a:lnSpc>
              <a:spcBef>
                <a:spcPts val="600"/>
              </a:spcBef>
              <a:buClr>
                <a:srgbClr val="2D2D2D"/>
              </a:buClr>
              <a:buSzPct val="100000"/>
              <a:buFont typeface="Lato"/>
            </a:pPr>
            <a:r>
              <a:rPr lang="en-GB" sz="30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Facile d’accès pour débuter dans l’analyse de gros jeux de données</a:t>
            </a:r>
          </a:p>
          <a:p>
            <a:pPr indent="-419100" lvl="0" marL="457200" rtl="0">
              <a:lnSpc>
                <a:spcPct val="150000"/>
              </a:lnSpc>
              <a:spcBef>
                <a:spcPts val="600"/>
              </a:spcBef>
              <a:buClr>
                <a:srgbClr val="2D2D2D"/>
              </a:buClr>
              <a:buSzPct val="100000"/>
              <a:buFont typeface="Lato"/>
            </a:pPr>
            <a:r>
              <a:rPr lang="en-GB" sz="30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Disponible en ligne en combinaison avec Jupyter notebooks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457200" y="435122"/>
            <a:ext cx="8229600" cy="90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 sz="48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Qu’est-ce que Pandas?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pen Knowledg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