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05" r:id="rId3"/>
    <p:sldMasterId id="2147483706" r:id="rId4"/>
    <p:sldMasterId id="2147483707" r:id="rId5"/>
    <p:sldMasterId id="2147483708" r:id="rId6"/>
    <p:sldMasterId id="214748370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6858000" cx="9144000"/>
  <p:notesSz cx="6858000" cy="9144000"/>
  <p:embeddedFontLst>
    <p:embeddedFont>
      <p:font typeface="Arimo"/>
      <p:regular r:id="rId35"/>
      <p:bold r:id="rId36"/>
      <p:italic r:id="rId37"/>
      <p:boldItalic r:id="rId38"/>
    </p:embeddedFont>
    <p:embeddedFont>
      <p:font typeface="Cabin"/>
      <p:regular r:id="rId39"/>
      <p:bold r:id="rId40"/>
      <p:italic r:id="rId41"/>
      <p:boldItalic r:id="rId42"/>
    </p:embeddedFont>
    <p:embeddedFont>
      <p:font typeface="Corbel"/>
      <p:regular r:id="rId43"/>
      <p:bold r:id="rId44"/>
      <p:italic r:id="rId45"/>
      <p:boldItalic r:id="rId46"/>
    </p:embeddedFont>
    <p:embeddedFont>
      <p:font typeface="Helvetica Neue"/>
      <p:regular r:id="rId47"/>
      <p:bold r:id="rId48"/>
      <p:italic r:id="rId49"/>
      <p:boldItalic r:id="rId50"/>
    </p:embeddedFont>
    <p:embeddedFont>
      <p:font typeface="Gill Sans"/>
      <p:regular r:id="rId51"/>
      <p:bold r:id="rId52"/>
    </p:embeddedFont>
    <p:embeddedFont>
      <p:font typeface="Questrial"/>
      <p:regular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Cabin-bold.fntdata"/><Relationship Id="rId42" Type="http://schemas.openxmlformats.org/officeDocument/2006/relationships/font" Target="fonts/Cabin-boldItalic.fntdata"/><Relationship Id="rId41" Type="http://schemas.openxmlformats.org/officeDocument/2006/relationships/font" Target="fonts/Cabin-italic.fntdata"/><Relationship Id="rId44" Type="http://schemas.openxmlformats.org/officeDocument/2006/relationships/font" Target="fonts/Corbel-bold.fntdata"/><Relationship Id="rId43" Type="http://schemas.openxmlformats.org/officeDocument/2006/relationships/font" Target="fonts/Corbel-regular.fntdata"/><Relationship Id="rId46" Type="http://schemas.openxmlformats.org/officeDocument/2006/relationships/font" Target="fonts/Corbel-boldItalic.fntdata"/><Relationship Id="rId45"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font" Target="fonts/Arimo-regular.fntdata"/><Relationship Id="rId34" Type="http://schemas.openxmlformats.org/officeDocument/2006/relationships/slide" Target="slides/slide26.xml"/><Relationship Id="rId37" Type="http://schemas.openxmlformats.org/officeDocument/2006/relationships/font" Target="fonts/Arimo-italic.fntdata"/><Relationship Id="rId36" Type="http://schemas.openxmlformats.org/officeDocument/2006/relationships/font" Target="fonts/Arimo-bold.fntdata"/><Relationship Id="rId39" Type="http://schemas.openxmlformats.org/officeDocument/2006/relationships/font" Target="fonts/Cabin-regular.fntdata"/><Relationship Id="rId38" Type="http://schemas.openxmlformats.org/officeDocument/2006/relationships/font" Target="fonts/Arimo-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GillSans-regular.fntdata"/><Relationship Id="rId50" Type="http://schemas.openxmlformats.org/officeDocument/2006/relationships/font" Target="fonts/HelveticaNeue-boldItalic.fntdata"/><Relationship Id="rId53" Type="http://schemas.openxmlformats.org/officeDocument/2006/relationships/font" Target="fonts/Questrial-regular.fntdata"/><Relationship Id="rId52" Type="http://schemas.openxmlformats.org/officeDocument/2006/relationships/font" Target="fonts/GillSans-bold.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2" name="Shape 42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23" name="Shape 42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8" name="Shape 558"/>
        <p:cNvGrpSpPr/>
        <p:nvPr/>
      </p:nvGrpSpPr>
      <p:grpSpPr>
        <a:xfrm>
          <a:off x="0" y="0"/>
          <a:ext cx="0" cy="0"/>
          <a:chOff x="0" y="0"/>
          <a:chExt cx="0" cy="0"/>
        </a:xfrm>
      </p:grpSpPr>
      <p:sp>
        <p:nvSpPr>
          <p:cNvPr id="559" name="Shape 5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60" name="Shape 56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561" name="Shape 56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7" name="Shape 567"/>
        <p:cNvGrpSpPr/>
        <p:nvPr/>
      </p:nvGrpSpPr>
      <p:grpSpPr>
        <a:xfrm>
          <a:off x="0" y="0"/>
          <a:ext cx="0" cy="0"/>
          <a:chOff x="0" y="0"/>
          <a:chExt cx="0" cy="0"/>
        </a:xfrm>
      </p:grpSpPr>
      <p:sp>
        <p:nvSpPr>
          <p:cNvPr id="568" name="Shape 5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69" name="Shape 56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570" name="Shape 57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9" name="Shape 579"/>
        <p:cNvGrpSpPr/>
        <p:nvPr/>
      </p:nvGrpSpPr>
      <p:grpSpPr>
        <a:xfrm>
          <a:off x="0" y="0"/>
          <a:ext cx="0" cy="0"/>
          <a:chOff x="0" y="0"/>
          <a:chExt cx="0" cy="0"/>
        </a:xfrm>
      </p:grpSpPr>
      <p:sp>
        <p:nvSpPr>
          <p:cNvPr id="580" name="Shape 5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81" name="Shape 58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82" name="Shape 58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9" name="Shape 589"/>
        <p:cNvGrpSpPr/>
        <p:nvPr/>
      </p:nvGrpSpPr>
      <p:grpSpPr>
        <a:xfrm>
          <a:off x="0" y="0"/>
          <a:ext cx="0" cy="0"/>
          <a:chOff x="0" y="0"/>
          <a:chExt cx="0" cy="0"/>
        </a:xfrm>
      </p:grpSpPr>
      <p:sp>
        <p:nvSpPr>
          <p:cNvPr id="590" name="Shape 5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91" name="Shape 59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92" name="Shape 59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8" name="Shape 598"/>
        <p:cNvGrpSpPr/>
        <p:nvPr/>
      </p:nvGrpSpPr>
      <p:grpSpPr>
        <a:xfrm>
          <a:off x="0" y="0"/>
          <a:ext cx="0" cy="0"/>
          <a:chOff x="0" y="0"/>
          <a:chExt cx="0" cy="0"/>
        </a:xfrm>
      </p:grpSpPr>
      <p:sp>
        <p:nvSpPr>
          <p:cNvPr id="599" name="Shape 5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00" name="Shape 60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CHANGE SLIDE: Add a screenshot the cover of your report to introduce your report and discuss what it evaluated.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Suggested topics to discuss (these points may need separate slides):</a:t>
            </a:r>
          </a:p>
          <a:p>
            <a:pPr indent="0" lvl="0" marL="0" marR="0" rtl="0" algn="l">
              <a:spcBef>
                <a:spcPts val="0"/>
              </a:spcBef>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Did the government do what they said they would do? </a:t>
            </a:r>
          </a:p>
          <a:p>
            <a:pPr indent="0" lvl="0" marL="0" marR="0" rtl="0" algn="l">
              <a:spcBef>
                <a:spcPts val="0"/>
              </a:spcBef>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Does your country Action Plan have a theme? Particular focus on issue areas or sectors? </a:t>
            </a:r>
          </a:p>
          <a:p>
            <a:pPr indent="0" lvl="0" marL="0" marR="0" rtl="0" algn="l">
              <a:spcBef>
                <a:spcPts val="0"/>
              </a:spcBef>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Has the government consulted with civil society on development of the Action Plan? </a:t>
            </a:r>
          </a:p>
          <a:p>
            <a:pPr indent="-171450" lvl="1" marL="628650" marR="0" rtl="0" algn="l">
              <a:spcBef>
                <a:spcPts val="0"/>
              </a:spcBef>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Which CSOs were invited?</a:t>
            </a:r>
          </a:p>
          <a:p>
            <a:pPr indent="-171450" lvl="1" marL="628650" marR="0" rtl="0" algn="l">
              <a:spcBef>
                <a:spcPts val="0"/>
              </a:spcBef>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Was the process collaborative?</a:t>
            </a:r>
          </a:p>
          <a:p>
            <a:pPr indent="0" lvl="0" marL="0" marR="0" rtl="0" algn="l">
              <a:spcBef>
                <a:spcPts val="0"/>
              </a:spcBef>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Is there a permanent dialogue forum to monitor the implementation of the Action Plan?</a:t>
            </a:r>
          </a:p>
          <a:p>
            <a:pPr indent="-171450" lvl="1" marL="628650" marR="0" rtl="0" algn="l">
              <a:spcBef>
                <a:spcPts val="0"/>
              </a:spcBef>
              <a:buClr>
                <a:schemeClr val="dk1"/>
              </a:buClr>
              <a:buSzPct val="100000"/>
              <a:buFont typeface="Calibri"/>
              <a:buNone/>
            </a:pPr>
            <a:r>
              <a:t/>
            </a:r>
            <a:endParaRPr b="0" i="0" sz="8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1" i="0" sz="8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01" name="Shape 60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8" name="Shape 608"/>
        <p:cNvGrpSpPr/>
        <p:nvPr/>
      </p:nvGrpSpPr>
      <p:grpSpPr>
        <a:xfrm>
          <a:off x="0" y="0"/>
          <a:ext cx="0" cy="0"/>
          <a:chOff x="0" y="0"/>
          <a:chExt cx="0" cy="0"/>
        </a:xfrm>
      </p:grpSpPr>
      <p:sp>
        <p:nvSpPr>
          <p:cNvPr id="609" name="Shape 6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10" name="Shape 61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11" name="Shape 61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9" name="Shape 62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30" name="Shape 63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6" name="Shape 636"/>
        <p:cNvGrpSpPr/>
        <p:nvPr/>
      </p:nvGrpSpPr>
      <p:grpSpPr>
        <a:xfrm>
          <a:off x="0" y="0"/>
          <a:ext cx="0" cy="0"/>
          <a:chOff x="0" y="0"/>
          <a:chExt cx="0" cy="0"/>
        </a:xfrm>
      </p:grpSpPr>
      <p:sp>
        <p:nvSpPr>
          <p:cNvPr id="637" name="Shape 6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38" name="Shape 63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CHANGE SLIDE: Add a screenshot or bullet points to discuss your reports key findings </a:t>
            </a:r>
          </a:p>
        </p:txBody>
      </p:sp>
      <p:sp>
        <p:nvSpPr>
          <p:cNvPr id="639" name="Shape 63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7" name="Shape 64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48" name="Shape 64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9" name="Shape 669"/>
        <p:cNvGrpSpPr/>
        <p:nvPr/>
      </p:nvGrpSpPr>
      <p:grpSpPr>
        <a:xfrm>
          <a:off x="0" y="0"/>
          <a:ext cx="0" cy="0"/>
          <a:chOff x="0" y="0"/>
          <a:chExt cx="0" cy="0"/>
        </a:xfrm>
      </p:grpSpPr>
      <p:sp>
        <p:nvSpPr>
          <p:cNvPr id="670" name="Shape 6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71" name="Shape 67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72" name="Shape 67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9" name="Shape 42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4746" lvl="0" marL="119047" marR="0" rtl="0" algn="l">
              <a:lnSpc>
                <a:spcPct val="95000"/>
              </a:lnSpc>
              <a:spcBef>
                <a:spcPts val="0"/>
              </a:spcBef>
              <a:buSzPct val="25000"/>
              <a:buNone/>
            </a:pPr>
            <a:r>
              <a:rPr b="0" i="0" lang="en-US" sz="1200" u="none" cap="none" strike="noStrike">
                <a:solidFill>
                  <a:srgbClr val="000000"/>
                </a:solidFill>
                <a:latin typeface="Arial"/>
                <a:ea typeface="Arial"/>
                <a:cs typeface="Arial"/>
                <a:sym typeface="Arial"/>
              </a:rPr>
              <a:t>In January 2011, a small group of government and civil society leaders from around the world gathered in Washington DC to brainstorm how to build upon growing global momentum around transparency, accountability and civic participation in governance. The governments included Indonesia, Mexico, Brazil, Philippines, Norway, the US and the UK. Experts included MKSS, the international budget partnership, revenue watch, the open society foundations, twaweza and others. </a:t>
            </a:r>
          </a:p>
          <a:p>
            <a:pPr indent="-4746" lvl="0" marL="119047" marR="0" rtl="0" algn="l">
              <a:lnSpc>
                <a:spcPct val="95000"/>
              </a:lnSpc>
              <a:spcBef>
                <a:spcPts val="0"/>
              </a:spcBef>
              <a:buSzPct val="25000"/>
              <a:buNone/>
            </a:pPr>
            <a:r>
              <a:rPr b="0" i="0" lang="en-US" sz="1200" u="none" cap="none" strike="noStrike">
                <a:solidFill>
                  <a:srgbClr val="000000"/>
                </a:solidFill>
                <a:latin typeface="Arial"/>
                <a:ea typeface="Arial"/>
                <a:cs typeface="Arial"/>
                <a:sym typeface="Arial"/>
              </a:rPr>
              <a:t>After sharing their practical experiences driving the open government agenda forward in recent years, the group decided the momentum was ripe to launch the Open Government Partnership (OGP), a new multi-stakeholder coalition of governments, civil society and private sector actors working to advance open government around the world – with the goals of increasing public sector responsiveness to citizens, countering corruption, promoting economic efficiencies, harnessing innovation and improving the delivery of services.</a:t>
            </a:r>
          </a:p>
          <a:p>
            <a:pPr indent="-4746" lvl="0" marL="119047" marR="0" rtl="0" algn="l">
              <a:lnSpc>
                <a:spcPct val="95000"/>
              </a:lnSpc>
              <a:spcBef>
                <a:spcPts val="0"/>
              </a:spcBef>
              <a:buSzPct val="25000"/>
              <a:buNone/>
            </a:pPr>
            <a:r>
              <a:rPr b="0" i="0" lang="en-US" sz="1200" u="none" cap="none" strike="noStrike">
                <a:solidFill>
                  <a:srgbClr val="000000"/>
                </a:solidFill>
                <a:latin typeface="Arial"/>
                <a:ea typeface="Arial"/>
                <a:cs typeface="Arial"/>
                <a:sym typeface="Arial"/>
              </a:rPr>
              <a:t>From February 2011 onwards, OGP began developing the basic structure of the initiative, including minimum eligibility criteria to ensure that all member countries demonstrated a basic commitment to the principles of open government and the requisite political will to drive reform. </a:t>
            </a:r>
          </a:p>
          <a:p>
            <a:pPr indent="-4746" lvl="0" marL="119047" marR="0" rtl="0" algn="l">
              <a:spcBef>
                <a:spcPts val="0"/>
              </a:spcBef>
              <a:buSzPct val="25000"/>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3" name="Shape 693"/>
        <p:cNvGrpSpPr/>
        <p:nvPr/>
      </p:nvGrpSpPr>
      <p:grpSpPr>
        <a:xfrm>
          <a:off x="0" y="0"/>
          <a:ext cx="0" cy="0"/>
          <a:chOff x="0" y="0"/>
          <a:chExt cx="0" cy="0"/>
        </a:xfrm>
      </p:grpSpPr>
      <p:sp>
        <p:nvSpPr>
          <p:cNvPr id="694" name="Shape 6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95" name="Shape 6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96" name="Shape 6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2" name="Shape 702"/>
        <p:cNvGrpSpPr/>
        <p:nvPr/>
      </p:nvGrpSpPr>
      <p:grpSpPr>
        <a:xfrm>
          <a:off x="0" y="0"/>
          <a:ext cx="0" cy="0"/>
          <a:chOff x="0" y="0"/>
          <a:chExt cx="0" cy="0"/>
        </a:xfrm>
      </p:grpSpPr>
      <p:sp>
        <p:nvSpPr>
          <p:cNvPr id="703" name="Shape 7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04" name="Shape 70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05" name="Shape 70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3" name="Shape 713"/>
        <p:cNvGrpSpPr/>
        <p:nvPr/>
      </p:nvGrpSpPr>
      <p:grpSpPr>
        <a:xfrm>
          <a:off x="0" y="0"/>
          <a:ext cx="0" cy="0"/>
          <a:chOff x="0" y="0"/>
          <a:chExt cx="0" cy="0"/>
        </a:xfrm>
      </p:grpSpPr>
      <p:sp>
        <p:nvSpPr>
          <p:cNvPr id="714" name="Shape 7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15" name="Shape 71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716" name="Shape 71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6" name="Shape 726"/>
        <p:cNvGrpSpPr/>
        <p:nvPr/>
      </p:nvGrpSpPr>
      <p:grpSpPr>
        <a:xfrm>
          <a:off x="0" y="0"/>
          <a:ext cx="0" cy="0"/>
          <a:chOff x="0" y="0"/>
          <a:chExt cx="0" cy="0"/>
        </a:xfrm>
      </p:grpSpPr>
      <p:sp>
        <p:nvSpPr>
          <p:cNvPr id="727" name="Shape 7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8" name="Shape 72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29" name="Shape 72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4" name="Shape 734"/>
        <p:cNvGrpSpPr/>
        <p:nvPr/>
      </p:nvGrpSpPr>
      <p:grpSpPr>
        <a:xfrm>
          <a:off x="0" y="0"/>
          <a:ext cx="0" cy="0"/>
          <a:chOff x="0" y="0"/>
          <a:chExt cx="0" cy="0"/>
        </a:xfrm>
      </p:grpSpPr>
      <p:sp>
        <p:nvSpPr>
          <p:cNvPr id="735" name="Shape 7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36" name="Shape 73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37" name="Shape 73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2" name="Shape 742"/>
        <p:cNvGrpSpPr/>
        <p:nvPr/>
      </p:nvGrpSpPr>
      <p:grpSpPr>
        <a:xfrm>
          <a:off x="0" y="0"/>
          <a:ext cx="0" cy="0"/>
          <a:chOff x="0" y="0"/>
          <a:chExt cx="0" cy="0"/>
        </a:xfrm>
      </p:grpSpPr>
      <p:sp>
        <p:nvSpPr>
          <p:cNvPr id="743" name="Shape 7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44" name="Shape 74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45" name="Shape 74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8" name="Shape 778"/>
        <p:cNvGrpSpPr/>
        <p:nvPr/>
      </p:nvGrpSpPr>
      <p:grpSpPr>
        <a:xfrm>
          <a:off x="0" y="0"/>
          <a:ext cx="0" cy="0"/>
          <a:chOff x="0" y="0"/>
          <a:chExt cx="0" cy="0"/>
        </a:xfrm>
      </p:grpSpPr>
      <p:sp>
        <p:nvSpPr>
          <p:cNvPr id="779" name="Shape 7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80" name="Shape 78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1" i="0" sz="1200" u="none" cap="none" strike="noStrike">
              <a:solidFill>
                <a:schemeClr val="dk1"/>
              </a:solidFill>
              <a:latin typeface="Calibri"/>
              <a:ea typeface="Calibri"/>
              <a:cs typeface="Calibri"/>
              <a:sym typeface="Calibri"/>
            </a:endParaRPr>
          </a:p>
        </p:txBody>
      </p:sp>
      <p:sp>
        <p:nvSpPr>
          <p:cNvPr id="781" name="Shape 78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5" name="Shape 44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46" name="Shape 44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4" name="Shape 45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600" u="none" cap="none" strike="noStrike">
                <a:solidFill>
                  <a:schemeClr val="dk1"/>
                </a:solidFill>
                <a:latin typeface="Calibri"/>
                <a:ea typeface="Calibri"/>
                <a:cs typeface="Calibri"/>
                <a:sym typeface="Calibri"/>
              </a:rPr>
              <a:t>The Open Government Partnership is a global voluntary multi-stakeholder initiative, it is a partnership between government and civil society and seeks to make governments more open, accountable and responsive. We also seek to promote open government as a tool for better development and social outcomes that we all care about. We work based on four pillars of open government: transparency, accountability, citizen participation and technology and innovation. </a:t>
            </a:r>
          </a:p>
        </p:txBody>
      </p:sp>
      <p:sp>
        <p:nvSpPr>
          <p:cNvPr id="455" name="Shape 45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5" name="Shape 47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Eligibility to join OGP is determined by evaluations of countries’ performance in these four critical areas of open government: </a:t>
            </a:r>
          </a:p>
          <a:p>
            <a:pPr indent="0" lvl="0" marL="0" marR="0" rtl="0" algn="l">
              <a:spcBef>
                <a:spcPts val="0"/>
              </a:spcBef>
              <a:buSzPct val="25000"/>
              <a:buNone/>
            </a:pPr>
            <a:r>
              <a:t/>
            </a:r>
            <a:endParaRPr b="0" i="0" sz="1400" u="none" cap="none" strike="noStrike">
              <a:solidFill>
                <a:schemeClr val="dk1"/>
              </a:solidFill>
              <a:latin typeface="Calibri"/>
              <a:ea typeface="Calibri"/>
              <a:cs typeface="Calibri"/>
              <a:sym typeface="Calibri"/>
            </a:endParaRPr>
          </a:p>
          <a:p>
            <a:pPr indent="0" lvl="1" marL="457200" marR="0" rtl="0" algn="l">
              <a:spcBef>
                <a:spcPts val="0"/>
              </a:spcBef>
              <a:buSzPct val="25000"/>
              <a:buNone/>
            </a:pPr>
            <a:r>
              <a:rPr b="0" i="0" lang="en-US" sz="1200" u="none" cap="none" strike="noStrike">
                <a:solidFill>
                  <a:schemeClr val="dk1"/>
                </a:solidFill>
                <a:latin typeface="Calibri"/>
                <a:ea typeface="Calibri"/>
                <a:cs typeface="Calibri"/>
                <a:sym typeface="Calibri"/>
              </a:rPr>
              <a:t>access to information (whether a country has a constitutional provision, draft law under parliamentary consideration or law on access to information)</a:t>
            </a:r>
          </a:p>
          <a:p>
            <a:pPr indent="0" lvl="1" marL="457200" marR="0" rtl="0" algn="l">
              <a:spcBef>
                <a:spcPts val="0"/>
              </a:spcBef>
              <a:buSzPct val="25000"/>
              <a:buNone/>
            </a:pPr>
            <a:r>
              <a:rPr b="0" i="0" lang="en-US" sz="1200" u="none" cap="none" strike="noStrike">
                <a:solidFill>
                  <a:schemeClr val="dk1"/>
                </a:solidFill>
                <a:latin typeface="Calibri"/>
                <a:ea typeface="Calibri"/>
                <a:cs typeface="Calibri"/>
                <a:sym typeface="Calibri"/>
              </a:rPr>
              <a:t>fiscal transparency (whether the executive budget proposal and audit report are published on a timely basis as assessed by the Open Budget Index</a:t>
            </a:r>
          </a:p>
          <a:p>
            <a:pPr indent="0" lvl="1" marL="457200" marR="0" rtl="0" algn="l">
              <a:spcBef>
                <a:spcPts val="0"/>
              </a:spcBef>
              <a:buSzPct val="25000"/>
              <a:buNone/>
            </a:pPr>
            <a:r>
              <a:rPr b="0" i="0" lang="en-US" sz="1200" u="none" cap="none" strike="noStrike">
                <a:solidFill>
                  <a:schemeClr val="dk1"/>
                </a:solidFill>
                <a:latin typeface="Calibri"/>
                <a:ea typeface="Calibri"/>
                <a:cs typeface="Calibri"/>
                <a:sym typeface="Calibri"/>
              </a:rPr>
              <a:t>asset disclosure (whether there is a law requiring disclosure, and if there’s requirement for the information to be made publicly available, as World Bank’s Public Officials Financial Disclosure database )</a:t>
            </a:r>
          </a:p>
          <a:p>
            <a:pPr indent="0" lvl="1" marL="457200" marR="0" rtl="0" algn="l">
              <a:spcBef>
                <a:spcPts val="0"/>
              </a:spcBef>
              <a:buSzPct val="25000"/>
              <a:buNone/>
            </a:pPr>
            <a:r>
              <a:rPr b="0" i="0" lang="en-US" sz="1200" u="none" cap="none" strike="noStrike">
                <a:solidFill>
                  <a:schemeClr val="dk1"/>
                </a:solidFill>
                <a:latin typeface="Calibri"/>
                <a:ea typeface="Calibri"/>
                <a:cs typeface="Calibri"/>
                <a:sym typeface="Calibri"/>
              </a:rPr>
              <a:t>citizen engagement (based on scores from the EIU Democracy Index’s Civil Liberties sub-indicator)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Countries can earn a total of 16 points for their performance in these four metrics, or 12 points if they are not measured in one of the metrics. Countries that earn 75% of the applicable points (either 12 out of 16 or 9 out of 12) or more are eligible to join.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76" name="Shape 47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8" name="Shape 488"/>
        <p:cNvGrpSpPr/>
        <p:nvPr/>
      </p:nvGrpSpPr>
      <p:grpSpPr>
        <a:xfrm>
          <a:off x="0" y="0"/>
          <a:ext cx="0" cy="0"/>
          <a:chOff x="0" y="0"/>
          <a:chExt cx="0" cy="0"/>
        </a:xfrm>
      </p:grpSpPr>
      <p:sp>
        <p:nvSpPr>
          <p:cNvPr id="489" name="Shape 4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0" name="Shape 49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Once a country is eligible to join OGP they commit to consult civil society and develop a 2-year action plan with concrete commitments related to transparency, access to information, accountability and citizen participation. Those commitments are then implemented and finally they are evaluated. Lessons learned from this cycle will hopefully allow us to improve over the next cycles. Key actors are needed for all this to succeed: civil society engagement, high-level political support and empowered government reformers. </a:t>
            </a:r>
          </a:p>
        </p:txBody>
      </p:sp>
      <p:sp>
        <p:nvSpPr>
          <p:cNvPr id="491" name="Shape 49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8" name="Shape 49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600" u="none" cap="none" strike="noStrike">
              <a:solidFill>
                <a:schemeClr val="dk1"/>
              </a:solidFill>
              <a:latin typeface="Calibri"/>
              <a:ea typeface="Calibri"/>
              <a:cs typeface="Calibri"/>
              <a:sym typeface="Calibri"/>
            </a:endParaRPr>
          </a:p>
        </p:txBody>
      </p:sp>
      <p:sp>
        <p:nvSpPr>
          <p:cNvPr id="499" name="Shape 49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9" name="Shape 51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Regional insights:</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Same top 5 for Americas and Europe, ranking of top 5 differs</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For Asia Pacific, top 5 does not include open data and access to info, but does include natural resources and public procurement</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For Africa and Middle East, top 5 does not include access to information but includes natural resources</a:t>
            </a:r>
          </a:p>
        </p:txBody>
      </p:sp>
      <p:sp>
        <p:nvSpPr>
          <p:cNvPr id="520" name="Shape 52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4" name="Shape 54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Regional insights:</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Same top 5 for Americas and Europe, ranking of top 5 differs</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For Asia Pacific, top 5 does not include open data and access to info, but does include natural resources and public procurement</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For Africa and Middle East, top 5 does not include access to information but includes natural resources</a:t>
            </a:r>
          </a:p>
        </p:txBody>
      </p:sp>
      <p:sp>
        <p:nvSpPr>
          <p:cNvPr id="545" name="Shape 54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9" name="Shape 89"/>
        <p:cNvGrpSpPr/>
        <p:nvPr/>
      </p:nvGrpSpPr>
      <p:grpSpPr>
        <a:xfrm>
          <a:off x="0" y="0"/>
          <a:ext cx="0" cy="0"/>
          <a:chOff x="0" y="0"/>
          <a:chExt cx="0" cy="0"/>
        </a:xfrm>
      </p:grpSpPr>
      <p:sp>
        <p:nvSpPr>
          <p:cNvPr id="90" name="Shape 9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1" name="Shape 91"/>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2" name="Shape 9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5" name="Shape 95"/>
        <p:cNvGrpSpPr/>
        <p:nvPr/>
      </p:nvGrpSpPr>
      <p:grpSpPr>
        <a:xfrm>
          <a:off x="0" y="0"/>
          <a:ext cx="0" cy="0"/>
          <a:chOff x="0" y="0"/>
          <a:chExt cx="0" cy="0"/>
        </a:xfrm>
      </p:grpSpPr>
      <p:sp>
        <p:nvSpPr>
          <p:cNvPr id="96" name="Shape 96"/>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7" name="Shape 97"/>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Shape 9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101" name="Shape 10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8" name="Shape 108"/>
        <p:cNvGrpSpPr/>
        <p:nvPr/>
      </p:nvGrpSpPr>
      <p:grpSpPr>
        <a:xfrm>
          <a:off x="0" y="0"/>
          <a:ext cx="0" cy="0"/>
          <a:chOff x="0" y="0"/>
          <a:chExt cx="0" cy="0"/>
        </a:xfrm>
      </p:grpSpPr>
      <p:sp>
        <p:nvSpPr>
          <p:cNvPr id="109" name="Shape 10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0" name="Shape 11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11" name="Shape 1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3" name="Shape 11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grpSp>
        <p:nvGrpSpPr>
          <p:cNvPr id="114" name="Shape 114"/>
          <p:cNvGrpSpPr/>
          <p:nvPr/>
        </p:nvGrpSpPr>
        <p:grpSpPr>
          <a:xfrm>
            <a:off x="0" y="6700610"/>
            <a:ext cx="9264861" cy="257663"/>
            <a:chOff x="0" y="6581775"/>
            <a:chExt cx="9264861" cy="257663"/>
          </a:xfrm>
        </p:grpSpPr>
        <p:grpSp>
          <p:nvGrpSpPr>
            <p:cNvPr id="115" name="Shape 115"/>
            <p:cNvGrpSpPr/>
            <p:nvPr/>
          </p:nvGrpSpPr>
          <p:grpSpPr>
            <a:xfrm>
              <a:off x="0" y="6699738"/>
              <a:ext cx="9264861" cy="139700"/>
              <a:chOff x="0" y="0"/>
              <a:chExt cx="9156699" cy="292100"/>
            </a:xfrm>
          </p:grpSpPr>
          <p:grpSp>
            <p:nvGrpSpPr>
              <p:cNvPr id="116" name="Shape 116"/>
              <p:cNvGrpSpPr/>
              <p:nvPr/>
            </p:nvGrpSpPr>
            <p:grpSpPr>
              <a:xfrm>
                <a:off x="0" y="0"/>
                <a:ext cx="3708399" cy="292100"/>
                <a:chOff x="0" y="0"/>
                <a:chExt cx="3708399" cy="292100"/>
              </a:xfrm>
            </p:grpSpPr>
            <p:pic>
              <p:nvPicPr>
                <p:cNvPr id="117" name="Shape 117"/>
                <p:cNvPicPr preferRelativeResize="0"/>
                <p:nvPr/>
              </p:nvPicPr>
              <p:blipFill rotWithShape="1">
                <a:blip r:embed="rId2">
                  <a:alphaModFix/>
                </a:blip>
                <a:srcRect b="0" l="0" r="0" t="0"/>
                <a:stretch/>
              </p:blipFill>
              <p:spPr>
                <a:xfrm>
                  <a:off x="0" y="0"/>
                  <a:ext cx="1879599" cy="292100"/>
                </a:xfrm>
                <a:prstGeom prst="rect">
                  <a:avLst/>
                </a:prstGeom>
                <a:noFill/>
                <a:ln>
                  <a:noFill/>
                </a:ln>
              </p:spPr>
            </p:pic>
            <p:pic>
              <p:nvPicPr>
                <p:cNvPr id="118" name="Shape 118"/>
                <p:cNvPicPr preferRelativeResize="0"/>
                <p:nvPr/>
              </p:nvPicPr>
              <p:blipFill rotWithShape="1">
                <a:blip r:embed="rId2">
                  <a:alphaModFix/>
                </a:blip>
                <a:srcRect b="0" l="0" r="0" t="0"/>
                <a:stretch/>
              </p:blipFill>
              <p:spPr>
                <a:xfrm>
                  <a:off x="1828800" y="0"/>
                  <a:ext cx="1879599" cy="292100"/>
                </a:xfrm>
                <a:prstGeom prst="rect">
                  <a:avLst/>
                </a:prstGeom>
                <a:noFill/>
                <a:ln>
                  <a:noFill/>
                </a:ln>
              </p:spPr>
            </p:pic>
          </p:grpSp>
          <p:grpSp>
            <p:nvGrpSpPr>
              <p:cNvPr id="119" name="Shape 119"/>
              <p:cNvGrpSpPr/>
              <p:nvPr/>
            </p:nvGrpSpPr>
            <p:grpSpPr>
              <a:xfrm>
                <a:off x="3657600" y="0"/>
                <a:ext cx="3708399" cy="292100"/>
                <a:chOff x="3657600" y="0"/>
                <a:chExt cx="3708399" cy="292100"/>
              </a:xfrm>
            </p:grpSpPr>
            <p:pic>
              <p:nvPicPr>
                <p:cNvPr id="120" name="Shape 120"/>
                <p:cNvPicPr preferRelativeResize="0"/>
                <p:nvPr/>
              </p:nvPicPr>
              <p:blipFill rotWithShape="1">
                <a:blip r:embed="rId2">
                  <a:alphaModFix/>
                </a:blip>
                <a:srcRect b="0" l="0" r="0" t="0"/>
                <a:stretch/>
              </p:blipFill>
              <p:spPr>
                <a:xfrm>
                  <a:off x="3657600" y="0"/>
                  <a:ext cx="1879599" cy="292100"/>
                </a:xfrm>
                <a:prstGeom prst="rect">
                  <a:avLst/>
                </a:prstGeom>
                <a:noFill/>
                <a:ln>
                  <a:noFill/>
                </a:ln>
              </p:spPr>
            </p:pic>
            <p:pic>
              <p:nvPicPr>
                <p:cNvPr id="121" name="Shape 121"/>
                <p:cNvPicPr preferRelativeResize="0"/>
                <p:nvPr/>
              </p:nvPicPr>
              <p:blipFill rotWithShape="1">
                <a:blip r:embed="rId2">
                  <a:alphaModFix/>
                </a:blip>
                <a:srcRect b="0" l="0" r="0" t="0"/>
                <a:stretch/>
              </p:blipFill>
              <p:spPr>
                <a:xfrm>
                  <a:off x="5486400" y="0"/>
                  <a:ext cx="1879599" cy="292100"/>
                </a:xfrm>
                <a:prstGeom prst="rect">
                  <a:avLst/>
                </a:prstGeom>
                <a:noFill/>
                <a:ln>
                  <a:noFill/>
                </a:ln>
              </p:spPr>
            </p:pic>
          </p:grpSp>
          <p:pic>
            <p:nvPicPr>
              <p:cNvPr id="122" name="Shape 122"/>
              <p:cNvPicPr preferRelativeResize="0"/>
              <p:nvPr/>
            </p:nvPicPr>
            <p:blipFill rotWithShape="1">
              <a:blip r:embed="rId2">
                <a:alphaModFix/>
              </a:blip>
              <a:srcRect b="0" l="0" r="0" t="0"/>
              <a:stretch/>
            </p:blipFill>
            <p:spPr>
              <a:xfrm>
                <a:off x="7277100" y="0"/>
                <a:ext cx="1879599" cy="292100"/>
              </a:xfrm>
              <a:prstGeom prst="rect">
                <a:avLst/>
              </a:prstGeom>
              <a:noFill/>
              <a:ln>
                <a:noFill/>
              </a:ln>
            </p:spPr>
          </p:pic>
        </p:grpSp>
        <p:grpSp>
          <p:nvGrpSpPr>
            <p:cNvPr id="123" name="Shape 123"/>
            <p:cNvGrpSpPr/>
            <p:nvPr/>
          </p:nvGrpSpPr>
          <p:grpSpPr>
            <a:xfrm>
              <a:off x="0" y="6581775"/>
              <a:ext cx="9264861" cy="139700"/>
              <a:chOff x="0" y="0"/>
              <a:chExt cx="9156699" cy="292100"/>
            </a:xfrm>
          </p:grpSpPr>
          <p:grpSp>
            <p:nvGrpSpPr>
              <p:cNvPr id="124" name="Shape 124"/>
              <p:cNvGrpSpPr/>
              <p:nvPr/>
            </p:nvGrpSpPr>
            <p:grpSpPr>
              <a:xfrm>
                <a:off x="0" y="0"/>
                <a:ext cx="3708399" cy="292100"/>
                <a:chOff x="0" y="0"/>
                <a:chExt cx="3708399" cy="292100"/>
              </a:xfrm>
            </p:grpSpPr>
            <p:pic>
              <p:nvPicPr>
                <p:cNvPr id="125" name="Shape 125"/>
                <p:cNvPicPr preferRelativeResize="0"/>
                <p:nvPr/>
              </p:nvPicPr>
              <p:blipFill rotWithShape="1">
                <a:blip r:embed="rId2">
                  <a:alphaModFix/>
                </a:blip>
                <a:srcRect b="0" l="0" r="0" t="0"/>
                <a:stretch/>
              </p:blipFill>
              <p:spPr>
                <a:xfrm>
                  <a:off x="0" y="0"/>
                  <a:ext cx="1879599" cy="292100"/>
                </a:xfrm>
                <a:prstGeom prst="rect">
                  <a:avLst/>
                </a:prstGeom>
                <a:noFill/>
                <a:ln>
                  <a:noFill/>
                </a:ln>
              </p:spPr>
            </p:pic>
            <p:pic>
              <p:nvPicPr>
                <p:cNvPr id="126" name="Shape 126"/>
                <p:cNvPicPr preferRelativeResize="0"/>
                <p:nvPr/>
              </p:nvPicPr>
              <p:blipFill rotWithShape="1">
                <a:blip r:embed="rId2">
                  <a:alphaModFix/>
                </a:blip>
                <a:srcRect b="0" l="0" r="0" t="0"/>
                <a:stretch/>
              </p:blipFill>
              <p:spPr>
                <a:xfrm>
                  <a:off x="1828800" y="0"/>
                  <a:ext cx="1879599" cy="292100"/>
                </a:xfrm>
                <a:prstGeom prst="rect">
                  <a:avLst/>
                </a:prstGeom>
                <a:noFill/>
                <a:ln>
                  <a:noFill/>
                </a:ln>
              </p:spPr>
            </p:pic>
          </p:grpSp>
          <p:grpSp>
            <p:nvGrpSpPr>
              <p:cNvPr id="127" name="Shape 127"/>
              <p:cNvGrpSpPr/>
              <p:nvPr/>
            </p:nvGrpSpPr>
            <p:grpSpPr>
              <a:xfrm>
                <a:off x="3657600" y="0"/>
                <a:ext cx="3708399" cy="292100"/>
                <a:chOff x="3657600" y="0"/>
                <a:chExt cx="3708399" cy="292100"/>
              </a:xfrm>
            </p:grpSpPr>
            <p:pic>
              <p:nvPicPr>
                <p:cNvPr id="128" name="Shape 128"/>
                <p:cNvPicPr preferRelativeResize="0"/>
                <p:nvPr/>
              </p:nvPicPr>
              <p:blipFill rotWithShape="1">
                <a:blip r:embed="rId2">
                  <a:alphaModFix/>
                </a:blip>
                <a:srcRect b="0" l="0" r="0" t="0"/>
                <a:stretch/>
              </p:blipFill>
              <p:spPr>
                <a:xfrm>
                  <a:off x="3657600" y="0"/>
                  <a:ext cx="1879599" cy="292100"/>
                </a:xfrm>
                <a:prstGeom prst="rect">
                  <a:avLst/>
                </a:prstGeom>
                <a:noFill/>
                <a:ln>
                  <a:noFill/>
                </a:ln>
              </p:spPr>
            </p:pic>
            <p:pic>
              <p:nvPicPr>
                <p:cNvPr id="129" name="Shape 129"/>
                <p:cNvPicPr preferRelativeResize="0"/>
                <p:nvPr/>
              </p:nvPicPr>
              <p:blipFill rotWithShape="1">
                <a:blip r:embed="rId2">
                  <a:alphaModFix/>
                </a:blip>
                <a:srcRect b="0" l="0" r="0" t="0"/>
                <a:stretch/>
              </p:blipFill>
              <p:spPr>
                <a:xfrm>
                  <a:off x="5486400" y="0"/>
                  <a:ext cx="1879599" cy="292100"/>
                </a:xfrm>
                <a:prstGeom prst="rect">
                  <a:avLst/>
                </a:prstGeom>
                <a:noFill/>
                <a:ln>
                  <a:noFill/>
                </a:ln>
              </p:spPr>
            </p:pic>
          </p:grpSp>
          <p:pic>
            <p:nvPicPr>
              <p:cNvPr id="130" name="Shape 130"/>
              <p:cNvPicPr preferRelativeResize="0"/>
              <p:nvPr/>
            </p:nvPicPr>
            <p:blipFill rotWithShape="1">
              <a:blip r:embed="rId2">
                <a:alphaModFix/>
              </a:blip>
              <a:srcRect b="0" l="0" r="0" t="0"/>
              <a:stretch/>
            </p:blipFill>
            <p:spPr>
              <a:xfrm>
                <a:off x="7277100" y="0"/>
                <a:ext cx="1879599" cy="292100"/>
              </a:xfrm>
              <a:prstGeom prst="rect">
                <a:avLst/>
              </a:prstGeom>
              <a:noFill/>
              <a:ln>
                <a:noFill/>
              </a:ln>
            </p:spPr>
          </p:pic>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1" name="Shape 131"/>
        <p:cNvGrpSpPr/>
        <p:nvPr/>
      </p:nvGrpSpPr>
      <p:grpSpPr>
        <a:xfrm>
          <a:off x="0" y="0"/>
          <a:ext cx="0" cy="0"/>
          <a:chOff x="0" y="0"/>
          <a:chExt cx="0" cy="0"/>
        </a:xfrm>
      </p:grpSpPr>
      <p:sp>
        <p:nvSpPr>
          <p:cNvPr id="132" name="Shape 13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3" name="Shape 13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34" name="Shape 13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5" name="Shape 1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6" name="Shape 13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7" name="Shape 137"/>
        <p:cNvGrpSpPr/>
        <p:nvPr/>
      </p:nvGrpSpPr>
      <p:grpSpPr>
        <a:xfrm>
          <a:off x="0" y="0"/>
          <a:ext cx="0" cy="0"/>
          <a:chOff x="0" y="0"/>
          <a:chExt cx="0" cy="0"/>
        </a:xfrm>
      </p:grpSpPr>
      <p:sp>
        <p:nvSpPr>
          <p:cNvPr id="138" name="Shape 13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9" name="Shape 13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140" name="Shape 14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1" name="Shape 14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2" name="Shape 14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43" name="Shape 143"/>
        <p:cNvGrpSpPr/>
        <p:nvPr/>
      </p:nvGrpSpPr>
      <p:grpSpPr>
        <a:xfrm>
          <a:off x="0" y="0"/>
          <a:ext cx="0" cy="0"/>
          <a:chOff x="0" y="0"/>
          <a:chExt cx="0" cy="0"/>
        </a:xfrm>
      </p:grpSpPr>
      <p:sp>
        <p:nvSpPr>
          <p:cNvPr id="144" name="Shape 14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5" name="Shape 14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Shape 14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Shape 14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8" name="Shape 14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9" name="Shape 14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50" name="Shape 150"/>
        <p:cNvGrpSpPr/>
        <p:nvPr/>
      </p:nvGrpSpPr>
      <p:grpSpPr>
        <a:xfrm>
          <a:off x="0" y="0"/>
          <a:ext cx="0" cy="0"/>
          <a:chOff x="0" y="0"/>
          <a:chExt cx="0" cy="0"/>
        </a:xfrm>
      </p:grpSpPr>
      <p:sp>
        <p:nvSpPr>
          <p:cNvPr id="151" name="Shape 15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2" name="Shape 15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53" name="Shape 15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54" name="Shape 15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55" name="Shape 15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56" name="Shape 15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7" name="Shape 15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8" name="Shape 15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9" name="Shape 159"/>
        <p:cNvGrpSpPr/>
        <p:nvPr/>
      </p:nvGrpSpPr>
      <p:grpSpPr>
        <a:xfrm>
          <a:off x="0" y="0"/>
          <a:ext cx="0" cy="0"/>
          <a:chOff x="0" y="0"/>
          <a:chExt cx="0" cy="0"/>
        </a:xfrm>
      </p:grpSpPr>
      <p:sp>
        <p:nvSpPr>
          <p:cNvPr id="160" name="Shape 16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1" name="Shape 16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2" name="Shape 16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3" name="Shape 16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64" name="Shape 164"/>
        <p:cNvGrpSpPr/>
        <p:nvPr/>
      </p:nvGrpSpPr>
      <p:grpSpPr>
        <a:xfrm>
          <a:off x="0" y="0"/>
          <a:ext cx="0" cy="0"/>
          <a:chOff x="0" y="0"/>
          <a:chExt cx="0" cy="0"/>
        </a:xfrm>
      </p:grpSpPr>
      <p:sp>
        <p:nvSpPr>
          <p:cNvPr id="165" name="Shape 1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6" name="Shape 1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7" name="Shape 1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grpSp>
        <p:nvGrpSpPr>
          <p:cNvPr id="27" name="Shape 27"/>
          <p:cNvGrpSpPr/>
          <p:nvPr/>
        </p:nvGrpSpPr>
        <p:grpSpPr>
          <a:xfrm>
            <a:off x="0" y="6700610"/>
            <a:ext cx="9264861" cy="257663"/>
            <a:chOff x="0" y="6581775"/>
            <a:chExt cx="9264861" cy="257663"/>
          </a:xfrm>
        </p:grpSpPr>
        <p:grpSp>
          <p:nvGrpSpPr>
            <p:cNvPr id="28" name="Shape 28"/>
            <p:cNvGrpSpPr/>
            <p:nvPr/>
          </p:nvGrpSpPr>
          <p:grpSpPr>
            <a:xfrm>
              <a:off x="0" y="6699738"/>
              <a:ext cx="9264861" cy="139700"/>
              <a:chOff x="0" y="0"/>
              <a:chExt cx="9156699" cy="292100"/>
            </a:xfrm>
          </p:grpSpPr>
          <p:grpSp>
            <p:nvGrpSpPr>
              <p:cNvPr id="29" name="Shape 29"/>
              <p:cNvGrpSpPr/>
              <p:nvPr/>
            </p:nvGrpSpPr>
            <p:grpSpPr>
              <a:xfrm>
                <a:off x="0" y="0"/>
                <a:ext cx="3708399" cy="292100"/>
                <a:chOff x="0" y="0"/>
                <a:chExt cx="3708399" cy="292100"/>
              </a:xfrm>
            </p:grpSpPr>
            <p:pic>
              <p:nvPicPr>
                <p:cNvPr id="30" name="Shape 30"/>
                <p:cNvPicPr preferRelativeResize="0"/>
                <p:nvPr/>
              </p:nvPicPr>
              <p:blipFill rotWithShape="1">
                <a:blip r:embed="rId2">
                  <a:alphaModFix/>
                </a:blip>
                <a:srcRect b="0" l="0" r="0" t="0"/>
                <a:stretch/>
              </p:blipFill>
              <p:spPr>
                <a:xfrm>
                  <a:off x="0" y="0"/>
                  <a:ext cx="1879599" cy="292100"/>
                </a:xfrm>
                <a:prstGeom prst="rect">
                  <a:avLst/>
                </a:prstGeom>
                <a:noFill/>
                <a:ln>
                  <a:noFill/>
                </a:ln>
              </p:spPr>
            </p:pic>
            <p:pic>
              <p:nvPicPr>
                <p:cNvPr id="31" name="Shape 31"/>
                <p:cNvPicPr preferRelativeResize="0"/>
                <p:nvPr/>
              </p:nvPicPr>
              <p:blipFill rotWithShape="1">
                <a:blip r:embed="rId2">
                  <a:alphaModFix/>
                </a:blip>
                <a:srcRect b="0" l="0" r="0" t="0"/>
                <a:stretch/>
              </p:blipFill>
              <p:spPr>
                <a:xfrm>
                  <a:off x="1828800" y="0"/>
                  <a:ext cx="1879599" cy="292100"/>
                </a:xfrm>
                <a:prstGeom prst="rect">
                  <a:avLst/>
                </a:prstGeom>
                <a:noFill/>
                <a:ln>
                  <a:noFill/>
                </a:ln>
              </p:spPr>
            </p:pic>
          </p:grpSp>
          <p:grpSp>
            <p:nvGrpSpPr>
              <p:cNvPr id="32" name="Shape 32"/>
              <p:cNvGrpSpPr/>
              <p:nvPr/>
            </p:nvGrpSpPr>
            <p:grpSpPr>
              <a:xfrm>
                <a:off x="3657600" y="0"/>
                <a:ext cx="3708399" cy="292100"/>
                <a:chOff x="3657600" y="0"/>
                <a:chExt cx="3708399" cy="292100"/>
              </a:xfrm>
            </p:grpSpPr>
            <p:pic>
              <p:nvPicPr>
                <p:cNvPr id="33" name="Shape 33"/>
                <p:cNvPicPr preferRelativeResize="0"/>
                <p:nvPr/>
              </p:nvPicPr>
              <p:blipFill rotWithShape="1">
                <a:blip r:embed="rId2">
                  <a:alphaModFix/>
                </a:blip>
                <a:srcRect b="0" l="0" r="0" t="0"/>
                <a:stretch/>
              </p:blipFill>
              <p:spPr>
                <a:xfrm>
                  <a:off x="3657600" y="0"/>
                  <a:ext cx="1879599" cy="292100"/>
                </a:xfrm>
                <a:prstGeom prst="rect">
                  <a:avLst/>
                </a:prstGeom>
                <a:noFill/>
                <a:ln>
                  <a:noFill/>
                </a:ln>
              </p:spPr>
            </p:pic>
            <p:pic>
              <p:nvPicPr>
                <p:cNvPr id="34" name="Shape 34"/>
                <p:cNvPicPr preferRelativeResize="0"/>
                <p:nvPr/>
              </p:nvPicPr>
              <p:blipFill rotWithShape="1">
                <a:blip r:embed="rId2">
                  <a:alphaModFix/>
                </a:blip>
                <a:srcRect b="0" l="0" r="0" t="0"/>
                <a:stretch/>
              </p:blipFill>
              <p:spPr>
                <a:xfrm>
                  <a:off x="5486400" y="0"/>
                  <a:ext cx="1879599" cy="292100"/>
                </a:xfrm>
                <a:prstGeom prst="rect">
                  <a:avLst/>
                </a:prstGeom>
                <a:noFill/>
                <a:ln>
                  <a:noFill/>
                </a:ln>
              </p:spPr>
            </p:pic>
          </p:grpSp>
          <p:pic>
            <p:nvPicPr>
              <p:cNvPr id="35" name="Shape 35"/>
              <p:cNvPicPr preferRelativeResize="0"/>
              <p:nvPr/>
            </p:nvPicPr>
            <p:blipFill rotWithShape="1">
              <a:blip r:embed="rId2">
                <a:alphaModFix/>
              </a:blip>
              <a:srcRect b="0" l="0" r="0" t="0"/>
              <a:stretch/>
            </p:blipFill>
            <p:spPr>
              <a:xfrm>
                <a:off x="7277100" y="0"/>
                <a:ext cx="1879599" cy="292100"/>
              </a:xfrm>
              <a:prstGeom prst="rect">
                <a:avLst/>
              </a:prstGeom>
              <a:noFill/>
              <a:ln>
                <a:noFill/>
              </a:ln>
            </p:spPr>
          </p:pic>
        </p:grpSp>
        <p:grpSp>
          <p:nvGrpSpPr>
            <p:cNvPr id="36" name="Shape 36"/>
            <p:cNvGrpSpPr/>
            <p:nvPr/>
          </p:nvGrpSpPr>
          <p:grpSpPr>
            <a:xfrm>
              <a:off x="0" y="6581775"/>
              <a:ext cx="9264861" cy="139700"/>
              <a:chOff x="0" y="0"/>
              <a:chExt cx="9156699" cy="292100"/>
            </a:xfrm>
          </p:grpSpPr>
          <p:grpSp>
            <p:nvGrpSpPr>
              <p:cNvPr id="37" name="Shape 37"/>
              <p:cNvGrpSpPr/>
              <p:nvPr/>
            </p:nvGrpSpPr>
            <p:grpSpPr>
              <a:xfrm>
                <a:off x="0" y="0"/>
                <a:ext cx="3708399" cy="292100"/>
                <a:chOff x="0" y="0"/>
                <a:chExt cx="3708399" cy="292100"/>
              </a:xfrm>
            </p:grpSpPr>
            <p:pic>
              <p:nvPicPr>
                <p:cNvPr id="38" name="Shape 38"/>
                <p:cNvPicPr preferRelativeResize="0"/>
                <p:nvPr/>
              </p:nvPicPr>
              <p:blipFill rotWithShape="1">
                <a:blip r:embed="rId2">
                  <a:alphaModFix/>
                </a:blip>
                <a:srcRect b="0" l="0" r="0" t="0"/>
                <a:stretch/>
              </p:blipFill>
              <p:spPr>
                <a:xfrm>
                  <a:off x="0" y="0"/>
                  <a:ext cx="1879599" cy="292100"/>
                </a:xfrm>
                <a:prstGeom prst="rect">
                  <a:avLst/>
                </a:prstGeom>
                <a:noFill/>
                <a:ln>
                  <a:noFill/>
                </a:ln>
              </p:spPr>
            </p:pic>
            <p:pic>
              <p:nvPicPr>
                <p:cNvPr id="39" name="Shape 39"/>
                <p:cNvPicPr preferRelativeResize="0"/>
                <p:nvPr/>
              </p:nvPicPr>
              <p:blipFill rotWithShape="1">
                <a:blip r:embed="rId2">
                  <a:alphaModFix/>
                </a:blip>
                <a:srcRect b="0" l="0" r="0" t="0"/>
                <a:stretch/>
              </p:blipFill>
              <p:spPr>
                <a:xfrm>
                  <a:off x="1828800" y="0"/>
                  <a:ext cx="1879599" cy="292100"/>
                </a:xfrm>
                <a:prstGeom prst="rect">
                  <a:avLst/>
                </a:prstGeom>
                <a:noFill/>
                <a:ln>
                  <a:noFill/>
                </a:ln>
              </p:spPr>
            </p:pic>
          </p:grpSp>
          <p:grpSp>
            <p:nvGrpSpPr>
              <p:cNvPr id="40" name="Shape 40"/>
              <p:cNvGrpSpPr/>
              <p:nvPr/>
            </p:nvGrpSpPr>
            <p:grpSpPr>
              <a:xfrm>
                <a:off x="3657600" y="0"/>
                <a:ext cx="3708399" cy="292100"/>
                <a:chOff x="3657600" y="0"/>
                <a:chExt cx="3708399" cy="292100"/>
              </a:xfrm>
            </p:grpSpPr>
            <p:pic>
              <p:nvPicPr>
                <p:cNvPr id="41" name="Shape 41"/>
                <p:cNvPicPr preferRelativeResize="0"/>
                <p:nvPr/>
              </p:nvPicPr>
              <p:blipFill rotWithShape="1">
                <a:blip r:embed="rId2">
                  <a:alphaModFix/>
                </a:blip>
                <a:srcRect b="0" l="0" r="0" t="0"/>
                <a:stretch/>
              </p:blipFill>
              <p:spPr>
                <a:xfrm>
                  <a:off x="3657600" y="0"/>
                  <a:ext cx="1879599" cy="292100"/>
                </a:xfrm>
                <a:prstGeom prst="rect">
                  <a:avLst/>
                </a:prstGeom>
                <a:noFill/>
                <a:ln>
                  <a:noFill/>
                </a:ln>
              </p:spPr>
            </p:pic>
            <p:pic>
              <p:nvPicPr>
                <p:cNvPr id="42" name="Shape 42"/>
                <p:cNvPicPr preferRelativeResize="0"/>
                <p:nvPr/>
              </p:nvPicPr>
              <p:blipFill rotWithShape="1">
                <a:blip r:embed="rId2">
                  <a:alphaModFix/>
                </a:blip>
                <a:srcRect b="0" l="0" r="0" t="0"/>
                <a:stretch/>
              </p:blipFill>
              <p:spPr>
                <a:xfrm>
                  <a:off x="5486400" y="0"/>
                  <a:ext cx="1879599" cy="292100"/>
                </a:xfrm>
                <a:prstGeom prst="rect">
                  <a:avLst/>
                </a:prstGeom>
                <a:noFill/>
                <a:ln>
                  <a:noFill/>
                </a:ln>
              </p:spPr>
            </p:pic>
          </p:grpSp>
          <p:pic>
            <p:nvPicPr>
              <p:cNvPr id="43" name="Shape 43"/>
              <p:cNvPicPr preferRelativeResize="0"/>
              <p:nvPr/>
            </p:nvPicPr>
            <p:blipFill rotWithShape="1">
              <a:blip r:embed="rId2">
                <a:alphaModFix/>
              </a:blip>
              <a:srcRect b="0" l="0" r="0" t="0"/>
              <a:stretch/>
            </p:blipFill>
            <p:spPr>
              <a:xfrm>
                <a:off x="7277100" y="0"/>
                <a:ext cx="1879599" cy="292100"/>
              </a:xfrm>
              <a:prstGeom prst="rect">
                <a:avLst/>
              </a:prstGeom>
              <a:noFill/>
              <a:ln>
                <a:noFill/>
              </a:ln>
            </p:spPr>
          </p:pic>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8" name="Shape 168"/>
        <p:cNvGrpSpPr/>
        <p:nvPr/>
      </p:nvGrpSpPr>
      <p:grpSpPr>
        <a:xfrm>
          <a:off x="0" y="0"/>
          <a:ext cx="0" cy="0"/>
          <a:chOff x="0" y="0"/>
          <a:chExt cx="0" cy="0"/>
        </a:xfrm>
      </p:grpSpPr>
      <p:sp>
        <p:nvSpPr>
          <p:cNvPr id="169" name="Shape 16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0" name="Shape 17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71" name="Shape 17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72" name="Shape 17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3" name="Shape 17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4" name="Shape 17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75" name="Shape 175"/>
        <p:cNvGrpSpPr/>
        <p:nvPr/>
      </p:nvGrpSpPr>
      <p:grpSpPr>
        <a:xfrm>
          <a:off x="0" y="0"/>
          <a:ext cx="0" cy="0"/>
          <a:chOff x="0" y="0"/>
          <a:chExt cx="0" cy="0"/>
        </a:xfrm>
      </p:grpSpPr>
      <p:sp>
        <p:nvSpPr>
          <p:cNvPr id="176" name="Shape 17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7" name="Shape 17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78" name="Shape 17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79" name="Shape 17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0" name="Shape 18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1" name="Shape 18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82" name="Shape 182"/>
        <p:cNvGrpSpPr/>
        <p:nvPr/>
      </p:nvGrpSpPr>
      <p:grpSpPr>
        <a:xfrm>
          <a:off x="0" y="0"/>
          <a:ext cx="0" cy="0"/>
          <a:chOff x="0" y="0"/>
          <a:chExt cx="0" cy="0"/>
        </a:xfrm>
      </p:grpSpPr>
      <p:sp>
        <p:nvSpPr>
          <p:cNvPr id="183" name="Shape 18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4" name="Shape 18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5" name="Shape 18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6" name="Shape 18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7" name="Shape 18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88" name="Shape 188"/>
        <p:cNvGrpSpPr/>
        <p:nvPr/>
      </p:nvGrpSpPr>
      <p:grpSpPr>
        <a:xfrm>
          <a:off x="0" y="0"/>
          <a:ext cx="0" cy="0"/>
          <a:chOff x="0" y="0"/>
          <a:chExt cx="0" cy="0"/>
        </a:xfrm>
      </p:grpSpPr>
      <p:sp>
        <p:nvSpPr>
          <p:cNvPr id="189" name="Shape 18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0" name="Shape 19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91" name="Shape 19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2" name="Shape 19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3" name="Shape 19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194" name="Shape 194"/>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1" name="Shape 201"/>
        <p:cNvGrpSpPr/>
        <p:nvPr/>
      </p:nvGrpSpPr>
      <p:grpSpPr>
        <a:xfrm>
          <a:off x="0" y="0"/>
          <a:ext cx="0" cy="0"/>
          <a:chOff x="0" y="0"/>
          <a:chExt cx="0" cy="0"/>
        </a:xfrm>
      </p:grpSpPr>
      <p:sp>
        <p:nvSpPr>
          <p:cNvPr id="202" name="Shape 20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3" name="Shape 20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4" name="Shape 20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5" name="Shape 20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06" name="Shape 206"/>
        <p:cNvGrpSpPr/>
        <p:nvPr/>
      </p:nvGrpSpPr>
      <p:grpSpPr>
        <a:xfrm>
          <a:off x="0" y="0"/>
          <a:ext cx="0" cy="0"/>
          <a:chOff x="0" y="0"/>
          <a:chExt cx="0" cy="0"/>
        </a:xfrm>
      </p:grpSpPr>
      <p:sp>
        <p:nvSpPr>
          <p:cNvPr id="207" name="Shape 207"/>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08" name="Shape 208"/>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09" name="Shape 20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0" name="Shape 21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1" name="Shape 21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2" name="Shape 212"/>
        <p:cNvGrpSpPr/>
        <p:nvPr/>
      </p:nvGrpSpPr>
      <p:grpSpPr>
        <a:xfrm>
          <a:off x="0" y="0"/>
          <a:ext cx="0" cy="0"/>
          <a:chOff x="0" y="0"/>
          <a:chExt cx="0" cy="0"/>
        </a:xfrm>
      </p:grpSpPr>
      <p:sp>
        <p:nvSpPr>
          <p:cNvPr id="213" name="Shape 21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4" name="Shape 21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15" name="Shape 21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6" name="Shape 21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7" name="Shape 21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8" name="Shape 218"/>
        <p:cNvGrpSpPr/>
        <p:nvPr/>
      </p:nvGrpSpPr>
      <p:grpSpPr>
        <a:xfrm>
          <a:off x="0" y="0"/>
          <a:ext cx="0" cy="0"/>
          <a:chOff x="0" y="0"/>
          <a:chExt cx="0" cy="0"/>
        </a:xfrm>
      </p:grpSpPr>
      <p:sp>
        <p:nvSpPr>
          <p:cNvPr id="219" name="Shape 219"/>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0" name="Shape 220"/>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221" name="Shape 22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2" name="Shape 22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3" name="Shape 22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24" name="Shape 224"/>
        <p:cNvGrpSpPr/>
        <p:nvPr/>
      </p:nvGrpSpPr>
      <p:grpSpPr>
        <a:xfrm>
          <a:off x="0" y="0"/>
          <a:ext cx="0" cy="0"/>
          <a:chOff x="0" y="0"/>
          <a:chExt cx="0" cy="0"/>
        </a:xfrm>
      </p:grpSpPr>
      <p:sp>
        <p:nvSpPr>
          <p:cNvPr id="225" name="Shape 2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6" name="Shape 226"/>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Shape 227"/>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Shape 22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9" name="Shape 2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0" name="Shape 2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31" name="Shape 231"/>
        <p:cNvGrpSpPr/>
        <p:nvPr/>
      </p:nvGrpSpPr>
      <p:grpSpPr>
        <a:xfrm>
          <a:off x="0" y="0"/>
          <a:ext cx="0" cy="0"/>
          <a:chOff x="0" y="0"/>
          <a:chExt cx="0" cy="0"/>
        </a:xfrm>
      </p:grpSpPr>
      <p:sp>
        <p:nvSpPr>
          <p:cNvPr id="232" name="Shape 23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3" name="Shape 2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234" name="Shape 2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35" name="Shape 2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236" name="Shape 2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37" name="Shape 2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8" name="Shape 2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9" name="Shape 2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40" name="Shape 240"/>
        <p:cNvGrpSpPr/>
        <p:nvPr/>
      </p:nvGrpSpPr>
      <p:grpSpPr>
        <a:xfrm>
          <a:off x="0" y="0"/>
          <a:ext cx="0" cy="0"/>
          <a:chOff x="0" y="0"/>
          <a:chExt cx="0" cy="0"/>
        </a:xfrm>
      </p:grpSpPr>
      <p:sp>
        <p:nvSpPr>
          <p:cNvPr id="241" name="Shape 24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2" name="Shape 2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3" name="Shape 2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4" name="Shape 244"/>
        <p:cNvGrpSpPr/>
        <p:nvPr/>
      </p:nvGrpSpPr>
      <p:grpSpPr>
        <a:xfrm>
          <a:off x="0" y="0"/>
          <a:ext cx="0" cy="0"/>
          <a:chOff x="0" y="0"/>
          <a:chExt cx="0" cy="0"/>
        </a:xfrm>
      </p:grpSpPr>
      <p:sp>
        <p:nvSpPr>
          <p:cNvPr id="245" name="Shape 24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46" name="Shape 24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7" name="Shape 24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48" name="Shape 24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9" name="Shape 24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0" name="Shape 25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51" name="Shape 251"/>
        <p:cNvGrpSpPr/>
        <p:nvPr/>
      </p:nvGrpSpPr>
      <p:grpSpPr>
        <a:xfrm>
          <a:off x="0" y="0"/>
          <a:ext cx="0" cy="0"/>
          <a:chOff x="0" y="0"/>
          <a:chExt cx="0" cy="0"/>
        </a:xfrm>
      </p:grpSpPr>
      <p:sp>
        <p:nvSpPr>
          <p:cNvPr id="252" name="Shape 25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3" name="Shape 25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254" name="Shape 25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55" name="Shape 2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6" name="Shape 2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7" name="Shape 2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58" name="Shape 258"/>
        <p:cNvGrpSpPr/>
        <p:nvPr/>
      </p:nvGrpSpPr>
      <p:grpSpPr>
        <a:xfrm>
          <a:off x="0" y="0"/>
          <a:ext cx="0" cy="0"/>
          <a:chOff x="0" y="0"/>
          <a:chExt cx="0" cy="0"/>
        </a:xfrm>
      </p:grpSpPr>
      <p:sp>
        <p:nvSpPr>
          <p:cNvPr id="259" name="Shape 25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0" name="Shape 26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61" name="Shape 26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2" name="Shape 26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3" name="Shape 26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64" name="Shape 264"/>
        <p:cNvGrpSpPr/>
        <p:nvPr/>
      </p:nvGrpSpPr>
      <p:grpSpPr>
        <a:xfrm>
          <a:off x="0" y="0"/>
          <a:ext cx="0" cy="0"/>
          <a:chOff x="0" y="0"/>
          <a:chExt cx="0" cy="0"/>
        </a:xfrm>
      </p:grpSpPr>
      <p:sp>
        <p:nvSpPr>
          <p:cNvPr id="265" name="Shape 26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66" name="Shape 26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67" name="Shape 26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8" name="Shape 26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9" name="Shape 26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76" name="Shape 276"/>
        <p:cNvGrpSpPr/>
        <p:nvPr/>
      </p:nvGrpSpPr>
      <p:grpSpPr>
        <a:xfrm>
          <a:off x="0" y="0"/>
          <a:ext cx="0" cy="0"/>
          <a:chOff x="0" y="0"/>
          <a:chExt cx="0" cy="0"/>
        </a:xfrm>
      </p:grpSpPr>
      <p:sp>
        <p:nvSpPr>
          <p:cNvPr id="277" name="Shape 27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8" name="Shape 278"/>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79" name="Shape 27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0" name="Shape 28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1" name="Shape 28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82" name="Shape 282"/>
        <p:cNvGrpSpPr/>
        <p:nvPr/>
      </p:nvGrpSpPr>
      <p:grpSpPr>
        <a:xfrm>
          <a:off x="0" y="0"/>
          <a:ext cx="0" cy="0"/>
          <a:chOff x="0" y="0"/>
          <a:chExt cx="0" cy="0"/>
        </a:xfrm>
      </p:grpSpPr>
      <p:sp>
        <p:nvSpPr>
          <p:cNvPr id="283" name="Shape 283"/>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84" name="Shape 284"/>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85" name="Shape 28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6" name="Shape 28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7" name="Shape 28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88" name="Shape 288"/>
        <p:cNvGrpSpPr/>
        <p:nvPr/>
      </p:nvGrpSpPr>
      <p:grpSpPr>
        <a:xfrm>
          <a:off x="0" y="0"/>
          <a:ext cx="0" cy="0"/>
          <a:chOff x="0" y="0"/>
          <a:chExt cx="0" cy="0"/>
        </a:xfrm>
      </p:grpSpPr>
      <p:sp>
        <p:nvSpPr>
          <p:cNvPr id="289" name="Shape 289"/>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0" name="Shape 290"/>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291" name="Shape 29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2" name="Shape 29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3" name="Shape 29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4" name="Shape 294"/>
        <p:cNvGrpSpPr/>
        <p:nvPr/>
      </p:nvGrpSpPr>
      <p:grpSpPr>
        <a:xfrm>
          <a:off x="0" y="0"/>
          <a:ext cx="0" cy="0"/>
          <a:chOff x="0" y="0"/>
          <a:chExt cx="0" cy="0"/>
        </a:xfrm>
      </p:grpSpPr>
      <p:sp>
        <p:nvSpPr>
          <p:cNvPr id="295" name="Shape 29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6" name="Shape 296"/>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97" name="Shape 297"/>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Shape 29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9" name="Shape 29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0" name="Shape 30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9" name="Shape 49"/>
        <p:cNvGrpSpPr/>
        <p:nvPr/>
      </p:nvGrpSpPr>
      <p:grpSpPr>
        <a:xfrm>
          <a:off x="0" y="0"/>
          <a:ext cx="0" cy="0"/>
          <a:chOff x="0" y="0"/>
          <a:chExt cx="0" cy="0"/>
        </a:xfrm>
      </p:grpSpPr>
      <p:sp>
        <p:nvSpPr>
          <p:cNvPr id="50" name="Shape 50"/>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52" name="Shape 5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01" name="Shape 301"/>
        <p:cNvGrpSpPr/>
        <p:nvPr/>
      </p:nvGrpSpPr>
      <p:grpSpPr>
        <a:xfrm>
          <a:off x="0" y="0"/>
          <a:ext cx="0" cy="0"/>
          <a:chOff x="0" y="0"/>
          <a:chExt cx="0" cy="0"/>
        </a:xfrm>
      </p:grpSpPr>
      <p:sp>
        <p:nvSpPr>
          <p:cNvPr id="302" name="Shape 30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3" name="Shape 30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04" name="Shape 30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305" name="Shape 30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06" name="Shape 30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307" name="Shape 30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8" name="Shape 30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9" name="Shape 30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0" name="Shape 310"/>
        <p:cNvGrpSpPr/>
        <p:nvPr/>
      </p:nvGrpSpPr>
      <p:grpSpPr>
        <a:xfrm>
          <a:off x="0" y="0"/>
          <a:ext cx="0" cy="0"/>
          <a:chOff x="0" y="0"/>
          <a:chExt cx="0" cy="0"/>
        </a:xfrm>
      </p:grpSpPr>
      <p:sp>
        <p:nvSpPr>
          <p:cNvPr id="311" name="Shape 31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2" name="Shape 3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3" name="Shape 3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4" name="Shape 3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5" name="Shape 315"/>
        <p:cNvGrpSpPr/>
        <p:nvPr/>
      </p:nvGrpSpPr>
      <p:grpSpPr>
        <a:xfrm>
          <a:off x="0" y="0"/>
          <a:ext cx="0" cy="0"/>
          <a:chOff x="0" y="0"/>
          <a:chExt cx="0" cy="0"/>
        </a:xfrm>
      </p:grpSpPr>
      <p:sp>
        <p:nvSpPr>
          <p:cNvPr id="316" name="Shape 31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7" name="Shape 31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8" name="Shape 31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19" name="Shape 319"/>
        <p:cNvGrpSpPr/>
        <p:nvPr/>
      </p:nvGrpSpPr>
      <p:grpSpPr>
        <a:xfrm>
          <a:off x="0" y="0"/>
          <a:ext cx="0" cy="0"/>
          <a:chOff x="0" y="0"/>
          <a:chExt cx="0" cy="0"/>
        </a:xfrm>
      </p:grpSpPr>
      <p:sp>
        <p:nvSpPr>
          <p:cNvPr id="320" name="Shape 320"/>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21" name="Shape 321"/>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22" name="Shape 322"/>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323" name="Shape 32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4" name="Shape 32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5" name="Shape 32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26" name="Shape 326"/>
        <p:cNvGrpSpPr/>
        <p:nvPr/>
      </p:nvGrpSpPr>
      <p:grpSpPr>
        <a:xfrm>
          <a:off x="0" y="0"/>
          <a:ext cx="0" cy="0"/>
          <a:chOff x="0" y="0"/>
          <a:chExt cx="0" cy="0"/>
        </a:xfrm>
      </p:grpSpPr>
      <p:sp>
        <p:nvSpPr>
          <p:cNvPr id="327" name="Shape 327"/>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28" name="Shape 328"/>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329" name="Shape 329"/>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330" name="Shape 3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1" name="Shape 3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2" name="Shape 3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33" name="Shape 333"/>
        <p:cNvGrpSpPr/>
        <p:nvPr/>
      </p:nvGrpSpPr>
      <p:grpSpPr>
        <a:xfrm>
          <a:off x="0" y="0"/>
          <a:ext cx="0" cy="0"/>
          <a:chOff x="0" y="0"/>
          <a:chExt cx="0" cy="0"/>
        </a:xfrm>
      </p:grpSpPr>
      <p:sp>
        <p:nvSpPr>
          <p:cNvPr id="334" name="Shape 3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5" name="Shape 335"/>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36" name="Shape 33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7" name="Shape 33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8" name="Shape 33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39" name="Shape 339"/>
        <p:cNvGrpSpPr/>
        <p:nvPr/>
      </p:nvGrpSpPr>
      <p:grpSpPr>
        <a:xfrm>
          <a:off x="0" y="0"/>
          <a:ext cx="0" cy="0"/>
          <a:chOff x="0" y="0"/>
          <a:chExt cx="0" cy="0"/>
        </a:xfrm>
      </p:grpSpPr>
      <p:sp>
        <p:nvSpPr>
          <p:cNvPr id="340" name="Shape 340"/>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1" name="Shape 341"/>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42" name="Shape 34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3" name="Shape 34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4" name="Shape 34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351" name="Shape 351"/>
        <p:cNvGrpSpPr/>
        <p:nvPr/>
      </p:nvGrpSpPr>
      <p:grpSpPr>
        <a:xfrm>
          <a:off x="0" y="0"/>
          <a:ext cx="0" cy="0"/>
          <a:chOff x="0" y="0"/>
          <a:chExt cx="0" cy="0"/>
        </a:xfrm>
      </p:grpSpPr>
      <p:sp>
        <p:nvSpPr>
          <p:cNvPr id="352" name="Shape 35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3" name="Shape 35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54" name="Shape 35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5" name="Shape 35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6" name="Shape 35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de título">
    <p:spTree>
      <p:nvGrpSpPr>
        <p:cNvPr id="357" name="Shape 357"/>
        <p:cNvGrpSpPr/>
        <p:nvPr/>
      </p:nvGrpSpPr>
      <p:grpSpPr>
        <a:xfrm>
          <a:off x="0" y="0"/>
          <a:ext cx="0" cy="0"/>
          <a:chOff x="0" y="0"/>
          <a:chExt cx="0" cy="0"/>
        </a:xfrm>
      </p:grpSpPr>
      <p:sp>
        <p:nvSpPr>
          <p:cNvPr id="358" name="Shape 35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9" name="Shape 35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360" name="Shape 36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1" name="Shape 36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2" name="Shape 36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363" name="Shape 363"/>
        <p:cNvGrpSpPr/>
        <p:nvPr/>
      </p:nvGrpSpPr>
      <p:grpSpPr>
        <a:xfrm>
          <a:off x="0" y="0"/>
          <a:ext cx="0" cy="0"/>
          <a:chOff x="0" y="0"/>
          <a:chExt cx="0" cy="0"/>
        </a:xfrm>
      </p:grpSpPr>
      <p:sp>
        <p:nvSpPr>
          <p:cNvPr id="364" name="Shape 36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5" name="Shape 36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66" name="Shape 36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7" name="Shape 36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8" name="Shape 36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5" name="Shape 55"/>
        <p:cNvGrpSpPr/>
        <p:nvPr/>
      </p:nvGrpSpPr>
      <p:grpSpPr>
        <a:xfrm>
          <a:off x="0" y="0"/>
          <a:ext cx="0" cy="0"/>
          <a:chOff x="0" y="0"/>
          <a:chExt cx="0" cy="0"/>
        </a:xfrm>
      </p:grpSpPr>
      <p:sp>
        <p:nvSpPr>
          <p:cNvPr id="56" name="Shape 5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7" name="Shape 57"/>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369" name="Shape 369"/>
        <p:cNvGrpSpPr/>
        <p:nvPr/>
      </p:nvGrpSpPr>
      <p:grpSpPr>
        <a:xfrm>
          <a:off x="0" y="0"/>
          <a:ext cx="0" cy="0"/>
          <a:chOff x="0" y="0"/>
          <a:chExt cx="0" cy="0"/>
        </a:xfrm>
      </p:grpSpPr>
      <p:sp>
        <p:nvSpPr>
          <p:cNvPr id="370" name="Shape 37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1" name="Shape 371"/>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Shape 372"/>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3" name="Shape 37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4" name="Shape 37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5" name="Shape 37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376" name="Shape 376"/>
        <p:cNvGrpSpPr/>
        <p:nvPr/>
      </p:nvGrpSpPr>
      <p:grpSpPr>
        <a:xfrm>
          <a:off x="0" y="0"/>
          <a:ext cx="0" cy="0"/>
          <a:chOff x="0" y="0"/>
          <a:chExt cx="0" cy="0"/>
        </a:xfrm>
      </p:grpSpPr>
      <p:sp>
        <p:nvSpPr>
          <p:cNvPr id="377" name="Shape 37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8" name="Shape 37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79" name="Shape 37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380" name="Shape 380"/>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81" name="Shape 381"/>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382" name="Shape 38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3" name="Shape 38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4" name="Shape 38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385" name="Shape 385"/>
        <p:cNvGrpSpPr/>
        <p:nvPr/>
      </p:nvGrpSpPr>
      <p:grpSpPr>
        <a:xfrm>
          <a:off x="0" y="0"/>
          <a:ext cx="0" cy="0"/>
          <a:chOff x="0" y="0"/>
          <a:chExt cx="0" cy="0"/>
        </a:xfrm>
      </p:grpSpPr>
      <p:sp>
        <p:nvSpPr>
          <p:cNvPr id="386" name="Shape 38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7" name="Shape 38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8" name="Shape 38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9" name="Shape 38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390" name="Shape 390"/>
        <p:cNvGrpSpPr/>
        <p:nvPr/>
      </p:nvGrpSpPr>
      <p:grpSpPr>
        <a:xfrm>
          <a:off x="0" y="0"/>
          <a:ext cx="0" cy="0"/>
          <a:chOff x="0" y="0"/>
          <a:chExt cx="0" cy="0"/>
        </a:xfrm>
      </p:grpSpPr>
      <p:sp>
        <p:nvSpPr>
          <p:cNvPr id="391" name="Shape 39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2" name="Shape 39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3" name="Shape 39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394" name="Shape 394"/>
        <p:cNvGrpSpPr/>
        <p:nvPr/>
      </p:nvGrpSpPr>
      <p:grpSpPr>
        <a:xfrm>
          <a:off x="0" y="0"/>
          <a:ext cx="0" cy="0"/>
          <a:chOff x="0" y="0"/>
          <a:chExt cx="0" cy="0"/>
        </a:xfrm>
      </p:grpSpPr>
      <p:sp>
        <p:nvSpPr>
          <p:cNvPr id="395" name="Shape 39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6" name="Shape 39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97" name="Shape 39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398" name="Shape 39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9" name="Shape 39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0" name="Shape 40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401" name="Shape 401"/>
        <p:cNvGrpSpPr/>
        <p:nvPr/>
      </p:nvGrpSpPr>
      <p:grpSpPr>
        <a:xfrm>
          <a:off x="0" y="0"/>
          <a:ext cx="0" cy="0"/>
          <a:chOff x="0" y="0"/>
          <a:chExt cx="0" cy="0"/>
        </a:xfrm>
      </p:grpSpPr>
      <p:sp>
        <p:nvSpPr>
          <p:cNvPr id="402" name="Shape 40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3" name="Shape 40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404" name="Shape 40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405" name="Shape 40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6" name="Shape 40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7" name="Shape 40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408" name="Shape 408"/>
        <p:cNvGrpSpPr/>
        <p:nvPr/>
      </p:nvGrpSpPr>
      <p:grpSpPr>
        <a:xfrm>
          <a:off x="0" y="0"/>
          <a:ext cx="0" cy="0"/>
          <a:chOff x="0" y="0"/>
          <a:chExt cx="0" cy="0"/>
        </a:xfrm>
      </p:grpSpPr>
      <p:sp>
        <p:nvSpPr>
          <p:cNvPr id="409" name="Shape 40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0" name="Shape 41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11" name="Shape 4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2" name="Shape 4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3" name="Shape 41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414" name="Shape 414"/>
        <p:cNvGrpSpPr/>
        <p:nvPr/>
      </p:nvGrpSpPr>
      <p:grpSpPr>
        <a:xfrm>
          <a:off x="0" y="0"/>
          <a:ext cx="0" cy="0"/>
          <a:chOff x="0" y="0"/>
          <a:chExt cx="0" cy="0"/>
        </a:xfrm>
      </p:grpSpPr>
      <p:sp>
        <p:nvSpPr>
          <p:cNvPr id="415" name="Shape 41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6" name="Shape 4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17" name="Shape 41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8" name="Shape 41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9" name="Shape 41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2" name="Shape 62"/>
        <p:cNvGrpSpPr/>
        <p:nvPr/>
      </p:nvGrpSpPr>
      <p:grpSpPr>
        <a:xfrm>
          <a:off x="0" y="0"/>
          <a:ext cx="0" cy="0"/>
          <a:chOff x="0" y="0"/>
          <a:chExt cx="0" cy="0"/>
        </a:xfrm>
      </p:grpSpPr>
      <p:sp>
        <p:nvSpPr>
          <p:cNvPr id="63" name="Shape 6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4" name="Shape 6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65" name="Shape 6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6" name="Shape 66"/>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67" name="Shape 67"/>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8" name="Shape 6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1" name="Shape 71"/>
        <p:cNvGrpSpPr/>
        <p:nvPr/>
      </p:nvGrpSpPr>
      <p:grpSpPr>
        <a:xfrm>
          <a:off x="0" y="0"/>
          <a:ext cx="0" cy="0"/>
          <a:chOff x="0" y="0"/>
          <a:chExt cx="0" cy="0"/>
        </a:xfrm>
      </p:grpSpPr>
      <p:sp>
        <p:nvSpPr>
          <p:cNvPr id="72" name="Shape 7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5" name="Shape 75"/>
        <p:cNvGrpSpPr/>
        <p:nvPr/>
      </p:nvGrpSpPr>
      <p:grpSpPr>
        <a:xfrm>
          <a:off x="0" y="0"/>
          <a:ext cx="0" cy="0"/>
          <a:chOff x="0" y="0"/>
          <a:chExt cx="0" cy="0"/>
        </a:xfrm>
      </p:grpSpPr>
      <p:sp>
        <p:nvSpPr>
          <p:cNvPr id="76" name="Shape 76"/>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7" name="Shape 77"/>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Shape 78"/>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2" name="Shape 82"/>
        <p:cNvGrpSpPr/>
        <p:nvPr/>
      </p:nvGrpSpPr>
      <p:grpSpPr>
        <a:xfrm>
          <a:off x="0" y="0"/>
          <a:ext cx="0" cy="0"/>
          <a:chOff x="0" y="0"/>
          <a:chExt cx="0" cy="0"/>
        </a:xfrm>
      </p:grpSpPr>
      <p:sp>
        <p:nvSpPr>
          <p:cNvPr id="83" name="Shape 83"/>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4" name="Shape 8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85" name="Shape 8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86" name="Shape 8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0" Type="http://schemas.openxmlformats.org/officeDocument/2006/relationships/slideLayout" Target="../slideLayouts/slideLayout56.xml"/><Relationship Id="rId12" Type="http://schemas.openxmlformats.org/officeDocument/2006/relationships/theme" Target="../theme/theme4.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4" name="Shape 10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5" name="Shape 10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6" name="Shape 10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7" name="Shape 10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5" name="Shape 195"/>
        <p:cNvGrpSpPr/>
        <p:nvPr/>
      </p:nvGrpSpPr>
      <p:grpSpPr>
        <a:xfrm>
          <a:off x="0" y="0"/>
          <a:ext cx="0" cy="0"/>
          <a:chOff x="0" y="0"/>
          <a:chExt cx="0" cy="0"/>
        </a:xfrm>
      </p:grpSpPr>
      <p:sp>
        <p:nvSpPr>
          <p:cNvPr id="196" name="Shape 19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7" name="Shape 19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98" name="Shape 19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9" name="Shape 19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0" name="Shape 20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0" name="Shape 270"/>
        <p:cNvGrpSpPr/>
        <p:nvPr/>
      </p:nvGrpSpPr>
      <p:grpSpPr>
        <a:xfrm>
          <a:off x="0" y="0"/>
          <a:ext cx="0" cy="0"/>
          <a:chOff x="0" y="0"/>
          <a:chExt cx="0" cy="0"/>
        </a:xfrm>
      </p:grpSpPr>
      <p:sp>
        <p:nvSpPr>
          <p:cNvPr id="271" name="Shape 27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2" name="Shape 272"/>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73" name="Shape 27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4" name="Shape 27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5" name="Shape 27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366FF"/>
        </a:solidFill>
      </p:bgPr>
    </p:bg>
    <p:spTree>
      <p:nvGrpSpPr>
        <p:cNvPr id="345" name="Shape 345"/>
        <p:cNvGrpSpPr/>
        <p:nvPr/>
      </p:nvGrpSpPr>
      <p:grpSpPr>
        <a:xfrm>
          <a:off x="0" y="0"/>
          <a:ext cx="0" cy="0"/>
          <a:chOff x="0" y="0"/>
          <a:chExt cx="0" cy="0"/>
        </a:xfrm>
      </p:grpSpPr>
      <p:sp>
        <p:nvSpPr>
          <p:cNvPr id="346" name="Shape 34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7" name="Shape 34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48" name="Shape 34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9" name="Shape 34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0" name="Shape 35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09.png"/><Relationship Id="rId4" Type="http://schemas.openxmlformats.org/officeDocument/2006/relationships/image" Target="../media/image13.png"/><Relationship Id="rId5" Type="http://schemas.openxmlformats.org/officeDocument/2006/relationships/image" Target="../media/image02.png"/><Relationship Id="rId6"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0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02.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 Id="rId3" Type="http://schemas.openxmlformats.org/officeDocument/2006/relationships/image" Target="../media/image0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0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02.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 Id="rId3" Type="http://schemas.openxmlformats.org/officeDocument/2006/relationships/image" Target="../media/image02.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 Id="rId3" Type="http://schemas.openxmlformats.org/officeDocument/2006/relationships/image" Target="../media/image0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3.png"/><Relationship Id="rId4" Type="http://schemas.openxmlformats.org/officeDocument/2006/relationships/image" Target="../media/image0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 Id="rId3" Type="http://schemas.openxmlformats.org/officeDocument/2006/relationships/image" Target="../media/image02.png"/><Relationship Id="rId4" Type="http://schemas.openxmlformats.org/officeDocument/2006/relationships/image" Target="../media/image13.png"/><Relationship Id="rId5"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1.xml"/><Relationship Id="rId3" Type="http://schemas.openxmlformats.org/officeDocument/2006/relationships/image" Target="../media/image02.png"/><Relationship Id="rId4" Type="http://schemas.openxmlformats.org/officeDocument/2006/relationships/image" Target="../media/image13.png"/><Relationship Id="rId5" Type="http://schemas.openxmlformats.org/officeDocument/2006/relationships/hyperlink" Target="https://www.youtube.com/watch?v=THXtWKjb1io" TargetMode="External"/><Relationship Id="rId6"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2.xml"/><Relationship Id="rId3" Type="http://schemas.openxmlformats.org/officeDocument/2006/relationships/image" Target="../media/image09.png"/><Relationship Id="rId4" Type="http://schemas.openxmlformats.org/officeDocument/2006/relationships/image" Target="../media/image13.png"/><Relationship Id="rId5" Type="http://schemas.openxmlformats.org/officeDocument/2006/relationships/image" Target="../media/image02.png"/><Relationship Id="rId6" Type="http://schemas.openxmlformats.org/officeDocument/2006/relationships/image" Target="../media/image20.png"/><Relationship Id="rId7"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02.png"/><Relationship Id="rId5"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02.png"/><Relationship Id="rId5"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3.png"/><Relationship Id="rId4" Type="http://schemas.openxmlformats.org/officeDocument/2006/relationships/image" Target="../media/image0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6.xml"/><Relationship Id="rId3" Type="http://schemas.openxmlformats.org/officeDocument/2006/relationships/hyperlink" Target="mailto:paul.maassen@opengovpartnership.org" TargetMode="External"/><Relationship Id="rId4" Type="http://schemas.openxmlformats.org/officeDocument/2006/relationships/hyperlink" Target="http://www.opengovpartnership.org" TargetMode="External"/><Relationship Id="rId5" Type="http://schemas.openxmlformats.org/officeDocument/2006/relationships/image" Target="../media/image01.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5.png"/><Relationship Id="rId4" Type="http://schemas.openxmlformats.org/officeDocument/2006/relationships/image" Target="../media/image03.png"/><Relationship Id="rId5"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png"/><Relationship Id="rId4"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06.png"/><Relationship Id="rId4"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02.png"/></Relationships>
</file>

<file path=ppt/slides/_rels/slide8.xml.rels><?xml version="1.0" encoding="UTF-8" standalone="yes"?><Relationships xmlns="http://schemas.openxmlformats.org/package/2006/relationships"><Relationship Id="rId10" Type="http://schemas.openxmlformats.org/officeDocument/2006/relationships/image" Target="../media/image02.png"/><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07.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08.png"/><Relationship Id="rId8"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09.png"/><Relationship Id="rId4" Type="http://schemas.openxmlformats.org/officeDocument/2006/relationships/image" Target="../media/image13.png"/><Relationship Id="rId5" Type="http://schemas.openxmlformats.org/officeDocument/2006/relationships/image" Target="../media/image02.png"/><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pic>
        <p:nvPicPr>
          <p:cNvPr descr="Screen Shot 2015-11-10 at 2.17.40 PM.png" id="425" name="Shape 425"/>
          <p:cNvPicPr preferRelativeResize="0"/>
          <p:nvPr/>
        </p:nvPicPr>
        <p:blipFill rotWithShape="1">
          <a:blip r:embed="rId3">
            <a:alphaModFix amt="48000"/>
          </a:blip>
          <a:srcRect b="24953" l="-1" r="10526" t="5263"/>
          <a:stretch/>
        </p:blipFill>
        <p:spPr>
          <a:xfrm>
            <a:off x="-1041441" y="281417"/>
            <a:ext cx="10285067" cy="4509979"/>
          </a:xfrm>
          <a:prstGeom prst="rect">
            <a:avLst/>
          </a:prstGeom>
          <a:noFill/>
          <a:ln>
            <a:noFill/>
          </a:ln>
        </p:spPr>
      </p:pic>
      <p:sp>
        <p:nvSpPr>
          <p:cNvPr id="426" name="Shape 426"/>
          <p:cNvSpPr txBox="1"/>
          <p:nvPr/>
        </p:nvSpPr>
        <p:spPr>
          <a:xfrm>
            <a:off x="454949" y="4791398"/>
            <a:ext cx="8454467" cy="150810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2000" u="none" cap="none" strike="noStrike">
                <a:solidFill>
                  <a:srgbClr val="17365D"/>
                </a:solidFill>
                <a:latin typeface="Corbel"/>
                <a:ea typeface="Corbel"/>
                <a:cs typeface="Corbel"/>
                <a:sym typeface="Corbel"/>
              </a:rPr>
              <a:t>Open Government Partnership 101</a:t>
            </a:r>
          </a:p>
          <a:p>
            <a:pPr indent="0" lvl="0" marL="0" marR="0" rtl="0" algn="l">
              <a:spcBef>
                <a:spcPts val="0"/>
              </a:spcBef>
              <a:buSzPct val="25000"/>
              <a:buNone/>
            </a:pPr>
            <a:r>
              <a:rPr lang="en-US" sz="1800">
                <a:solidFill>
                  <a:srgbClr val="17365D"/>
                </a:solidFill>
                <a:latin typeface="Corbel"/>
                <a:ea typeface="Corbel"/>
                <a:cs typeface="Corbel"/>
                <a:sym typeface="Corbel"/>
              </a:rPr>
              <a:t>Emilene Martinez Morales</a:t>
            </a:r>
          </a:p>
          <a:p>
            <a:pPr indent="0" lvl="0" marL="0" marR="0" rtl="0" algn="l">
              <a:spcBef>
                <a:spcPts val="0"/>
              </a:spcBef>
              <a:buSzPct val="25000"/>
              <a:buNone/>
            </a:pPr>
            <a:r>
              <a:rPr lang="en-US" sz="1800">
                <a:solidFill>
                  <a:srgbClr val="17365D"/>
                </a:solidFill>
                <a:latin typeface="Corbel"/>
                <a:ea typeface="Corbel"/>
                <a:cs typeface="Corbel"/>
                <a:sym typeface="Corbel"/>
              </a:rPr>
              <a:t>Regional Civil Society Coordinator for the Americas</a:t>
            </a:r>
          </a:p>
          <a:p>
            <a:pPr indent="0" lvl="0" marL="0" marR="0" rtl="0" algn="l">
              <a:spcBef>
                <a:spcPts val="0"/>
              </a:spcBef>
              <a:buSzPct val="25000"/>
              <a:buNone/>
            </a:pPr>
            <a:r>
              <a:rPr lang="en-US" sz="1800">
                <a:solidFill>
                  <a:srgbClr val="17365D"/>
                </a:solidFill>
                <a:latin typeface="Corbel"/>
                <a:ea typeface="Corbel"/>
                <a:cs typeface="Corbel"/>
                <a:sym typeface="Corbel"/>
              </a:rPr>
              <a:t>Open Government Partnership </a:t>
            </a:r>
          </a:p>
          <a:p>
            <a:pPr indent="0" lvl="0" marL="0" marR="0" rtl="0" algn="l">
              <a:spcBef>
                <a:spcPts val="0"/>
              </a:spcBef>
              <a:buSzPct val="25000"/>
              <a:buNone/>
            </a:pPr>
            <a:r>
              <a:rPr lang="en-US" sz="1800">
                <a:solidFill>
                  <a:srgbClr val="17365D"/>
                </a:solidFill>
                <a:latin typeface="Corbel"/>
                <a:ea typeface="Corbel"/>
                <a:cs typeface="Corbel"/>
                <a:sym typeface="Corbel"/>
              </a:rPr>
              <a:t>Support Unit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2" name="Shape 562"/>
        <p:cNvGrpSpPr/>
        <p:nvPr/>
      </p:nvGrpSpPr>
      <p:grpSpPr>
        <a:xfrm>
          <a:off x="0" y="0"/>
          <a:ext cx="0" cy="0"/>
          <a:chOff x="0" y="0"/>
          <a:chExt cx="0" cy="0"/>
        </a:xfrm>
      </p:grpSpPr>
      <p:sp>
        <p:nvSpPr>
          <p:cNvPr id="563" name="Shape 563"/>
          <p:cNvSpPr txBox="1"/>
          <p:nvPr>
            <p:ph type="title"/>
          </p:nvPr>
        </p:nvSpPr>
        <p:spPr>
          <a:xfrm>
            <a:off x="409573" y="15875"/>
            <a:ext cx="8861424" cy="1143000"/>
          </a:xfrm>
          <a:prstGeom prst="rect">
            <a:avLst/>
          </a:prstGeom>
          <a:noFill/>
          <a:ln>
            <a:noFill/>
          </a:ln>
        </p:spPr>
        <p:txBody>
          <a:bodyPr anchorCtr="0" anchor="ctr" bIns="45700" lIns="91425" rIns="91425" tIns="45700">
            <a:noAutofit/>
          </a:bodyPr>
          <a:lstStyle/>
          <a:p>
            <a:pPr indent="0" lvl="0" marL="0" marR="0" rtl="0" algn="l">
              <a:spcBef>
                <a:spcPts val="0"/>
              </a:spcBef>
              <a:buClr>
                <a:srgbClr val="FFFFFF"/>
              </a:buClr>
              <a:buSzPct val="25000"/>
              <a:buFont typeface="Calibri"/>
              <a:buNone/>
            </a:pPr>
            <a:r>
              <a:rPr b="0" i="0" lang="en-US" sz="4400" u="none" cap="none" strike="noStrike">
                <a:solidFill>
                  <a:srgbClr val="FFFFFF"/>
                </a:solidFill>
                <a:latin typeface="Calibri"/>
                <a:ea typeface="Calibri"/>
                <a:cs typeface="Calibri"/>
                <a:sym typeface="Calibri"/>
              </a:rPr>
              <a:t>Action Plan Guidelines</a:t>
            </a:r>
          </a:p>
        </p:txBody>
      </p:sp>
      <p:sp>
        <p:nvSpPr>
          <p:cNvPr id="564" name="Shape 564"/>
          <p:cNvSpPr/>
          <p:nvPr/>
        </p:nvSpPr>
        <p:spPr>
          <a:xfrm>
            <a:off x="409573" y="1131370"/>
            <a:ext cx="8032027" cy="717119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000">
                <a:solidFill>
                  <a:schemeClr val="dk1"/>
                </a:solidFill>
                <a:latin typeface="Calibri"/>
                <a:ea typeface="Calibri"/>
                <a:cs typeface="Calibri"/>
                <a:sym typeface="Calibri"/>
              </a:rPr>
              <a:t>1. Availability of timeline &amp; process</a:t>
            </a:r>
          </a:p>
          <a:p>
            <a:pPr indent="0" lvl="0" marL="0" marR="0" rtl="0" algn="l">
              <a:spcBef>
                <a:spcPts val="0"/>
              </a:spcBef>
              <a:buSzPct val="25000"/>
              <a:buNone/>
            </a:pPr>
            <a:r>
              <a:rPr lang="en-US" sz="1600">
                <a:solidFill>
                  <a:schemeClr val="dk1"/>
                </a:solidFill>
                <a:latin typeface="Calibri"/>
                <a:ea typeface="Calibri"/>
                <a:cs typeface="Calibri"/>
                <a:sym typeface="Calibri"/>
              </a:rPr>
              <a:t>Make details &amp; timeline of consultation available (online at minimum) prior to consultation</a:t>
            </a: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SzPct val="25000"/>
              <a:buNone/>
            </a:pPr>
            <a:r>
              <a:rPr lang="en-US" sz="2000">
                <a:solidFill>
                  <a:schemeClr val="dk1"/>
                </a:solidFill>
                <a:latin typeface="Calibri"/>
                <a:ea typeface="Calibri"/>
                <a:cs typeface="Calibri"/>
                <a:sym typeface="Calibri"/>
              </a:rPr>
              <a:t>2. Adequate notice</a:t>
            </a:r>
          </a:p>
          <a:p>
            <a:pPr indent="0" lvl="0" marL="0" marR="0" rtl="0" algn="l">
              <a:spcBef>
                <a:spcPts val="0"/>
              </a:spcBef>
              <a:buSzPct val="25000"/>
              <a:buNone/>
            </a:pPr>
            <a:r>
              <a:rPr lang="en-US" sz="1600">
                <a:solidFill>
                  <a:schemeClr val="dk1"/>
                </a:solidFill>
                <a:latin typeface="Calibri"/>
                <a:ea typeface="Calibri"/>
                <a:cs typeface="Calibri"/>
                <a:sym typeface="Calibri"/>
              </a:rPr>
              <a:t>Consult the public with sufficient forewarning</a:t>
            </a: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SzPct val="25000"/>
              <a:buNone/>
            </a:pPr>
            <a:r>
              <a:rPr lang="en-US" sz="2000">
                <a:solidFill>
                  <a:schemeClr val="dk1"/>
                </a:solidFill>
                <a:latin typeface="Calibri"/>
                <a:ea typeface="Calibri"/>
                <a:cs typeface="Calibri"/>
                <a:sym typeface="Calibri"/>
              </a:rPr>
              <a:t>3. Awareness raising</a:t>
            </a:r>
          </a:p>
          <a:p>
            <a:pPr indent="0" lvl="0" marL="0" marR="0" rtl="0" algn="l">
              <a:spcBef>
                <a:spcPts val="0"/>
              </a:spcBef>
              <a:buSzPct val="25000"/>
              <a:buNone/>
            </a:pPr>
            <a:r>
              <a:rPr lang="en-US" sz="1600">
                <a:solidFill>
                  <a:schemeClr val="dk1"/>
                </a:solidFill>
                <a:latin typeface="Calibri"/>
                <a:ea typeface="Calibri"/>
                <a:cs typeface="Calibri"/>
                <a:sym typeface="Calibri"/>
              </a:rPr>
              <a:t>Conduct awareness raising to increase participation</a:t>
            </a: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SzPct val="25000"/>
              <a:buNone/>
            </a:pPr>
            <a:r>
              <a:rPr lang="en-US" sz="2000">
                <a:solidFill>
                  <a:schemeClr val="dk1"/>
                </a:solidFill>
                <a:latin typeface="Calibri"/>
                <a:ea typeface="Calibri"/>
                <a:cs typeface="Calibri"/>
                <a:sym typeface="Calibri"/>
              </a:rPr>
              <a:t>4. Multiple channels</a:t>
            </a:r>
          </a:p>
          <a:p>
            <a:pPr indent="0" lvl="0" marL="0" marR="0" rtl="0" algn="l">
              <a:spcBef>
                <a:spcPts val="0"/>
              </a:spcBef>
              <a:buSzPct val="25000"/>
              <a:buNone/>
            </a:pPr>
            <a:r>
              <a:rPr lang="en-US" sz="1600">
                <a:solidFill>
                  <a:schemeClr val="dk1"/>
                </a:solidFill>
                <a:latin typeface="Calibri"/>
                <a:ea typeface="Calibri"/>
                <a:cs typeface="Calibri"/>
                <a:sym typeface="Calibri"/>
              </a:rPr>
              <a:t>Consult through various mechanisms: online and in-person</a:t>
            </a: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SzPct val="25000"/>
              <a:buNone/>
            </a:pPr>
            <a:r>
              <a:rPr lang="en-US" sz="2000">
                <a:solidFill>
                  <a:schemeClr val="dk1"/>
                </a:solidFill>
                <a:latin typeface="Calibri"/>
                <a:ea typeface="Calibri"/>
                <a:cs typeface="Calibri"/>
                <a:sym typeface="Calibri"/>
              </a:rPr>
              <a:t>5. Breadth of consultations</a:t>
            </a:r>
          </a:p>
          <a:p>
            <a:pPr indent="0" lvl="0" marL="0" marR="0" rtl="0" algn="l">
              <a:spcBef>
                <a:spcPts val="0"/>
              </a:spcBef>
              <a:buSzPct val="25000"/>
              <a:buNone/>
            </a:pPr>
            <a:r>
              <a:rPr lang="en-US" sz="1600">
                <a:solidFill>
                  <a:schemeClr val="dk1"/>
                </a:solidFill>
                <a:latin typeface="Calibri"/>
                <a:ea typeface="Calibri"/>
                <a:cs typeface="Calibri"/>
                <a:sym typeface="Calibri"/>
              </a:rPr>
              <a:t>Consult widely with the national community including civil society and private sector</a:t>
            </a: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SzPct val="25000"/>
              <a:buNone/>
            </a:pPr>
            <a:r>
              <a:rPr lang="en-US" sz="2000">
                <a:solidFill>
                  <a:schemeClr val="dk1"/>
                </a:solidFill>
                <a:latin typeface="Calibri"/>
                <a:ea typeface="Calibri"/>
                <a:cs typeface="Calibri"/>
                <a:sym typeface="Calibri"/>
              </a:rPr>
              <a:t>6. Documentation &amp; feedback</a:t>
            </a:r>
          </a:p>
          <a:p>
            <a:pPr indent="0" lvl="0" marL="0" marR="0" rtl="0" algn="l">
              <a:spcBef>
                <a:spcPts val="0"/>
              </a:spcBef>
              <a:buSzPct val="25000"/>
              <a:buNone/>
            </a:pPr>
            <a:r>
              <a:rPr lang="en-US" sz="1600">
                <a:solidFill>
                  <a:schemeClr val="dk1"/>
                </a:solidFill>
                <a:latin typeface="Calibri"/>
                <a:ea typeface="Calibri"/>
                <a:cs typeface="Calibri"/>
                <a:sym typeface="Calibri"/>
              </a:rPr>
              <a:t>Make a summary of public consultations and feedback available publicly</a:t>
            </a: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SzPct val="25000"/>
              <a:buNone/>
            </a:pPr>
            <a:r>
              <a:rPr lang="en-US" sz="2000">
                <a:solidFill>
                  <a:schemeClr val="dk1"/>
                </a:solidFill>
                <a:latin typeface="Calibri"/>
                <a:ea typeface="Calibri"/>
                <a:cs typeface="Calibri"/>
                <a:sym typeface="Calibri"/>
              </a:rPr>
              <a:t>7. Consultation during implementation</a:t>
            </a:r>
          </a:p>
          <a:p>
            <a:pPr indent="0" lvl="0" marL="0" marR="0" rtl="0" algn="l">
              <a:spcBef>
                <a:spcPts val="0"/>
              </a:spcBef>
              <a:buSzPct val="25000"/>
              <a:buNone/>
            </a:pPr>
            <a:r>
              <a:rPr lang="en-US" sz="1600">
                <a:solidFill>
                  <a:schemeClr val="dk1"/>
                </a:solidFill>
                <a:latin typeface="Calibri"/>
                <a:ea typeface="Calibri"/>
                <a:cs typeface="Calibri"/>
                <a:sym typeface="Calibri"/>
              </a:rPr>
              <a:t>Identify a forum to enable regular multi-stakeholder consultation </a:t>
            </a: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None/>
            </a:pPr>
            <a:r>
              <a:t/>
            </a:r>
            <a:endParaRPr sz="1600">
              <a:solidFill>
                <a:schemeClr val="dk1"/>
              </a:solidFill>
              <a:latin typeface="Calibri"/>
              <a:ea typeface="Calibri"/>
              <a:cs typeface="Calibri"/>
              <a:sym typeface="Calibri"/>
            </a:endParaRPr>
          </a:p>
          <a:p>
            <a:pPr indent="0" lvl="0" marL="0" marR="0" rtl="0" algn="l">
              <a:spcBef>
                <a:spcPts val="0"/>
              </a:spcBef>
              <a:buNone/>
            </a:pPr>
            <a:r>
              <a:t/>
            </a:r>
            <a:endParaRPr sz="1600">
              <a:solidFill>
                <a:schemeClr val="dk1"/>
              </a:solidFill>
              <a:latin typeface="Calibri"/>
              <a:ea typeface="Calibri"/>
              <a:cs typeface="Calibri"/>
              <a:sym typeface="Calibri"/>
            </a:endParaRPr>
          </a:p>
        </p:txBody>
      </p:sp>
      <p:sp>
        <p:nvSpPr>
          <p:cNvPr id="565" name="Shape 565"/>
          <p:cNvSpPr txBox="1"/>
          <p:nvPr/>
        </p:nvSpPr>
        <p:spPr>
          <a:xfrm>
            <a:off x="457200" y="-25258"/>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lang="en-US" sz="3200">
                <a:solidFill>
                  <a:srgbClr val="000000"/>
                </a:solidFill>
                <a:latin typeface="Corbel"/>
                <a:ea typeface="Corbel"/>
                <a:cs typeface="Corbel"/>
                <a:sym typeface="Corbel"/>
              </a:rPr>
              <a:t>OGP Consultation Guidelines</a:t>
            </a:r>
          </a:p>
        </p:txBody>
      </p:sp>
      <p:pic>
        <p:nvPicPr>
          <p:cNvPr descr="OGP logo - print layers.png" id="566" name="Shape 566"/>
          <p:cNvPicPr preferRelativeResize="0"/>
          <p:nvPr/>
        </p:nvPicPr>
        <p:blipFill rotWithShape="1">
          <a:blip r:embed="rId3">
            <a:alphaModFix/>
          </a:blip>
          <a:srcRect b="0" l="0" r="0" t="0"/>
          <a:stretch/>
        </p:blipFill>
        <p:spPr>
          <a:xfrm>
            <a:off x="8267032" y="113055"/>
            <a:ext cx="762241" cy="756074"/>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1" name="Shape 571"/>
        <p:cNvGrpSpPr/>
        <p:nvPr/>
      </p:nvGrpSpPr>
      <p:grpSpPr>
        <a:xfrm>
          <a:off x="0" y="0"/>
          <a:ext cx="0" cy="0"/>
          <a:chOff x="0" y="0"/>
          <a:chExt cx="0" cy="0"/>
        </a:xfrm>
      </p:grpSpPr>
      <p:sp>
        <p:nvSpPr>
          <p:cNvPr id="572" name="Shape 572"/>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spcBef>
                <a:spcPts val="0"/>
              </a:spcBef>
              <a:buClr>
                <a:schemeClr val="lt1"/>
              </a:buClr>
              <a:buSzPct val="25000"/>
              <a:buFont typeface="Questrial"/>
              <a:buNone/>
            </a:pPr>
            <a:fld id="{00000000-1234-1234-1234-123412341234}" type="slidenum">
              <a:rPr lang="en-US" sz="1200">
                <a:solidFill>
                  <a:schemeClr val="lt1"/>
                </a:solidFill>
                <a:latin typeface="Questrial"/>
                <a:ea typeface="Questrial"/>
                <a:cs typeface="Questrial"/>
                <a:sym typeface="Questrial"/>
              </a:rPr>
              <a:t>‹#›</a:t>
            </a:fld>
          </a:p>
        </p:txBody>
      </p:sp>
      <p:pic>
        <p:nvPicPr>
          <p:cNvPr id="573" name="Shape 573"/>
          <p:cNvPicPr preferRelativeResize="0"/>
          <p:nvPr/>
        </p:nvPicPr>
        <p:blipFill rotWithShape="1">
          <a:blip r:embed="rId3">
            <a:alphaModFix/>
          </a:blip>
          <a:srcRect b="0" l="0" r="0" t="0"/>
          <a:stretch/>
        </p:blipFill>
        <p:spPr>
          <a:xfrm>
            <a:off x="0" y="6577167"/>
            <a:ext cx="9131300" cy="280832"/>
          </a:xfrm>
          <a:prstGeom prst="rect">
            <a:avLst/>
          </a:prstGeom>
          <a:noFill/>
          <a:ln>
            <a:noFill/>
          </a:ln>
        </p:spPr>
      </p:pic>
      <p:pic>
        <p:nvPicPr>
          <p:cNvPr id="574" name="Shape 574"/>
          <p:cNvPicPr preferRelativeResize="0"/>
          <p:nvPr/>
        </p:nvPicPr>
        <p:blipFill rotWithShape="1">
          <a:blip r:embed="rId4">
            <a:alphaModFix/>
          </a:blip>
          <a:srcRect b="0" l="0" r="0" t="0"/>
          <a:stretch/>
        </p:blipFill>
        <p:spPr>
          <a:xfrm>
            <a:off x="0" y="6577167"/>
            <a:ext cx="9131300" cy="280832"/>
          </a:xfrm>
          <a:prstGeom prst="rect">
            <a:avLst/>
          </a:prstGeom>
          <a:noFill/>
          <a:ln>
            <a:noFill/>
          </a:ln>
        </p:spPr>
      </p:pic>
      <p:sp>
        <p:nvSpPr>
          <p:cNvPr id="575" name="Shape 575"/>
          <p:cNvSpPr txBox="1"/>
          <p:nvPr/>
        </p:nvSpPr>
        <p:spPr>
          <a:xfrm>
            <a:off x="457200" y="-25258"/>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alibri"/>
              <a:buNone/>
            </a:pPr>
            <a:r>
              <a:rPr b="1" lang="en-US" sz="3200">
                <a:solidFill>
                  <a:srgbClr val="000000"/>
                </a:solidFill>
                <a:latin typeface="Calibri"/>
                <a:ea typeface="Calibri"/>
                <a:cs typeface="Calibri"/>
                <a:sym typeface="Calibri"/>
              </a:rPr>
              <a:t>OGP Consultation Guidelines</a:t>
            </a:r>
          </a:p>
        </p:txBody>
      </p:sp>
      <p:pic>
        <p:nvPicPr>
          <p:cNvPr descr="OGP logo - print layers.png" id="576" name="Shape 576"/>
          <p:cNvPicPr preferRelativeResize="0"/>
          <p:nvPr/>
        </p:nvPicPr>
        <p:blipFill rotWithShape="1">
          <a:blip r:embed="rId5">
            <a:alphaModFix/>
          </a:blip>
          <a:srcRect b="0" l="0" r="0" t="0"/>
          <a:stretch/>
        </p:blipFill>
        <p:spPr>
          <a:xfrm>
            <a:off x="8267032" y="113055"/>
            <a:ext cx="762241" cy="756074"/>
          </a:xfrm>
          <a:prstGeom prst="rect">
            <a:avLst/>
          </a:prstGeom>
          <a:noFill/>
          <a:ln>
            <a:noFill/>
          </a:ln>
        </p:spPr>
      </p:pic>
      <p:sp>
        <p:nvSpPr>
          <p:cNvPr id="577" name="Shape 577"/>
          <p:cNvSpPr/>
          <p:nvPr/>
        </p:nvSpPr>
        <p:spPr>
          <a:xfrm>
            <a:off x="232567" y="6171682"/>
            <a:ext cx="8545286" cy="369332"/>
          </a:xfrm>
          <a:prstGeom prst="rect">
            <a:avLst/>
          </a:prstGeom>
          <a:noFill/>
          <a:ln>
            <a:noFill/>
          </a:ln>
        </p:spPr>
        <p:txBody>
          <a:bodyPr anchorCtr="0" anchor="t" bIns="45700" lIns="91425" rIns="91425" tIns="45700">
            <a:noAutofit/>
          </a:bodyPr>
          <a:lstStyle/>
          <a:p>
            <a:pPr indent="0" lvl="0" marL="0" marR="0" rtl="0" algn="l">
              <a:spcBef>
                <a:spcPts val="0"/>
              </a:spcBef>
              <a:buClr>
                <a:srgbClr val="000000"/>
              </a:buClr>
              <a:buSzPct val="25000"/>
              <a:buFont typeface="Cabin"/>
              <a:buNone/>
            </a:pPr>
            <a:r>
              <a:rPr i="1" lang="en-US" sz="1800">
                <a:solidFill>
                  <a:srgbClr val="000000"/>
                </a:solidFill>
                <a:latin typeface="Cabin"/>
                <a:ea typeface="Cabin"/>
                <a:cs typeface="Cabin"/>
                <a:sym typeface="Cabin"/>
              </a:rPr>
              <a:t>OGP Civil Society Survey 2015</a:t>
            </a:r>
          </a:p>
        </p:txBody>
      </p:sp>
      <p:pic>
        <p:nvPicPr>
          <p:cNvPr descr="Screen Shot 2016-11-29 at 15.33.47.png" id="578" name="Shape 578"/>
          <p:cNvPicPr preferRelativeResize="0"/>
          <p:nvPr/>
        </p:nvPicPr>
        <p:blipFill rotWithShape="1">
          <a:blip r:embed="rId6">
            <a:alphaModFix/>
          </a:blip>
          <a:srcRect b="0" l="0" r="0" t="0"/>
          <a:stretch/>
        </p:blipFill>
        <p:spPr>
          <a:xfrm>
            <a:off x="1174365" y="864746"/>
            <a:ext cx="6909634" cy="5214818"/>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3" name="Shape 583"/>
        <p:cNvGrpSpPr/>
        <p:nvPr/>
      </p:nvGrpSpPr>
      <p:grpSpPr>
        <a:xfrm>
          <a:off x="0" y="0"/>
          <a:ext cx="0" cy="0"/>
          <a:chOff x="0" y="0"/>
          <a:chExt cx="0" cy="0"/>
        </a:xfrm>
      </p:grpSpPr>
      <p:sp>
        <p:nvSpPr>
          <p:cNvPr id="584" name="Shape 58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i="0" lang="en-US" sz="4000" u="none" cap="none" strike="noStrike">
                <a:solidFill>
                  <a:srgbClr val="000000"/>
                </a:solidFill>
                <a:latin typeface="Corbel"/>
                <a:ea typeface="Corbel"/>
                <a:cs typeface="Corbel"/>
                <a:sym typeface="Corbel"/>
              </a:rPr>
              <a:t>What is the IRM?</a:t>
            </a:r>
          </a:p>
        </p:txBody>
      </p:sp>
      <p:sp>
        <p:nvSpPr>
          <p:cNvPr id="585" name="Shape 58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dk1"/>
              </a:buClr>
              <a:buSzPct val="25000"/>
              <a:buFont typeface="Arial"/>
              <a:buNone/>
            </a:pPr>
            <a:r>
              <a:rPr b="0" i="0" lang="en-US" sz="3000" u="none" cap="none" strike="noStrike">
                <a:solidFill>
                  <a:schemeClr val="dk1"/>
                </a:solidFill>
                <a:latin typeface="Corbel"/>
                <a:ea typeface="Corbel"/>
                <a:cs typeface="Corbel"/>
                <a:sym typeface="Corbel"/>
              </a:rPr>
              <a:t>Independent Reporting Mechanism to hold OGP governments to account and learn </a:t>
            </a:r>
          </a:p>
          <a:p>
            <a:pPr indent="0" lvl="0" marL="0" marR="0" rtl="0" algn="ctr">
              <a:lnSpc>
                <a:spcPct val="80000"/>
              </a:lnSpc>
              <a:spcBef>
                <a:spcPts val="600"/>
              </a:spcBef>
              <a:spcAft>
                <a:spcPts val="0"/>
              </a:spcAft>
              <a:buClr>
                <a:schemeClr val="dk1"/>
              </a:buClr>
              <a:buSzPct val="100000"/>
              <a:buFont typeface="Arial"/>
              <a:buNone/>
            </a:pPr>
            <a:r>
              <a:t/>
            </a:r>
            <a:endParaRPr b="0" i="0" sz="3000" u="none" cap="none" strike="noStrike">
              <a:solidFill>
                <a:schemeClr val="dk1"/>
              </a:solidFill>
              <a:latin typeface="Corbel"/>
              <a:ea typeface="Corbel"/>
              <a:cs typeface="Corbel"/>
              <a:sym typeface="Corbel"/>
            </a:endParaRPr>
          </a:p>
          <a:p>
            <a:pPr indent="0" lvl="0" marL="0" marR="0" rtl="0" algn="ctr">
              <a:lnSpc>
                <a:spcPct val="80000"/>
              </a:lnSpc>
              <a:spcBef>
                <a:spcPts val="600"/>
              </a:spcBef>
              <a:spcAft>
                <a:spcPts val="0"/>
              </a:spcAft>
              <a:buClr>
                <a:schemeClr val="dk1"/>
              </a:buClr>
              <a:buSzPct val="100000"/>
              <a:buFont typeface="Arial"/>
              <a:buChar char="•"/>
            </a:pPr>
            <a:r>
              <a:rPr b="0" i="0" lang="en-US" sz="3000" u="none" cap="none" strike="noStrike">
                <a:solidFill>
                  <a:schemeClr val="dk1"/>
                </a:solidFill>
                <a:latin typeface="Corbel"/>
                <a:ea typeface="Corbel"/>
                <a:cs typeface="Corbel"/>
                <a:sym typeface="Corbel"/>
              </a:rPr>
              <a:t>Is formulation, implementation and monitoring  of action plan collaborative and open?</a:t>
            </a:r>
          </a:p>
          <a:p>
            <a:pPr indent="0" lvl="0" marL="0" marR="0" rtl="0" algn="ctr">
              <a:lnSpc>
                <a:spcPct val="80000"/>
              </a:lnSpc>
              <a:spcBef>
                <a:spcPts val="600"/>
              </a:spcBef>
              <a:spcAft>
                <a:spcPts val="0"/>
              </a:spcAft>
              <a:buClr>
                <a:schemeClr val="dk1"/>
              </a:buClr>
              <a:buSzPct val="25000"/>
              <a:buFont typeface="Arial"/>
              <a:buNone/>
            </a:pPr>
            <a:r>
              <a:t/>
            </a:r>
            <a:endParaRPr b="0" i="0" sz="3000" u="none" cap="none" strike="noStrike">
              <a:solidFill>
                <a:schemeClr val="dk1"/>
              </a:solidFill>
              <a:latin typeface="Corbel"/>
              <a:ea typeface="Corbel"/>
              <a:cs typeface="Corbel"/>
              <a:sym typeface="Corbel"/>
            </a:endParaRPr>
          </a:p>
          <a:p>
            <a:pPr indent="0" lvl="0" marL="0" marR="0" rtl="0" algn="ctr">
              <a:lnSpc>
                <a:spcPct val="80000"/>
              </a:lnSpc>
              <a:spcBef>
                <a:spcPts val="600"/>
              </a:spcBef>
              <a:spcAft>
                <a:spcPts val="0"/>
              </a:spcAft>
              <a:buClr>
                <a:schemeClr val="dk1"/>
              </a:buClr>
              <a:buSzPct val="100000"/>
              <a:buFont typeface="Arial"/>
              <a:buChar char="•"/>
            </a:pPr>
            <a:r>
              <a:rPr b="0" i="0" lang="en-US" sz="3000" u="none" cap="none" strike="noStrike">
                <a:solidFill>
                  <a:schemeClr val="dk1"/>
                </a:solidFill>
                <a:latin typeface="Corbel"/>
                <a:ea typeface="Corbel"/>
                <a:cs typeface="Corbel"/>
                <a:sym typeface="Corbel"/>
              </a:rPr>
              <a:t>Are action plans relevant, accountable and verifiable?</a:t>
            </a:r>
          </a:p>
          <a:p>
            <a:pPr indent="0" lvl="0" marL="0" marR="0" rtl="0" algn="ctr">
              <a:lnSpc>
                <a:spcPct val="80000"/>
              </a:lnSpc>
              <a:spcBef>
                <a:spcPts val="600"/>
              </a:spcBef>
              <a:spcAft>
                <a:spcPts val="0"/>
              </a:spcAft>
              <a:buClr>
                <a:schemeClr val="dk1"/>
              </a:buClr>
              <a:buSzPct val="100000"/>
              <a:buFont typeface="Arial"/>
              <a:buNone/>
            </a:pPr>
            <a:r>
              <a:t/>
            </a:r>
            <a:endParaRPr b="0" i="0" sz="3000" u="none" cap="none" strike="noStrike">
              <a:solidFill>
                <a:schemeClr val="dk1"/>
              </a:solidFill>
              <a:latin typeface="Corbel"/>
              <a:ea typeface="Corbel"/>
              <a:cs typeface="Corbel"/>
              <a:sym typeface="Corbel"/>
            </a:endParaRPr>
          </a:p>
          <a:p>
            <a:pPr indent="0" lvl="0" marL="0" marR="0" rtl="0" algn="ctr">
              <a:lnSpc>
                <a:spcPct val="80000"/>
              </a:lnSpc>
              <a:spcBef>
                <a:spcPts val="600"/>
              </a:spcBef>
              <a:spcAft>
                <a:spcPts val="0"/>
              </a:spcAft>
              <a:buClr>
                <a:schemeClr val="dk1"/>
              </a:buClr>
              <a:buSzPct val="100000"/>
              <a:buFont typeface="Arial"/>
              <a:buChar char="•"/>
            </a:pPr>
            <a:r>
              <a:rPr b="0" i="0" lang="en-US" sz="3000" u="none" cap="none" strike="noStrike">
                <a:solidFill>
                  <a:schemeClr val="dk1"/>
                </a:solidFill>
                <a:latin typeface="Corbel"/>
                <a:ea typeface="Corbel"/>
                <a:cs typeface="Corbel"/>
                <a:sym typeface="Corbel"/>
              </a:rPr>
              <a:t>Are more ambitious actions getting done?</a:t>
            </a:r>
          </a:p>
          <a:p>
            <a:pPr indent="0" lvl="0" marL="0" marR="0" rtl="0" algn="ctr">
              <a:lnSpc>
                <a:spcPct val="80000"/>
              </a:lnSpc>
              <a:spcBef>
                <a:spcPts val="600"/>
              </a:spcBef>
              <a:buClr>
                <a:schemeClr val="dk1"/>
              </a:buClr>
              <a:buSzPct val="100000"/>
              <a:buFont typeface="Arial"/>
              <a:buNone/>
            </a:pPr>
            <a:r>
              <a:t/>
            </a:r>
            <a:endParaRPr b="0" i="0" sz="3000" u="none" cap="none" strike="noStrike">
              <a:solidFill>
                <a:schemeClr val="dk1"/>
              </a:solidFill>
              <a:latin typeface="Calibri"/>
              <a:ea typeface="Calibri"/>
              <a:cs typeface="Calibri"/>
              <a:sym typeface="Calibri"/>
            </a:endParaRPr>
          </a:p>
        </p:txBody>
      </p:sp>
      <p:sp>
        <p:nvSpPr>
          <p:cNvPr id="586" name="Shape 58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FFFFFF"/>
                </a:solidFill>
                <a:latin typeface="Calibri"/>
                <a:ea typeface="Calibri"/>
                <a:cs typeface="Calibri"/>
                <a:sym typeface="Calibri"/>
              </a:rPr>
              <a:t>‹#›</a:t>
            </a:fld>
          </a:p>
        </p:txBody>
      </p:sp>
      <p:pic>
        <p:nvPicPr>
          <p:cNvPr id="587" name="Shape 587"/>
          <p:cNvPicPr preferRelativeResize="0"/>
          <p:nvPr/>
        </p:nvPicPr>
        <p:blipFill rotWithShape="1">
          <a:blip r:embed="rId3">
            <a:alphaModFix/>
          </a:blip>
          <a:srcRect b="0" l="0" r="0" t="0"/>
          <a:stretch/>
        </p:blipFill>
        <p:spPr>
          <a:xfrm>
            <a:off x="0" y="6577167"/>
            <a:ext cx="9131300" cy="280832"/>
          </a:xfrm>
          <a:prstGeom prst="rect">
            <a:avLst/>
          </a:prstGeom>
          <a:noFill/>
          <a:ln>
            <a:noFill/>
          </a:ln>
        </p:spPr>
      </p:pic>
      <p:pic>
        <p:nvPicPr>
          <p:cNvPr descr="OGP logo - print layers.png" id="588" name="Shape 588"/>
          <p:cNvPicPr preferRelativeResize="0"/>
          <p:nvPr/>
        </p:nvPicPr>
        <p:blipFill rotWithShape="1">
          <a:blip r:embed="rId4">
            <a:alphaModFix/>
          </a:blip>
          <a:srcRect b="0" l="0" r="0" t="0"/>
          <a:stretch/>
        </p:blipFill>
        <p:spPr>
          <a:xfrm>
            <a:off x="8267032" y="113055"/>
            <a:ext cx="762241" cy="756074"/>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3" name="Shape 593"/>
        <p:cNvGrpSpPr/>
        <p:nvPr/>
      </p:nvGrpSpPr>
      <p:grpSpPr>
        <a:xfrm>
          <a:off x="0" y="0"/>
          <a:ext cx="0" cy="0"/>
          <a:chOff x="0" y="0"/>
          <a:chExt cx="0" cy="0"/>
        </a:xfrm>
      </p:grpSpPr>
      <p:sp>
        <p:nvSpPr>
          <p:cNvPr id="594" name="Shape 594"/>
          <p:cNvSpPr txBox="1"/>
          <p:nvPr>
            <p:ph idx="1" type="body"/>
          </p:nvPr>
        </p:nvSpPr>
        <p:spPr>
          <a:xfrm>
            <a:off x="457200" y="1600200"/>
            <a:ext cx="8229600" cy="4525963"/>
          </a:xfrm>
          <a:prstGeom prst="rect">
            <a:avLst/>
          </a:prstGeom>
          <a:solidFill>
            <a:schemeClr val="lt1">
              <a:alpha val="63529"/>
            </a:schemeClr>
          </a:solid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1" i="0" lang="en-US" sz="3200" u="none" cap="none" strike="noStrike">
                <a:solidFill>
                  <a:schemeClr val="dk1"/>
                </a:solidFill>
                <a:latin typeface="Corbel"/>
                <a:ea typeface="Corbel"/>
                <a:cs typeface="Corbel"/>
                <a:sym typeface="Corbel"/>
              </a:rPr>
              <a:t>Progress Report </a:t>
            </a:r>
            <a:r>
              <a:rPr b="0" i="0" lang="en-US" sz="3200" u="none" cap="none" strike="noStrike">
                <a:solidFill>
                  <a:schemeClr val="dk1"/>
                </a:solidFill>
                <a:latin typeface="Corbel"/>
                <a:ea typeface="Corbel"/>
                <a:cs typeface="Corbel"/>
                <a:sym typeface="Corbel"/>
              </a:rPr>
              <a:t>–  1</a:t>
            </a:r>
            <a:r>
              <a:rPr b="0" baseline="30000" i="0" lang="en-US" sz="3200" u="none" cap="none" strike="noStrike">
                <a:solidFill>
                  <a:schemeClr val="dk1"/>
                </a:solidFill>
                <a:latin typeface="Corbel"/>
                <a:ea typeface="Corbel"/>
                <a:cs typeface="Corbel"/>
                <a:sym typeface="Corbel"/>
              </a:rPr>
              <a:t>st</a:t>
            </a:r>
            <a:r>
              <a:rPr b="0" i="0" lang="en-US" sz="3200" u="none" cap="none" strike="noStrike">
                <a:solidFill>
                  <a:schemeClr val="dk1"/>
                </a:solidFill>
                <a:latin typeface="Corbel"/>
                <a:ea typeface="Corbel"/>
                <a:cs typeface="Corbel"/>
                <a:sym typeface="Corbel"/>
              </a:rPr>
              <a:t> year of Action Plan implementation </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orbel"/>
              <a:ea typeface="Corbel"/>
              <a:cs typeface="Corbel"/>
              <a:sym typeface="Corbel"/>
            </a:endParaRPr>
          </a:p>
          <a:p>
            <a:pPr indent="-342900" lvl="0" marL="342900" marR="0" rtl="0" algn="l">
              <a:spcBef>
                <a:spcPts val="640"/>
              </a:spcBef>
              <a:buClr>
                <a:schemeClr val="dk1"/>
              </a:buClr>
              <a:buSzPct val="100000"/>
              <a:buFont typeface="Arial"/>
              <a:buChar char="•"/>
            </a:pPr>
            <a:r>
              <a:rPr b="1" i="0" lang="en-US" sz="3200" u="none" cap="none" strike="noStrike">
                <a:solidFill>
                  <a:schemeClr val="dk1"/>
                </a:solidFill>
                <a:latin typeface="Corbel"/>
                <a:ea typeface="Corbel"/>
                <a:cs typeface="Corbel"/>
                <a:sym typeface="Corbel"/>
              </a:rPr>
              <a:t>End of Term Report </a:t>
            </a:r>
            <a:r>
              <a:rPr b="0" i="0" lang="en-US" sz="3200" u="none" cap="none" strike="noStrike">
                <a:solidFill>
                  <a:schemeClr val="dk1"/>
                </a:solidFill>
                <a:latin typeface="Corbel"/>
                <a:ea typeface="Corbel"/>
                <a:cs typeface="Corbel"/>
                <a:sym typeface="Corbel"/>
              </a:rPr>
              <a:t>–  full Action Plan cycle</a:t>
            </a:r>
          </a:p>
        </p:txBody>
      </p:sp>
      <p:pic>
        <p:nvPicPr>
          <p:cNvPr descr="OGP logo - print layers.png" id="595" name="Shape 595"/>
          <p:cNvPicPr preferRelativeResize="0"/>
          <p:nvPr/>
        </p:nvPicPr>
        <p:blipFill rotWithShape="1">
          <a:blip r:embed="rId3">
            <a:alphaModFix/>
          </a:blip>
          <a:srcRect b="0" l="0" r="0" t="0"/>
          <a:stretch/>
        </p:blipFill>
        <p:spPr>
          <a:xfrm>
            <a:off x="8267032" y="113055"/>
            <a:ext cx="762241" cy="756074"/>
          </a:xfrm>
          <a:prstGeom prst="rect">
            <a:avLst/>
          </a:prstGeom>
          <a:noFill/>
          <a:ln>
            <a:noFill/>
          </a:ln>
        </p:spPr>
      </p:pic>
      <p:pic>
        <p:nvPicPr>
          <p:cNvPr id="596" name="Shape 596"/>
          <p:cNvPicPr preferRelativeResize="0"/>
          <p:nvPr/>
        </p:nvPicPr>
        <p:blipFill rotWithShape="1">
          <a:blip r:embed="rId4">
            <a:alphaModFix/>
          </a:blip>
          <a:srcRect b="0" l="0" r="0" t="0"/>
          <a:stretch/>
        </p:blipFill>
        <p:spPr>
          <a:xfrm>
            <a:off x="0" y="6577167"/>
            <a:ext cx="9131300" cy="280832"/>
          </a:xfrm>
          <a:prstGeom prst="rect">
            <a:avLst/>
          </a:prstGeom>
          <a:noFill/>
          <a:ln>
            <a:noFill/>
          </a:ln>
        </p:spPr>
      </p:pic>
      <p:sp>
        <p:nvSpPr>
          <p:cNvPr id="597" name="Shape 59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orbel"/>
              <a:buNone/>
            </a:pPr>
            <a:r>
              <a:rPr b="1" i="0" lang="en-US" sz="4400" u="none" cap="none" strike="noStrike">
                <a:solidFill>
                  <a:schemeClr val="dk1"/>
                </a:solidFill>
                <a:latin typeface="Corbel"/>
                <a:ea typeface="Corbel"/>
                <a:cs typeface="Corbel"/>
                <a:sym typeface="Corbel"/>
              </a:rPr>
              <a:t>IRM Reports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2" name="Shape 602"/>
        <p:cNvGrpSpPr/>
        <p:nvPr/>
      </p:nvGrpSpPr>
      <p:grpSpPr>
        <a:xfrm>
          <a:off x="0" y="0"/>
          <a:ext cx="0" cy="0"/>
          <a:chOff x="0" y="0"/>
          <a:chExt cx="0" cy="0"/>
        </a:xfrm>
      </p:grpSpPr>
      <p:sp>
        <p:nvSpPr>
          <p:cNvPr id="603" name="Shape 603"/>
          <p:cNvSpPr txBox="1"/>
          <p:nvPr>
            <p:ph type="title"/>
          </p:nvPr>
        </p:nvSpPr>
        <p:spPr>
          <a:xfrm>
            <a:off x="406400" y="0"/>
            <a:ext cx="8432800" cy="1266825"/>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i="0" lang="en-US" sz="4400" u="none" cap="none" strike="noStrike">
                <a:solidFill>
                  <a:srgbClr val="000000"/>
                </a:solidFill>
                <a:latin typeface="Corbel"/>
                <a:ea typeface="Corbel"/>
                <a:cs typeface="Corbel"/>
                <a:sym typeface="Corbel"/>
              </a:rPr>
              <a:t>IRM Progress Reports</a:t>
            </a:r>
          </a:p>
        </p:txBody>
      </p:sp>
      <p:sp>
        <p:nvSpPr>
          <p:cNvPr id="604" name="Shape 604"/>
          <p:cNvSpPr txBox="1"/>
          <p:nvPr/>
        </p:nvSpPr>
        <p:spPr>
          <a:xfrm>
            <a:off x="406400" y="1558925"/>
            <a:ext cx="3868738"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1818"/>
              <a:buFont typeface="Arial"/>
              <a:buChar char="•"/>
            </a:pPr>
            <a:r>
              <a:rPr b="1" lang="en-US" sz="2240">
                <a:solidFill>
                  <a:schemeClr val="dk1"/>
                </a:solidFill>
                <a:latin typeface="Calibri"/>
                <a:ea typeface="Calibri"/>
                <a:cs typeface="Calibri"/>
                <a:sym typeface="Calibri"/>
              </a:rPr>
              <a:t>Process and consultation:</a:t>
            </a:r>
          </a:p>
          <a:p>
            <a:pPr indent="-285750" lvl="1" marL="742950" marR="0" rtl="0" algn="l">
              <a:lnSpc>
                <a:spcPct val="80000"/>
              </a:lnSpc>
              <a:spcBef>
                <a:spcPts val="392"/>
              </a:spcBef>
              <a:spcAft>
                <a:spcPts val="0"/>
              </a:spcAft>
              <a:buClr>
                <a:schemeClr val="dk1"/>
              </a:buClr>
              <a:buSzPct val="98000"/>
              <a:buFont typeface="Arial"/>
              <a:buChar char="–"/>
            </a:pPr>
            <a:r>
              <a:rPr b="0" i="0" lang="en-US" sz="1960" u="none" cap="none" strike="noStrike">
                <a:solidFill>
                  <a:schemeClr val="dk1"/>
                </a:solidFill>
                <a:latin typeface="Calibri"/>
                <a:ea typeface="Calibri"/>
                <a:cs typeface="Calibri"/>
                <a:sym typeface="Calibri"/>
              </a:rPr>
              <a:t>Development of action plan</a:t>
            </a:r>
          </a:p>
          <a:p>
            <a:pPr indent="-285750" lvl="1" marL="742950" marR="0" rtl="0" algn="l">
              <a:lnSpc>
                <a:spcPct val="80000"/>
              </a:lnSpc>
              <a:spcBef>
                <a:spcPts val="392"/>
              </a:spcBef>
              <a:spcAft>
                <a:spcPts val="0"/>
              </a:spcAft>
              <a:buClr>
                <a:schemeClr val="dk1"/>
              </a:buClr>
              <a:buSzPct val="98000"/>
              <a:buFont typeface="Arial"/>
              <a:buChar char="–"/>
            </a:pPr>
            <a:r>
              <a:rPr b="0" i="0" lang="en-US" sz="1960" u="none" cap="none" strike="noStrike">
                <a:solidFill>
                  <a:schemeClr val="dk1"/>
                </a:solidFill>
                <a:latin typeface="Calibri"/>
                <a:ea typeface="Calibri"/>
                <a:cs typeface="Calibri"/>
                <a:sym typeface="Calibri"/>
              </a:rPr>
              <a:t>Implementation of action plan</a:t>
            </a:r>
          </a:p>
          <a:p>
            <a:pPr indent="-285750" lvl="1" marL="742950" marR="0" rtl="0" algn="l">
              <a:lnSpc>
                <a:spcPct val="80000"/>
              </a:lnSpc>
              <a:spcBef>
                <a:spcPts val="392"/>
              </a:spcBef>
              <a:spcAft>
                <a:spcPts val="0"/>
              </a:spcAft>
              <a:buClr>
                <a:schemeClr val="dk1"/>
              </a:buClr>
              <a:buSzPct val="98000"/>
              <a:buFont typeface="Arial"/>
              <a:buChar char="–"/>
            </a:pPr>
            <a:r>
              <a:rPr b="0" i="0" lang="en-US" sz="1960" u="none" cap="none" strike="noStrike">
                <a:solidFill>
                  <a:schemeClr val="dk1"/>
                </a:solidFill>
                <a:latin typeface="Calibri"/>
                <a:ea typeface="Calibri"/>
                <a:cs typeface="Calibri"/>
                <a:sym typeface="Calibri"/>
              </a:rPr>
              <a:t>Government self-assessment</a:t>
            </a:r>
          </a:p>
          <a:p>
            <a:pPr indent="-342900" lvl="0" marL="342900" marR="0" rtl="0" algn="l">
              <a:lnSpc>
                <a:spcPct val="80000"/>
              </a:lnSpc>
              <a:spcBef>
                <a:spcPts val="448"/>
              </a:spcBef>
              <a:spcAft>
                <a:spcPts val="0"/>
              </a:spcAft>
              <a:buClr>
                <a:schemeClr val="dk1"/>
              </a:buClr>
              <a:buSzPct val="101818"/>
              <a:buFont typeface="Arial"/>
              <a:buChar char="•"/>
            </a:pPr>
            <a:r>
              <a:rPr b="1" lang="en-US" sz="2240">
                <a:solidFill>
                  <a:schemeClr val="dk1"/>
                </a:solidFill>
                <a:latin typeface="Calibri"/>
                <a:ea typeface="Calibri"/>
                <a:cs typeface="Calibri"/>
                <a:sym typeface="Calibri"/>
              </a:rPr>
              <a:t>Implementation:</a:t>
            </a:r>
          </a:p>
          <a:p>
            <a:pPr indent="-285750" lvl="1" marL="742950" marR="0" rtl="0" algn="l">
              <a:lnSpc>
                <a:spcPct val="80000"/>
              </a:lnSpc>
              <a:spcBef>
                <a:spcPts val="392"/>
              </a:spcBef>
              <a:spcAft>
                <a:spcPts val="0"/>
              </a:spcAft>
              <a:buClr>
                <a:schemeClr val="dk1"/>
              </a:buClr>
              <a:buSzPct val="98000"/>
              <a:buFont typeface="Arial"/>
              <a:buChar char="–"/>
            </a:pPr>
            <a:r>
              <a:rPr b="0" i="0" lang="en-US" sz="1960" u="none" cap="none" strike="noStrike">
                <a:solidFill>
                  <a:schemeClr val="dk1"/>
                </a:solidFill>
                <a:latin typeface="Calibri"/>
                <a:ea typeface="Calibri"/>
                <a:cs typeface="Calibri"/>
                <a:sym typeface="Calibri"/>
              </a:rPr>
              <a:t>What were the commitments? </a:t>
            </a:r>
          </a:p>
          <a:p>
            <a:pPr indent="-285750" lvl="1" marL="742950" marR="0" rtl="0" algn="l">
              <a:lnSpc>
                <a:spcPct val="80000"/>
              </a:lnSpc>
              <a:spcBef>
                <a:spcPts val="392"/>
              </a:spcBef>
              <a:spcAft>
                <a:spcPts val="0"/>
              </a:spcAft>
              <a:buClr>
                <a:schemeClr val="dk1"/>
              </a:buClr>
              <a:buSzPct val="98000"/>
              <a:buFont typeface="Arial"/>
              <a:buChar char="–"/>
            </a:pPr>
            <a:r>
              <a:rPr b="0" i="0" lang="en-US" sz="1960" u="none" cap="none" strike="noStrike">
                <a:solidFill>
                  <a:schemeClr val="dk1"/>
                </a:solidFill>
                <a:latin typeface="Calibri"/>
                <a:ea typeface="Calibri"/>
                <a:cs typeface="Calibri"/>
                <a:sym typeface="Calibri"/>
              </a:rPr>
              <a:t>Are they complete? </a:t>
            </a:r>
          </a:p>
          <a:p>
            <a:pPr indent="-285750" lvl="1" marL="742950" marR="0" rtl="0" algn="l">
              <a:lnSpc>
                <a:spcPct val="80000"/>
              </a:lnSpc>
              <a:spcBef>
                <a:spcPts val="392"/>
              </a:spcBef>
              <a:spcAft>
                <a:spcPts val="0"/>
              </a:spcAft>
              <a:buClr>
                <a:schemeClr val="dk1"/>
              </a:buClr>
              <a:buSzPct val="98000"/>
              <a:buFont typeface="Arial"/>
              <a:buChar char="–"/>
            </a:pPr>
            <a:r>
              <a:rPr b="0" i="0" lang="en-US" sz="1960" u="none" cap="none" strike="noStrike">
                <a:solidFill>
                  <a:schemeClr val="dk1"/>
                </a:solidFill>
                <a:latin typeface="Calibri"/>
                <a:ea typeface="Calibri"/>
                <a:cs typeface="Calibri"/>
                <a:sym typeface="Calibri"/>
              </a:rPr>
              <a:t>Did they matter?</a:t>
            </a:r>
          </a:p>
          <a:p>
            <a:pPr indent="-342900" lvl="0" marL="342900" marR="0" rtl="0" algn="l">
              <a:lnSpc>
                <a:spcPct val="80000"/>
              </a:lnSpc>
              <a:spcBef>
                <a:spcPts val="448"/>
              </a:spcBef>
              <a:spcAft>
                <a:spcPts val="0"/>
              </a:spcAft>
              <a:buClr>
                <a:schemeClr val="dk1"/>
              </a:buClr>
              <a:buSzPct val="101818"/>
              <a:buFont typeface="Arial"/>
              <a:buChar char="•"/>
            </a:pPr>
            <a:r>
              <a:rPr b="1" lang="en-US" sz="2240">
                <a:solidFill>
                  <a:schemeClr val="dk1"/>
                </a:solidFill>
                <a:latin typeface="Calibri"/>
                <a:ea typeface="Calibri"/>
                <a:cs typeface="Calibri"/>
                <a:sym typeface="Calibri"/>
              </a:rPr>
              <a:t>Context and next steps</a:t>
            </a:r>
          </a:p>
        </p:txBody>
      </p:sp>
      <p:pic>
        <p:nvPicPr>
          <p:cNvPr descr="Screen Shot 2016-03-21 at 4.17.58 PM.png" id="605" name="Shape 605"/>
          <p:cNvPicPr preferRelativeResize="0"/>
          <p:nvPr/>
        </p:nvPicPr>
        <p:blipFill rotWithShape="1">
          <a:blip r:embed="rId3">
            <a:alphaModFix/>
          </a:blip>
          <a:srcRect b="0" l="0" r="0" t="0"/>
          <a:stretch/>
        </p:blipFill>
        <p:spPr>
          <a:xfrm>
            <a:off x="4559300" y="1041991"/>
            <a:ext cx="4151312" cy="5381624"/>
          </a:xfrm>
          <a:prstGeom prst="rect">
            <a:avLst/>
          </a:prstGeom>
          <a:noFill/>
          <a:ln>
            <a:noFill/>
          </a:ln>
        </p:spPr>
      </p:pic>
      <p:pic>
        <p:nvPicPr>
          <p:cNvPr descr="OGP logo - print layers.png" id="606" name="Shape 606"/>
          <p:cNvPicPr preferRelativeResize="0"/>
          <p:nvPr/>
        </p:nvPicPr>
        <p:blipFill rotWithShape="1">
          <a:blip r:embed="rId4">
            <a:alphaModFix/>
          </a:blip>
          <a:srcRect b="0" l="0" r="0" t="0"/>
          <a:stretch/>
        </p:blipFill>
        <p:spPr>
          <a:xfrm>
            <a:off x="8267032" y="113055"/>
            <a:ext cx="762241" cy="756074"/>
          </a:xfrm>
          <a:prstGeom prst="rect">
            <a:avLst/>
          </a:prstGeom>
          <a:noFill/>
          <a:ln>
            <a:noFill/>
          </a:ln>
        </p:spPr>
      </p:pic>
      <p:pic>
        <p:nvPicPr>
          <p:cNvPr id="607" name="Shape 607"/>
          <p:cNvPicPr preferRelativeResize="0"/>
          <p:nvPr/>
        </p:nvPicPr>
        <p:blipFill rotWithShape="1">
          <a:blip r:embed="rId5">
            <a:alphaModFix/>
          </a:blip>
          <a:srcRect b="0" l="0" r="0" t="0"/>
          <a:stretch/>
        </p:blipFill>
        <p:spPr>
          <a:xfrm>
            <a:off x="0" y="6577167"/>
            <a:ext cx="9131300" cy="2808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2" name="Shape 612"/>
        <p:cNvGrpSpPr/>
        <p:nvPr/>
      </p:nvGrpSpPr>
      <p:grpSpPr>
        <a:xfrm>
          <a:off x="0" y="0"/>
          <a:ext cx="0" cy="0"/>
          <a:chOff x="0" y="0"/>
          <a:chExt cx="0" cy="0"/>
        </a:xfrm>
      </p:grpSpPr>
      <p:sp>
        <p:nvSpPr>
          <p:cNvPr id="613" name="Shape 613"/>
          <p:cNvSpPr txBox="1"/>
          <p:nvPr>
            <p:ph type="title"/>
          </p:nvPr>
        </p:nvSpPr>
        <p:spPr>
          <a:xfrm>
            <a:off x="401637" y="528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i="0" lang="en-US" sz="3959" u="none" cap="none" strike="noStrike">
                <a:solidFill>
                  <a:srgbClr val="000000"/>
                </a:solidFill>
                <a:latin typeface="Corbel"/>
                <a:ea typeface="Corbel"/>
                <a:cs typeface="Corbel"/>
                <a:sym typeface="Corbel"/>
              </a:rPr>
              <a:t>Quality Control</a:t>
            </a:r>
            <a:br>
              <a:rPr b="1" i="0" lang="en-US" sz="3600" u="none" cap="none" strike="noStrike">
                <a:solidFill>
                  <a:srgbClr val="000000"/>
                </a:solidFill>
                <a:latin typeface="Corbel"/>
                <a:ea typeface="Corbel"/>
                <a:cs typeface="Corbel"/>
                <a:sym typeface="Corbel"/>
              </a:rPr>
            </a:br>
            <a:r>
              <a:rPr b="0" i="0" lang="en-US" sz="3600" u="none" cap="none" strike="noStrike">
                <a:solidFill>
                  <a:schemeClr val="dk1"/>
                </a:solidFill>
                <a:latin typeface="Calibri"/>
                <a:ea typeface="Calibri"/>
                <a:cs typeface="Calibri"/>
                <a:sym typeface="Calibri"/>
              </a:rPr>
              <a:t>	</a:t>
            </a:r>
          </a:p>
        </p:txBody>
      </p:sp>
      <p:grpSp>
        <p:nvGrpSpPr>
          <p:cNvPr id="614" name="Shape 614"/>
          <p:cNvGrpSpPr/>
          <p:nvPr/>
        </p:nvGrpSpPr>
        <p:grpSpPr>
          <a:xfrm>
            <a:off x="403989" y="3215627"/>
            <a:ext cx="8225579" cy="715267"/>
            <a:chOff x="2009" y="1905347"/>
            <a:chExt cx="8225579" cy="715267"/>
          </a:xfrm>
        </p:grpSpPr>
        <p:sp>
          <p:nvSpPr>
            <p:cNvPr id="615" name="Shape 615"/>
            <p:cNvSpPr/>
            <p:nvPr/>
          </p:nvSpPr>
          <p:spPr>
            <a:xfrm>
              <a:off x="2009" y="1905347"/>
              <a:ext cx="1788169" cy="715267"/>
            </a:xfrm>
            <a:prstGeom prst="chevron">
              <a:avLst>
                <a:gd fmla="val 50000"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616" name="Shape 616"/>
            <p:cNvSpPr txBox="1"/>
            <p:nvPr/>
          </p:nvSpPr>
          <p:spPr>
            <a:xfrm>
              <a:off x="359642" y="1905347"/>
              <a:ext cx="1072902" cy="715267"/>
            </a:xfrm>
            <a:prstGeom prst="rect">
              <a:avLst/>
            </a:prstGeom>
            <a:noFill/>
            <a:ln>
              <a:noFill/>
            </a:ln>
          </p:spPr>
          <p:txBody>
            <a:bodyPr anchorCtr="0" anchor="ctr" bIns="22650" lIns="68000" rIns="22650" tIns="22650">
              <a:noAutofit/>
            </a:bodyPr>
            <a:lstStyle/>
            <a:p>
              <a:pPr indent="0" lvl="0" marL="0" marR="0" rtl="0" algn="ctr">
                <a:lnSpc>
                  <a:spcPct val="90000"/>
                </a:lnSpc>
                <a:spcBef>
                  <a:spcPts val="0"/>
                </a:spcBef>
                <a:spcAft>
                  <a:spcPts val="0"/>
                </a:spcAft>
                <a:buSzPct val="25000"/>
                <a:buNone/>
              </a:pPr>
              <a:r>
                <a:rPr lang="en-US" sz="1700">
                  <a:solidFill>
                    <a:schemeClr val="lt1"/>
                  </a:solidFill>
                  <a:latin typeface="Calibri"/>
                  <a:ea typeface="Calibri"/>
                  <a:cs typeface="Calibri"/>
                  <a:sym typeface="Calibri"/>
                </a:rPr>
                <a:t>National researcher</a:t>
              </a:r>
            </a:p>
          </p:txBody>
        </p:sp>
        <p:sp>
          <p:nvSpPr>
            <p:cNvPr id="617" name="Shape 617"/>
            <p:cNvSpPr/>
            <p:nvPr/>
          </p:nvSpPr>
          <p:spPr>
            <a:xfrm>
              <a:off x="1611362" y="1905347"/>
              <a:ext cx="1788169" cy="715267"/>
            </a:xfrm>
            <a:prstGeom prst="chevron">
              <a:avLst>
                <a:gd fmla="val 50000" name="adj"/>
              </a:avLst>
            </a:prstGeom>
            <a:solidFill>
              <a:schemeClr val="accent6"/>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18" name="Shape 618"/>
            <p:cNvSpPr txBox="1"/>
            <p:nvPr/>
          </p:nvSpPr>
          <p:spPr>
            <a:xfrm>
              <a:off x="1968996" y="1905347"/>
              <a:ext cx="1072902" cy="715267"/>
            </a:xfrm>
            <a:prstGeom prst="rect">
              <a:avLst/>
            </a:prstGeom>
            <a:noFill/>
            <a:ln>
              <a:noFill/>
            </a:ln>
          </p:spPr>
          <p:txBody>
            <a:bodyPr anchorCtr="0" anchor="ctr" bIns="22650" lIns="68000" rIns="22650" tIns="22650">
              <a:noAutofit/>
            </a:bodyPr>
            <a:lstStyle/>
            <a:p>
              <a:pPr indent="0" lvl="0" marL="0" marR="0" rtl="0" algn="ctr">
                <a:lnSpc>
                  <a:spcPct val="90000"/>
                </a:lnSpc>
                <a:spcBef>
                  <a:spcPts val="0"/>
                </a:spcBef>
                <a:spcAft>
                  <a:spcPts val="0"/>
                </a:spcAft>
                <a:buSzPct val="25000"/>
                <a:buNone/>
              </a:pPr>
              <a:r>
                <a:rPr lang="en-US" sz="1700">
                  <a:solidFill>
                    <a:schemeClr val="lt1"/>
                  </a:solidFill>
                  <a:latin typeface="Calibri"/>
                  <a:ea typeface="Calibri"/>
                  <a:cs typeface="Calibri"/>
                  <a:sym typeface="Calibri"/>
                </a:rPr>
                <a:t>IRM program staff</a:t>
              </a:r>
            </a:p>
          </p:txBody>
        </p:sp>
        <p:sp>
          <p:nvSpPr>
            <p:cNvPr id="619" name="Shape 619"/>
            <p:cNvSpPr/>
            <p:nvPr/>
          </p:nvSpPr>
          <p:spPr>
            <a:xfrm>
              <a:off x="3220715" y="1905347"/>
              <a:ext cx="1788169" cy="715267"/>
            </a:xfrm>
            <a:prstGeom prst="chevron">
              <a:avLst>
                <a:gd fmla="val 50000" name="adj"/>
              </a:avLst>
            </a:prstGeom>
            <a:solidFill>
              <a:schemeClr val="accent2"/>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20" name="Shape 620"/>
            <p:cNvSpPr txBox="1"/>
            <p:nvPr/>
          </p:nvSpPr>
          <p:spPr>
            <a:xfrm>
              <a:off x="3578348" y="1905347"/>
              <a:ext cx="1072902" cy="715267"/>
            </a:xfrm>
            <a:prstGeom prst="rect">
              <a:avLst/>
            </a:prstGeom>
            <a:noFill/>
            <a:ln>
              <a:noFill/>
            </a:ln>
          </p:spPr>
          <p:txBody>
            <a:bodyPr anchorCtr="0" anchor="ctr" bIns="18650" lIns="56000" rIns="18650" tIns="18650">
              <a:noAutofit/>
            </a:bodyPr>
            <a:lstStyle/>
            <a:p>
              <a:pPr indent="0" lvl="0" marL="0" marR="0" rtl="0" algn="ctr">
                <a:lnSpc>
                  <a:spcPct val="90000"/>
                </a:lnSpc>
                <a:spcBef>
                  <a:spcPts val="0"/>
                </a:spcBef>
                <a:spcAft>
                  <a:spcPts val="0"/>
                </a:spcAft>
                <a:buSzPct val="25000"/>
                <a:buNone/>
              </a:pPr>
              <a:r>
                <a:rPr lang="en-US" sz="1400">
                  <a:solidFill>
                    <a:schemeClr val="lt1"/>
                  </a:solidFill>
                  <a:latin typeface="Calibri"/>
                  <a:ea typeface="Calibri"/>
                  <a:cs typeface="Calibri"/>
                  <a:sym typeface="Calibri"/>
                </a:rPr>
                <a:t>International Experts Panel</a:t>
              </a:r>
            </a:p>
          </p:txBody>
        </p:sp>
        <p:sp>
          <p:nvSpPr>
            <p:cNvPr id="621" name="Shape 621"/>
            <p:cNvSpPr/>
            <p:nvPr/>
          </p:nvSpPr>
          <p:spPr>
            <a:xfrm>
              <a:off x="4830067" y="1905347"/>
              <a:ext cx="1788169" cy="715267"/>
            </a:xfrm>
            <a:prstGeom prst="chevron">
              <a:avLst>
                <a:gd fmla="val 50000" name="adj"/>
              </a:avLst>
            </a:prstGeom>
            <a:solidFill>
              <a:srgbClr val="76923C"/>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22" name="Shape 622"/>
            <p:cNvSpPr txBox="1"/>
            <p:nvPr/>
          </p:nvSpPr>
          <p:spPr>
            <a:xfrm>
              <a:off x="5187701" y="1905347"/>
              <a:ext cx="1072902" cy="715267"/>
            </a:xfrm>
            <a:prstGeom prst="rect">
              <a:avLst/>
            </a:prstGeom>
            <a:noFill/>
            <a:ln>
              <a:noFill/>
            </a:ln>
          </p:spPr>
          <p:txBody>
            <a:bodyPr anchorCtr="0" anchor="ctr" bIns="20000" lIns="60000" rIns="20000" tIns="20000">
              <a:noAutofit/>
            </a:bodyPr>
            <a:lstStyle/>
            <a:p>
              <a:pPr indent="0" lvl="0" marL="0" marR="0" rtl="0" algn="ctr">
                <a:lnSpc>
                  <a:spcPct val="90000"/>
                </a:lnSpc>
                <a:spcBef>
                  <a:spcPts val="0"/>
                </a:spcBef>
                <a:spcAft>
                  <a:spcPts val="0"/>
                </a:spcAft>
                <a:buSzPct val="25000"/>
                <a:buNone/>
              </a:pPr>
              <a:r>
                <a:rPr lang="en-US" sz="1500">
                  <a:solidFill>
                    <a:schemeClr val="lt1"/>
                  </a:solidFill>
                  <a:latin typeface="Calibri"/>
                  <a:ea typeface="Calibri"/>
                  <a:cs typeface="Calibri"/>
                  <a:sym typeface="Calibri"/>
                </a:rPr>
                <a:t>Government and Civil Society</a:t>
              </a:r>
            </a:p>
          </p:txBody>
        </p:sp>
        <p:sp>
          <p:nvSpPr>
            <p:cNvPr id="623" name="Shape 623"/>
            <p:cNvSpPr/>
            <p:nvPr/>
          </p:nvSpPr>
          <p:spPr>
            <a:xfrm>
              <a:off x="6439419" y="1905347"/>
              <a:ext cx="1788169" cy="715267"/>
            </a:xfrm>
            <a:prstGeom prst="chevron">
              <a:avLst>
                <a:gd fmla="val 50000" name="adj"/>
              </a:avLst>
            </a:prstGeom>
            <a:solidFill>
              <a:srgbClr val="244061"/>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24" name="Shape 624"/>
            <p:cNvSpPr txBox="1"/>
            <p:nvPr/>
          </p:nvSpPr>
          <p:spPr>
            <a:xfrm>
              <a:off x="6797053" y="1905347"/>
              <a:ext cx="1072902" cy="715267"/>
            </a:xfrm>
            <a:prstGeom prst="rect">
              <a:avLst/>
            </a:prstGeom>
            <a:noFill/>
            <a:ln>
              <a:noFill/>
            </a:ln>
          </p:spPr>
          <p:txBody>
            <a:bodyPr anchorCtr="0" anchor="ctr" bIns="22650" lIns="68000" rIns="22650" tIns="22650">
              <a:noAutofit/>
            </a:bodyPr>
            <a:lstStyle/>
            <a:p>
              <a:pPr indent="0" lvl="0" marL="0" marR="0" rtl="0" algn="ctr">
                <a:lnSpc>
                  <a:spcPct val="90000"/>
                </a:lnSpc>
                <a:spcBef>
                  <a:spcPts val="0"/>
                </a:spcBef>
                <a:spcAft>
                  <a:spcPts val="0"/>
                </a:spcAft>
                <a:buSzPct val="25000"/>
                <a:buNone/>
              </a:pPr>
              <a:r>
                <a:rPr lang="en-US" sz="1700">
                  <a:solidFill>
                    <a:schemeClr val="lt1"/>
                  </a:solidFill>
                  <a:latin typeface="Calibri"/>
                  <a:ea typeface="Calibri"/>
                  <a:cs typeface="Calibri"/>
                  <a:sym typeface="Calibri"/>
                </a:rPr>
                <a:t>Public comments</a:t>
              </a:r>
            </a:p>
          </p:txBody>
        </p:sp>
      </p:grpSp>
      <p:pic>
        <p:nvPicPr>
          <p:cNvPr descr="OGP logo - print layers.png" id="625" name="Shape 625"/>
          <p:cNvPicPr preferRelativeResize="0"/>
          <p:nvPr/>
        </p:nvPicPr>
        <p:blipFill rotWithShape="1">
          <a:blip r:embed="rId3">
            <a:alphaModFix/>
          </a:blip>
          <a:srcRect b="0" l="0" r="0" t="0"/>
          <a:stretch/>
        </p:blipFill>
        <p:spPr>
          <a:xfrm>
            <a:off x="8267032" y="113055"/>
            <a:ext cx="762241" cy="756074"/>
          </a:xfrm>
          <a:prstGeom prst="rect">
            <a:avLst/>
          </a:prstGeom>
          <a:noFill/>
          <a:ln>
            <a:noFill/>
          </a:ln>
        </p:spPr>
      </p:pic>
      <p:pic>
        <p:nvPicPr>
          <p:cNvPr id="626" name="Shape 626"/>
          <p:cNvPicPr preferRelativeResize="0"/>
          <p:nvPr/>
        </p:nvPicPr>
        <p:blipFill rotWithShape="1">
          <a:blip r:embed="rId4">
            <a:alphaModFix/>
          </a:blip>
          <a:srcRect b="0" l="0" r="0" t="0"/>
          <a:stretch/>
        </p:blipFill>
        <p:spPr>
          <a:xfrm>
            <a:off x="0" y="6577167"/>
            <a:ext cx="9131300" cy="280832"/>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1" name="Shape 631"/>
        <p:cNvGrpSpPr/>
        <p:nvPr/>
      </p:nvGrpSpPr>
      <p:grpSpPr>
        <a:xfrm>
          <a:off x="0" y="0"/>
          <a:ext cx="0" cy="0"/>
          <a:chOff x="0" y="0"/>
          <a:chExt cx="0" cy="0"/>
        </a:xfrm>
      </p:grpSpPr>
      <p:sp>
        <p:nvSpPr>
          <p:cNvPr id="632" name="Shape 63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i="0" lang="en-US" sz="4400" u="none" cap="none" strike="noStrike">
                <a:solidFill>
                  <a:srgbClr val="000000"/>
                </a:solidFill>
                <a:latin typeface="Corbel"/>
                <a:ea typeface="Corbel"/>
                <a:cs typeface="Corbel"/>
                <a:sym typeface="Corbel"/>
              </a:rPr>
              <a:t>Data collection methods</a:t>
            </a:r>
          </a:p>
        </p:txBody>
      </p:sp>
      <p:sp>
        <p:nvSpPr>
          <p:cNvPr id="633" name="Shape 63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orbel"/>
                <a:ea typeface="Corbel"/>
                <a:cs typeface="Corbel"/>
                <a:sym typeface="Corbel"/>
              </a:rPr>
              <a:t>Desk research – government self-assessment, reports of implementing agencies, CSO reports</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orbel"/>
                <a:ea typeface="Corbel"/>
                <a:cs typeface="Corbel"/>
                <a:sym typeface="Corbel"/>
              </a:rPr>
              <a:t>Interviews with civil servants, CSOs, experts, beneficiaries</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orbel"/>
                <a:ea typeface="Corbel"/>
                <a:cs typeface="Corbel"/>
                <a:sym typeface="Corbel"/>
              </a:rPr>
              <a:t>Stakeholder focus group </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orbel"/>
                <a:ea typeface="Corbel"/>
                <a:cs typeface="Corbel"/>
                <a:sym typeface="Corbel"/>
              </a:rPr>
              <a:t>Surveys </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orbel"/>
                <a:ea typeface="Corbel"/>
                <a:cs typeface="Corbel"/>
                <a:sym typeface="Corbel"/>
              </a:rPr>
              <a:t>Field test (user-perspective check)</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OGP logo - print layers.png" id="634" name="Shape 634"/>
          <p:cNvPicPr preferRelativeResize="0"/>
          <p:nvPr/>
        </p:nvPicPr>
        <p:blipFill rotWithShape="1">
          <a:blip r:embed="rId3">
            <a:alphaModFix/>
          </a:blip>
          <a:srcRect b="0" l="0" r="0" t="0"/>
          <a:stretch/>
        </p:blipFill>
        <p:spPr>
          <a:xfrm>
            <a:off x="8267032" y="113055"/>
            <a:ext cx="762241" cy="756074"/>
          </a:xfrm>
          <a:prstGeom prst="rect">
            <a:avLst/>
          </a:prstGeom>
          <a:noFill/>
          <a:ln>
            <a:noFill/>
          </a:ln>
        </p:spPr>
      </p:pic>
      <p:pic>
        <p:nvPicPr>
          <p:cNvPr id="635" name="Shape 635"/>
          <p:cNvPicPr preferRelativeResize="0"/>
          <p:nvPr/>
        </p:nvPicPr>
        <p:blipFill rotWithShape="1">
          <a:blip r:embed="rId4">
            <a:alphaModFix/>
          </a:blip>
          <a:srcRect b="0" l="0" r="0" t="0"/>
          <a:stretch/>
        </p:blipFill>
        <p:spPr>
          <a:xfrm>
            <a:off x="0" y="6577167"/>
            <a:ext cx="9131300" cy="2808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0" name="Shape 640"/>
        <p:cNvGrpSpPr/>
        <p:nvPr/>
      </p:nvGrpSpPr>
      <p:grpSpPr>
        <a:xfrm>
          <a:off x="0" y="0"/>
          <a:ext cx="0" cy="0"/>
          <a:chOff x="0" y="0"/>
          <a:chExt cx="0" cy="0"/>
        </a:xfrm>
      </p:grpSpPr>
      <p:sp>
        <p:nvSpPr>
          <p:cNvPr id="641" name="Shape 641"/>
          <p:cNvSpPr txBox="1"/>
          <p:nvPr>
            <p:ph type="title"/>
          </p:nvPr>
        </p:nvSpPr>
        <p:spPr>
          <a:xfrm>
            <a:off x="225058"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i="0" lang="en-US" sz="3959" u="none" cap="none" strike="noStrike">
                <a:solidFill>
                  <a:srgbClr val="000000"/>
                </a:solidFill>
                <a:latin typeface="Corbel"/>
                <a:ea typeface="Corbel"/>
                <a:cs typeface="Corbel"/>
                <a:sym typeface="Corbel"/>
              </a:rPr>
              <a:t>How are commitments evaluated?</a:t>
            </a:r>
          </a:p>
        </p:txBody>
      </p:sp>
      <p:pic>
        <p:nvPicPr>
          <p:cNvPr descr="Screen Shot 2016-03-18 at 11.04.40 AM.png" id="642" name="Shape 642"/>
          <p:cNvPicPr preferRelativeResize="0"/>
          <p:nvPr/>
        </p:nvPicPr>
        <p:blipFill rotWithShape="1">
          <a:blip r:embed="rId3">
            <a:alphaModFix/>
          </a:blip>
          <a:srcRect b="2441" l="0" r="0" t="3059"/>
          <a:stretch/>
        </p:blipFill>
        <p:spPr>
          <a:xfrm>
            <a:off x="609600" y="2171700"/>
            <a:ext cx="8077199" cy="3530599"/>
          </a:xfrm>
          <a:prstGeom prst="rect">
            <a:avLst/>
          </a:prstGeom>
          <a:noFill/>
          <a:ln>
            <a:noFill/>
          </a:ln>
        </p:spPr>
      </p:pic>
      <p:pic>
        <p:nvPicPr>
          <p:cNvPr descr="OGP logo - print layers.png" id="643" name="Shape 643"/>
          <p:cNvPicPr preferRelativeResize="0"/>
          <p:nvPr/>
        </p:nvPicPr>
        <p:blipFill rotWithShape="1">
          <a:blip r:embed="rId4">
            <a:alphaModFix/>
          </a:blip>
          <a:srcRect b="0" l="0" r="0" t="0"/>
          <a:stretch/>
        </p:blipFill>
        <p:spPr>
          <a:xfrm>
            <a:off x="8267032" y="113055"/>
            <a:ext cx="762241" cy="756074"/>
          </a:xfrm>
          <a:prstGeom prst="rect">
            <a:avLst/>
          </a:prstGeom>
          <a:noFill/>
          <a:ln>
            <a:noFill/>
          </a:ln>
        </p:spPr>
      </p:pic>
      <p:pic>
        <p:nvPicPr>
          <p:cNvPr id="644" name="Shape 644"/>
          <p:cNvPicPr preferRelativeResize="0"/>
          <p:nvPr/>
        </p:nvPicPr>
        <p:blipFill rotWithShape="1">
          <a:blip r:embed="rId5">
            <a:alphaModFix/>
          </a:blip>
          <a:srcRect b="0" l="0" r="0" t="0"/>
          <a:stretch/>
        </p:blipFill>
        <p:spPr>
          <a:xfrm>
            <a:off x="0" y="6577167"/>
            <a:ext cx="9131300" cy="2808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9" name="Shape 649"/>
        <p:cNvGrpSpPr/>
        <p:nvPr/>
      </p:nvGrpSpPr>
      <p:grpSpPr>
        <a:xfrm>
          <a:off x="0" y="0"/>
          <a:ext cx="0" cy="0"/>
          <a:chOff x="0" y="0"/>
          <a:chExt cx="0" cy="0"/>
        </a:xfrm>
      </p:grpSpPr>
      <p:sp>
        <p:nvSpPr>
          <p:cNvPr id="650" name="Shape 65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i="0" lang="en-US" sz="4000" u="none" cap="none" strike="noStrike">
                <a:solidFill>
                  <a:srgbClr val="000000"/>
                </a:solidFill>
                <a:latin typeface="Corbel"/>
                <a:ea typeface="Corbel"/>
                <a:cs typeface="Corbel"/>
                <a:sym typeface="Corbel"/>
              </a:rPr>
              <a:t>Starred Commitments</a:t>
            </a:r>
          </a:p>
        </p:txBody>
      </p:sp>
      <p:grpSp>
        <p:nvGrpSpPr>
          <p:cNvPr id="651" name="Shape 651"/>
          <p:cNvGrpSpPr/>
          <p:nvPr/>
        </p:nvGrpSpPr>
        <p:grpSpPr>
          <a:xfrm>
            <a:off x="774259" y="1601342"/>
            <a:ext cx="7595481" cy="4523677"/>
            <a:chOff x="317059" y="1142"/>
            <a:chExt cx="7595481" cy="4523677"/>
          </a:xfrm>
        </p:grpSpPr>
        <p:sp>
          <p:nvSpPr>
            <p:cNvPr id="652" name="Shape 652"/>
            <p:cNvSpPr/>
            <p:nvPr/>
          </p:nvSpPr>
          <p:spPr>
            <a:xfrm>
              <a:off x="3009227" y="2313677"/>
              <a:ext cx="2211141" cy="2211141"/>
            </a:xfrm>
            <a:prstGeom prst="ellipse">
              <a:avLst/>
            </a:prstGeom>
            <a:solidFill>
              <a:srgbClr val="244061"/>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53" name="Shape 653"/>
            <p:cNvSpPr txBox="1"/>
            <p:nvPr/>
          </p:nvSpPr>
          <p:spPr>
            <a:xfrm>
              <a:off x="3333042" y="2637491"/>
              <a:ext cx="1563513" cy="1563513"/>
            </a:xfrm>
            <a:prstGeom prst="rect">
              <a:avLst/>
            </a:prstGeom>
            <a:noFill/>
            <a:ln>
              <a:noFill/>
            </a:ln>
          </p:spPr>
          <p:txBody>
            <a:bodyPr anchorCtr="0" anchor="ctr" bIns="41275" lIns="41275" rIns="41275" tIns="41275">
              <a:noAutofit/>
            </a:bodyPr>
            <a:lstStyle/>
            <a:p>
              <a:pPr indent="0" lvl="0" marL="0" marR="0" rtl="0" algn="ctr">
                <a:lnSpc>
                  <a:spcPct val="90000"/>
                </a:lnSpc>
                <a:spcBef>
                  <a:spcPts val="0"/>
                </a:spcBef>
                <a:spcAft>
                  <a:spcPts val="0"/>
                </a:spcAft>
                <a:buSzPct val="25000"/>
                <a:buNone/>
              </a:pPr>
              <a:r>
                <a:rPr lang="en-US" sz="6500">
                  <a:solidFill>
                    <a:schemeClr val="dk1"/>
                  </a:solidFill>
                  <a:latin typeface="Questrial"/>
                  <a:ea typeface="Questrial"/>
                  <a:cs typeface="Questrial"/>
                  <a:sym typeface="Questrial"/>
                </a:rPr>
                <a:t>  </a:t>
              </a:r>
            </a:p>
          </p:txBody>
        </p:sp>
        <p:sp>
          <p:nvSpPr>
            <p:cNvPr id="654" name="Shape 654"/>
            <p:cNvSpPr/>
            <p:nvPr/>
          </p:nvSpPr>
          <p:spPr>
            <a:xfrm rot="-9900000">
              <a:off x="1339355" y="2580624"/>
              <a:ext cx="1643162" cy="630174"/>
            </a:xfrm>
            <a:prstGeom prst="leftArrow">
              <a:avLst>
                <a:gd fmla="val 60000" name="adj1"/>
                <a:gd fmla="val 50000" name="adj2"/>
              </a:avLst>
            </a:prstGeom>
            <a:gradFill>
              <a:gsLst>
                <a:gs pos="0">
                  <a:srgbClr val="ABBEDC"/>
                </a:gs>
                <a:gs pos="100000">
                  <a:srgbClr val="C7DD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55" name="Shape 655"/>
            <p:cNvSpPr/>
            <p:nvPr/>
          </p:nvSpPr>
          <p:spPr>
            <a:xfrm>
              <a:off x="317059" y="1842838"/>
              <a:ext cx="2100585" cy="1680467"/>
            </a:xfrm>
            <a:prstGeom prst="roundRect">
              <a:avLst>
                <a:gd fmla="val 10000" name="adj"/>
              </a:avLst>
            </a:prstGeom>
            <a:solidFill>
              <a:srgbClr val="76923C"/>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56" name="Shape 656"/>
            <p:cNvSpPr txBox="1"/>
            <p:nvPr/>
          </p:nvSpPr>
          <p:spPr>
            <a:xfrm>
              <a:off x="366278" y="1892057"/>
              <a:ext cx="2002147" cy="1582029"/>
            </a:xfrm>
            <a:prstGeom prst="rect">
              <a:avLst/>
            </a:prstGeom>
            <a:noFill/>
            <a:ln>
              <a:noFill/>
            </a:ln>
          </p:spPr>
          <p:txBody>
            <a:bodyPr anchorCtr="0" anchor="ctr" bIns="59050" lIns="59050" rIns="59050" tIns="59050">
              <a:noAutofit/>
            </a:bodyPr>
            <a:lstStyle/>
            <a:p>
              <a:pPr indent="0" lvl="0" marL="0" marR="0" rtl="0" algn="ctr">
                <a:lnSpc>
                  <a:spcPct val="90000"/>
                </a:lnSpc>
                <a:spcBef>
                  <a:spcPts val="0"/>
                </a:spcBef>
                <a:spcAft>
                  <a:spcPts val="0"/>
                </a:spcAft>
                <a:buSzPct val="25000"/>
                <a:buNone/>
              </a:pPr>
              <a:r>
                <a:rPr lang="en-US" sz="3100">
                  <a:solidFill>
                    <a:srgbClr val="FFFFFF"/>
                  </a:solidFill>
                  <a:latin typeface="Calibri"/>
                  <a:ea typeface="Calibri"/>
                  <a:cs typeface="Calibri"/>
                  <a:sym typeface="Calibri"/>
                </a:rPr>
                <a:t>Specificity</a:t>
              </a:r>
            </a:p>
          </p:txBody>
        </p:sp>
        <p:sp>
          <p:nvSpPr>
            <p:cNvPr id="657" name="Shape 657"/>
            <p:cNvSpPr/>
            <p:nvPr/>
          </p:nvSpPr>
          <p:spPr>
            <a:xfrm rot="-6900000">
              <a:off x="2438352" y="1270893"/>
              <a:ext cx="1643162" cy="630175"/>
            </a:xfrm>
            <a:prstGeom prst="leftArrow">
              <a:avLst>
                <a:gd fmla="val 60000" name="adj1"/>
                <a:gd fmla="val 50000" name="adj2"/>
              </a:avLst>
            </a:prstGeom>
            <a:gradFill>
              <a:gsLst>
                <a:gs pos="0">
                  <a:srgbClr val="ABBEDC"/>
                </a:gs>
                <a:gs pos="100000">
                  <a:srgbClr val="C7DD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58" name="Shape 658"/>
            <p:cNvSpPr/>
            <p:nvPr/>
          </p:nvSpPr>
          <p:spPr>
            <a:xfrm>
              <a:off x="1862425" y="1142"/>
              <a:ext cx="2100585" cy="1680467"/>
            </a:xfrm>
            <a:prstGeom prst="roundRect">
              <a:avLst>
                <a:gd fmla="val 10000" name="adj"/>
              </a:avLst>
            </a:prstGeom>
            <a:solidFill>
              <a:schemeClr val="accent6"/>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59" name="Shape 659"/>
            <p:cNvSpPr txBox="1"/>
            <p:nvPr/>
          </p:nvSpPr>
          <p:spPr>
            <a:xfrm>
              <a:off x="1911643" y="50360"/>
              <a:ext cx="2002147" cy="1582029"/>
            </a:xfrm>
            <a:prstGeom prst="rect">
              <a:avLst/>
            </a:prstGeom>
            <a:noFill/>
            <a:ln>
              <a:noFill/>
            </a:ln>
          </p:spPr>
          <p:txBody>
            <a:bodyPr anchorCtr="0" anchor="ctr" bIns="59050" lIns="59050" rIns="59050" tIns="59050">
              <a:noAutofit/>
            </a:bodyPr>
            <a:lstStyle/>
            <a:p>
              <a:pPr indent="0" lvl="0" marL="0" marR="0" rtl="0" algn="ctr">
                <a:lnSpc>
                  <a:spcPct val="90000"/>
                </a:lnSpc>
                <a:spcBef>
                  <a:spcPts val="0"/>
                </a:spcBef>
                <a:spcAft>
                  <a:spcPts val="0"/>
                </a:spcAft>
                <a:buSzPct val="25000"/>
                <a:buNone/>
              </a:pPr>
              <a:r>
                <a:rPr lang="en-US" sz="3100">
                  <a:solidFill>
                    <a:srgbClr val="FFFFFF"/>
                  </a:solidFill>
                  <a:latin typeface="Calibri"/>
                  <a:ea typeface="Calibri"/>
                  <a:cs typeface="Calibri"/>
                  <a:sym typeface="Calibri"/>
                </a:rPr>
                <a:t>Relevance</a:t>
              </a:r>
            </a:p>
          </p:txBody>
        </p:sp>
        <p:sp>
          <p:nvSpPr>
            <p:cNvPr id="660" name="Shape 660"/>
            <p:cNvSpPr/>
            <p:nvPr/>
          </p:nvSpPr>
          <p:spPr>
            <a:xfrm rot="-3900000">
              <a:off x="4148085" y="1270893"/>
              <a:ext cx="1643162" cy="630175"/>
            </a:xfrm>
            <a:prstGeom prst="leftArrow">
              <a:avLst>
                <a:gd fmla="val 60000" name="adj1"/>
                <a:gd fmla="val 50000" name="adj2"/>
              </a:avLst>
            </a:prstGeom>
            <a:gradFill>
              <a:gsLst>
                <a:gs pos="0">
                  <a:srgbClr val="ABBEDC"/>
                </a:gs>
                <a:gs pos="100000">
                  <a:srgbClr val="C7DD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61" name="Shape 661"/>
            <p:cNvSpPr/>
            <p:nvPr/>
          </p:nvSpPr>
          <p:spPr>
            <a:xfrm>
              <a:off x="4266589" y="1142"/>
              <a:ext cx="2100585" cy="1680467"/>
            </a:xfrm>
            <a:prstGeom prst="roundRect">
              <a:avLst>
                <a:gd fmla="val 10000" name="adj"/>
              </a:avLst>
            </a:prstGeom>
            <a:solidFill>
              <a:srgbClr val="4F6128"/>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62" name="Shape 662"/>
            <p:cNvSpPr txBox="1"/>
            <p:nvPr/>
          </p:nvSpPr>
          <p:spPr>
            <a:xfrm>
              <a:off x="4315807" y="50360"/>
              <a:ext cx="2002147" cy="1582029"/>
            </a:xfrm>
            <a:prstGeom prst="rect">
              <a:avLst/>
            </a:prstGeom>
            <a:noFill/>
            <a:ln>
              <a:noFill/>
            </a:ln>
          </p:spPr>
          <p:txBody>
            <a:bodyPr anchorCtr="0" anchor="ctr" bIns="59050" lIns="59050" rIns="59050" tIns="59050">
              <a:noAutofit/>
            </a:bodyPr>
            <a:lstStyle/>
            <a:p>
              <a:pPr indent="0" lvl="0" marL="0" marR="0" rtl="0" algn="ctr">
                <a:lnSpc>
                  <a:spcPct val="90000"/>
                </a:lnSpc>
                <a:spcBef>
                  <a:spcPts val="0"/>
                </a:spcBef>
                <a:spcAft>
                  <a:spcPts val="0"/>
                </a:spcAft>
                <a:buSzPct val="25000"/>
                <a:buNone/>
              </a:pPr>
              <a:r>
                <a:rPr lang="en-US" sz="3100">
                  <a:solidFill>
                    <a:srgbClr val="FFFFFF"/>
                  </a:solidFill>
                  <a:latin typeface="Calibri"/>
                  <a:ea typeface="Calibri"/>
                  <a:cs typeface="Calibri"/>
                  <a:sym typeface="Calibri"/>
                </a:rPr>
                <a:t>Ambition</a:t>
              </a:r>
            </a:p>
          </p:txBody>
        </p:sp>
        <p:sp>
          <p:nvSpPr>
            <p:cNvPr id="663" name="Shape 663"/>
            <p:cNvSpPr/>
            <p:nvPr/>
          </p:nvSpPr>
          <p:spPr>
            <a:xfrm rot="-900000">
              <a:off x="5247080" y="2580624"/>
              <a:ext cx="1643162" cy="630174"/>
            </a:xfrm>
            <a:prstGeom prst="leftArrow">
              <a:avLst>
                <a:gd fmla="val 60000" name="adj1"/>
                <a:gd fmla="val 50000" name="adj2"/>
              </a:avLst>
            </a:prstGeom>
            <a:gradFill>
              <a:gsLst>
                <a:gs pos="0">
                  <a:srgbClr val="ABBEDC"/>
                </a:gs>
                <a:gs pos="100000">
                  <a:srgbClr val="C7DD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64" name="Shape 664"/>
            <p:cNvSpPr/>
            <p:nvPr/>
          </p:nvSpPr>
          <p:spPr>
            <a:xfrm>
              <a:off x="5811955" y="1842838"/>
              <a:ext cx="2100585" cy="1680467"/>
            </a:xfrm>
            <a:prstGeom prst="roundRect">
              <a:avLst>
                <a:gd fmla="val 10000" name="adj"/>
              </a:avLst>
            </a:prstGeom>
            <a:solidFill>
              <a:srgbClr val="953734"/>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65" name="Shape 665"/>
            <p:cNvSpPr txBox="1"/>
            <p:nvPr/>
          </p:nvSpPr>
          <p:spPr>
            <a:xfrm>
              <a:off x="5861173" y="1892057"/>
              <a:ext cx="2002147" cy="1582029"/>
            </a:xfrm>
            <a:prstGeom prst="rect">
              <a:avLst/>
            </a:prstGeom>
            <a:noFill/>
            <a:ln>
              <a:noFill/>
            </a:ln>
          </p:spPr>
          <p:txBody>
            <a:bodyPr anchorCtr="0" anchor="ctr" bIns="59050" lIns="59050" rIns="59050" tIns="59050">
              <a:noAutofit/>
            </a:bodyPr>
            <a:lstStyle/>
            <a:p>
              <a:pPr indent="0" lvl="0" marL="0" marR="0" rtl="0" algn="ctr">
                <a:lnSpc>
                  <a:spcPct val="90000"/>
                </a:lnSpc>
                <a:spcBef>
                  <a:spcPts val="0"/>
                </a:spcBef>
                <a:spcAft>
                  <a:spcPts val="0"/>
                </a:spcAft>
                <a:buSzPct val="25000"/>
                <a:buNone/>
              </a:pPr>
              <a:r>
                <a:rPr lang="en-US" sz="3100">
                  <a:solidFill>
                    <a:srgbClr val="FFFFFF"/>
                  </a:solidFill>
                  <a:latin typeface="Calibri"/>
                  <a:ea typeface="Calibri"/>
                  <a:cs typeface="Calibri"/>
                  <a:sym typeface="Calibri"/>
                </a:rPr>
                <a:t>Completion</a:t>
              </a:r>
            </a:p>
          </p:txBody>
        </p:sp>
      </p:grpSp>
      <p:sp>
        <p:nvSpPr>
          <p:cNvPr id="666" name="Shape 666"/>
          <p:cNvSpPr/>
          <p:nvPr/>
        </p:nvSpPr>
        <p:spPr>
          <a:xfrm>
            <a:off x="3619500" y="4114800"/>
            <a:ext cx="1930399" cy="1763713"/>
          </a:xfrm>
          <a:prstGeom prst="star5">
            <a:avLst>
              <a:gd fmla="val 19098" name="adj"/>
              <a:gd fmla="val 105146" name="hf"/>
              <a:gd fmla="val 110557" name="vf"/>
            </a:avLst>
          </a:prstGeom>
          <a:solidFill>
            <a:schemeClr val="dk1"/>
          </a:solidFill>
          <a:ln cap="flat" cmpd="sng" w="9525">
            <a:solidFill>
              <a:srgbClr val="4A7DBA"/>
            </a:solidFill>
            <a:prstDash val="solid"/>
            <a:round/>
            <a:headEnd len="med" w="med" type="none"/>
            <a:tailEnd len="med" w="med" type="none"/>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accent6"/>
              </a:solidFill>
              <a:latin typeface="Questrial"/>
              <a:ea typeface="Questrial"/>
              <a:cs typeface="Questrial"/>
              <a:sym typeface="Questrial"/>
            </a:endParaRPr>
          </a:p>
        </p:txBody>
      </p:sp>
      <p:pic>
        <p:nvPicPr>
          <p:cNvPr descr="OGP logo - print layers.png" id="667" name="Shape 667"/>
          <p:cNvPicPr preferRelativeResize="0"/>
          <p:nvPr/>
        </p:nvPicPr>
        <p:blipFill rotWithShape="1">
          <a:blip r:embed="rId3">
            <a:alphaModFix/>
          </a:blip>
          <a:srcRect b="0" l="0" r="0" t="0"/>
          <a:stretch/>
        </p:blipFill>
        <p:spPr>
          <a:xfrm>
            <a:off x="8267032" y="113055"/>
            <a:ext cx="762241" cy="756074"/>
          </a:xfrm>
          <a:prstGeom prst="rect">
            <a:avLst/>
          </a:prstGeom>
          <a:noFill/>
          <a:ln>
            <a:noFill/>
          </a:ln>
        </p:spPr>
      </p:pic>
      <p:pic>
        <p:nvPicPr>
          <p:cNvPr id="668" name="Shape 668"/>
          <p:cNvPicPr preferRelativeResize="0"/>
          <p:nvPr/>
        </p:nvPicPr>
        <p:blipFill rotWithShape="1">
          <a:blip r:embed="rId4">
            <a:alphaModFix/>
          </a:blip>
          <a:srcRect b="0" l="0" r="0" t="0"/>
          <a:stretch/>
        </p:blipFill>
        <p:spPr>
          <a:xfrm>
            <a:off x="0" y="6577167"/>
            <a:ext cx="9131300" cy="280832"/>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500"/>
                                        <p:tgtEl>
                                          <p:spTgt spid="6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3" name="Shape 673"/>
        <p:cNvGrpSpPr/>
        <p:nvPr/>
      </p:nvGrpSpPr>
      <p:grpSpPr>
        <a:xfrm>
          <a:off x="0" y="0"/>
          <a:ext cx="0" cy="0"/>
          <a:chOff x="0" y="0"/>
          <a:chExt cx="0" cy="0"/>
        </a:xfrm>
      </p:grpSpPr>
      <p:sp>
        <p:nvSpPr>
          <p:cNvPr id="674" name="Shape 67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i="0" lang="en-US" sz="4000" u="none" cap="none" strike="noStrike">
                <a:solidFill>
                  <a:srgbClr val="000000"/>
                </a:solidFill>
                <a:latin typeface="Corbel"/>
                <a:ea typeface="Corbel"/>
                <a:cs typeface="Corbel"/>
                <a:sym typeface="Corbel"/>
              </a:rPr>
              <a:t>Starred Commitments</a:t>
            </a:r>
          </a:p>
        </p:txBody>
      </p:sp>
      <p:grpSp>
        <p:nvGrpSpPr>
          <p:cNvPr id="675" name="Shape 675"/>
          <p:cNvGrpSpPr/>
          <p:nvPr/>
        </p:nvGrpSpPr>
        <p:grpSpPr>
          <a:xfrm>
            <a:off x="774259" y="1601342"/>
            <a:ext cx="7595481" cy="4523677"/>
            <a:chOff x="317059" y="1142"/>
            <a:chExt cx="7595481" cy="4523677"/>
          </a:xfrm>
        </p:grpSpPr>
        <p:sp>
          <p:nvSpPr>
            <p:cNvPr id="676" name="Shape 676"/>
            <p:cNvSpPr/>
            <p:nvPr/>
          </p:nvSpPr>
          <p:spPr>
            <a:xfrm>
              <a:off x="3009227" y="2313677"/>
              <a:ext cx="2211141" cy="2211141"/>
            </a:xfrm>
            <a:prstGeom prst="ellipse">
              <a:avLst/>
            </a:prstGeom>
            <a:solidFill>
              <a:srgbClr val="244061"/>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77" name="Shape 677"/>
            <p:cNvSpPr txBox="1"/>
            <p:nvPr/>
          </p:nvSpPr>
          <p:spPr>
            <a:xfrm>
              <a:off x="3333042" y="2637491"/>
              <a:ext cx="1563513" cy="1563513"/>
            </a:xfrm>
            <a:prstGeom prst="rect">
              <a:avLst/>
            </a:prstGeom>
            <a:noFill/>
            <a:ln>
              <a:noFill/>
            </a:ln>
          </p:spPr>
          <p:txBody>
            <a:bodyPr anchorCtr="0" anchor="ctr" bIns="41275" lIns="41275" rIns="41275" tIns="41275">
              <a:noAutofit/>
            </a:bodyPr>
            <a:lstStyle/>
            <a:p>
              <a:pPr indent="0" lvl="0" marL="0" marR="0" rtl="0" algn="ctr">
                <a:lnSpc>
                  <a:spcPct val="90000"/>
                </a:lnSpc>
                <a:spcBef>
                  <a:spcPts val="0"/>
                </a:spcBef>
                <a:spcAft>
                  <a:spcPts val="0"/>
                </a:spcAft>
                <a:buSzPct val="25000"/>
                <a:buNone/>
              </a:pPr>
              <a:r>
                <a:rPr lang="en-US" sz="6500">
                  <a:solidFill>
                    <a:schemeClr val="dk1"/>
                  </a:solidFill>
                  <a:latin typeface="Questrial"/>
                  <a:ea typeface="Questrial"/>
                  <a:cs typeface="Questrial"/>
                  <a:sym typeface="Questrial"/>
                </a:rPr>
                <a:t>  </a:t>
              </a:r>
            </a:p>
          </p:txBody>
        </p:sp>
        <p:sp>
          <p:nvSpPr>
            <p:cNvPr id="678" name="Shape 678"/>
            <p:cNvSpPr/>
            <p:nvPr/>
          </p:nvSpPr>
          <p:spPr>
            <a:xfrm rot="-9900000">
              <a:off x="1339355" y="2580624"/>
              <a:ext cx="1643162" cy="630174"/>
            </a:xfrm>
            <a:prstGeom prst="leftArrow">
              <a:avLst>
                <a:gd fmla="val 60000" name="adj1"/>
                <a:gd fmla="val 50000" name="adj2"/>
              </a:avLst>
            </a:prstGeom>
            <a:gradFill>
              <a:gsLst>
                <a:gs pos="0">
                  <a:srgbClr val="ABBEDC"/>
                </a:gs>
                <a:gs pos="100000">
                  <a:srgbClr val="C7DD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79" name="Shape 679"/>
            <p:cNvSpPr/>
            <p:nvPr/>
          </p:nvSpPr>
          <p:spPr>
            <a:xfrm>
              <a:off x="317059" y="1842838"/>
              <a:ext cx="2100585" cy="1680467"/>
            </a:xfrm>
            <a:prstGeom prst="roundRect">
              <a:avLst>
                <a:gd fmla="val 10000" name="adj"/>
              </a:avLst>
            </a:prstGeom>
            <a:solidFill>
              <a:srgbClr val="76923C"/>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80" name="Shape 680"/>
            <p:cNvSpPr txBox="1"/>
            <p:nvPr/>
          </p:nvSpPr>
          <p:spPr>
            <a:xfrm>
              <a:off x="366278" y="1892057"/>
              <a:ext cx="2002147" cy="1582029"/>
            </a:xfrm>
            <a:prstGeom prst="rect">
              <a:avLst/>
            </a:prstGeom>
            <a:noFill/>
            <a:ln>
              <a:noFill/>
            </a:ln>
          </p:spPr>
          <p:txBody>
            <a:bodyPr anchorCtr="0" anchor="ctr" bIns="59050" lIns="59050" rIns="59050" tIns="59050">
              <a:noAutofit/>
            </a:bodyPr>
            <a:lstStyle/>
            <a:p>
              <a:pPr indent="0" lvl="0" marL="0" marR="0" rtl="0" algn="ctr">
                <a:lnSpc>
                  <a:spcPct val="90000"/>
                </a:lnSpc>
                <a:spcBef>
                  <a:spcPts val="0"/>
                </a:spcBef>
                <a:spcAft>
                  <a:spcPts val="0"/>
                </a:spcAft>
                <a:buSzPct val="25000"/>
                <a:buNone/>
              </a:pPr>
              <a:r>
                <a:rPr lang="en-US" sz="3100">
                  <a:solidFill>
                    <a:srgbClr val="FFFFFF"/>
                  </a:solidFill>
                  <a:latin typeface="Calibri"/>
                  <a:ea typeface="Calibri"/>
                  <a:cs typeface="Calibri"/>
                  <a:sym typeface="Calibri"/>
                </a:rPr>
                <a:t>Specificity</a:t>
              </a:r>
            </a:p>
          </p:txBody>
        </p:sp>
        <p:sp>
          <p:nvSpPr>
            <p:cNvPr id="681" name="Shape 681"/>
            <p:cNvSpPr/>
            <p:nvPr/>
          </p:nvSpPr>
          <p:spPr>
            <a:xfrm rot="-6900000">
              <a:off x="2438352" y="1270893"/>
              <a:ext cx="1643162" cy="630175"/>
            </a:xfrm>
            <a:prstGeom prst="leftArrow">
              <a:avLst>
                <a:gd fmla="val 60000" name="adj1"/>
                <a:gd fmla="val 50000" name="adj2"/>
              </a:avLst>
            </a:prstGeom>
            <a:gradFill>
              <a:gsLst>
                <a:gs pos="0">
                  <a:srgbClr val="ABBEDC"/>
                </a:gs>
                <a:gs pos="100000">
                  <a:srgbClr val="C7DD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82" name="Shape 682"/>
            <p:cNvSpPr/>
            <p:nvPr/>
          </p:nvSpPr>
          <p:spPr>
            <a:xfrm>
              <a:off x="1862425" y="1142"/>
              <a:ext cx="2100585" cy="1680467"/>
            </a:xfrm>
            <a:prstGeom prst="roundRect">
              <a:avLst>
                <a:gd fmla="val 10000" name="adj"/>
              </a:avLst>
            </a:prstGeom>
            <a:solidFill>
              <a:schemeClr val="accent6"/>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83" name="Shape 683"/>
            <p:cNvSpPr txBox="1"/>
            <p:nvPr/>
          </p:nvSpPr>
          <p:spPr>
            <a:xfrm>
              <a:off x="1911643" y="50360"/>
              <a:ext cx="2002147" cy="1582029"/>
            </a:xfrm>
            <a:prstGeom prst="rect">
              <a:avLst/>
            </a:prstGeom>
            <a:noFill/>
            <a:ln>
              <a:noFill/>
            </a:ln>
          </p:spPr>
          <p:txBody>
            <a:bodyPr anchorCtr="0" anchor="ctr" bIns="59050" lIns="59050" rIns="59050" tIns="59050">
              <a:noAutofit/>
            </a:bodyPr>
            <a:lstStyle/>
            <a:p>
              <a:pPr indent="0" lvl="0" marL="0" marR="0" rtl="0" algn="ctr">
                <a:lnSpc>
                  <a:spcPct val="90000"/>
                </a:lnSpc>
                <a:spcBef>
                  <a:spcPts val="0"/>
                </a:spcBef>
                <a:spcAft>
                  <a:spcPts val="0"/>
                </a:spcAft>
                <a:buSzPct val="25000"/>
                <a:buNone/>
              </a:pPr>
              <a:r>
                <a:rPr lang="en-US" sz="3100">
                  <a:solidFill>
                    <a:srgbClr val="FFFFFF"/>
                  </a:solidFill>
                  <a:latin typeface="Calibri"/>
                  <a:ea typeface="Calibri"/>
                  <a:cs typeface="Calibri"/>
                  <a:sym typeface="Calibri"/>
                </a:rPr>
                <a:t>Relevance</a:t>
              </a:r>
            </a:p>
          </p:txBody>
        </p:sp>
        <p:sp>
          <p:nvSpPr>
            <p:cNvPr id="684" name="Shape 684"/>
            <p:cNvSpPr/>
            <p:nvPr/>
          </p:nvSpPr>
          <p:spPr>
            <a:xfrm rot="-3900000">
              <a:off x="4148085" y="1270893"/>
              <a:ext cx="1643162" cy="630175"/>
            </a:xfrm>
            <a:prstGeom prst="leftArrow">
              <a:avLst>
                <a:gd fmla="val 60000" name="adj1"/>
                <a:gd fmla="val 50000" name="adj2"/>
              </a:avLst>
            </a:prstGeom>
            <a:gradFill>
              <a:gsLst>
                <a:gs pos="0">
                  <a:srgbClr val="ABBEDC"/>
                </a:gs>
                <a:gs pos="100000">
                  <a:srgbClr val="C7DD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85" name="Shape 685"/>
            <p:cNvSpPr/>
            <p:nvPr/>
          </p:nvSpPr>
          <p:spPr>
            <a:xfrm>
              <a:off x="4266589" y="1142"/>
              <a:ext cx="2100585" cy="1680467"/>
            </a:xfrm>
            <a:prstGeom prst="roundRect">
              <a:avLst>
                <a:gd fmla="val 10000" name="adj"/>
              </a:avLst>
            </a:prstGeom>
            <a:solidFill>
              <a:srgbClr val="4F6128"/>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86" name="Shape 686"/>
            <p:cNvSpPr txBox="1"/>
            <p:nvPr/>
          </p:nvSpPr>
          <p:spPr>
            <a:xfrm>
              <a:off x="4315807" y="50360"/>
              <a:ext cx="2002147" cy="1582029"/>
            </a:xfrm>
            <a:prstGeom prst="rect">
              <a:avLst/>
            </a:prstGeom>
            <a:noFill/>
            <a:ln>
              <a:noFill/>
            </a:ln>
          </p:spPr>
          <p:txBody>
            <a:bodyPr anchorCtr="0" anchor="ctr" bIns="59050" lIns="59050" rIns="59050" tIns="59050">
              <a:noAutofit/>
            </a:bodyPr>
            <a:lstStyle/>
            <a:p>
              <a:pPr indent="0" lvl="0" marL="0" marR="0" rtl="0" algn="ctr">
                <a:lnSpc>
                  <a:spcPct val="90000"/>
                </a:lnSpc>
                <a:spcBef>
                  <a:spcPts val="0"/>
                </a:spcBef>
                <a:spcAft>
                  <a:spcPts val="0"/>
                </a:spcAft>
                <a:buSzPct val="25000"/>
                <a:buNone/>
              </a:pPr>
              <a:r>
                <a:rPr lang="en-US" sz="3100">
                  <a:solidFill>
                    <a:srgbClr val="FFFFFF"/>
                  </a:solidFill>
                  <a:latin typeface="Calibri"/>
                  <a:ea typeface="Calibri"/>
                  <a:cs typeface="Calibri"/>
                  <a:sym typeface="Calibri"/>
                </a:rPr>
                <a:t>Ambition</a:t>
              </a:r>
            </a:p>
          </p:txBody>
        </p:sp>
        <p:sp>
          <p:nvSpPr>
            <p:cNvPr id="687" name="Shape 687"/>
            <p:cNvSpPr/>
            <p:nvPr/>
          </p:nvSpPr>
          <p:spPr>
            <a:xfrm rot="-900000">
              <a:off x="5247080" y="2580624"/>
              <a:ext cx="1643162" cy="630174"/>
            </a:xfrm>
            <a:prstGeom prst="leftArrow">
              <a:avLst>
                <a:gd fmla="val 60000" name="adj1"/>
                <a:gd fmla="val 50000" name="adj2"/>
              </a:avLst>
            </a:prstGeom>
            <a:gradFill>
              <a:gsLst>
                <a:gs pos="0">
                  <a:srgbClr val="ABBEDC"/>
                </a:gs>
                <a:gs pos="100000">
                  <a:srgbClr val="C7DD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88" name="Shape 688"/>
            <p:cNvSpPr/>
            <p:nvPr/>
          </p:nvSpPr>
          <p:spPr>
            <a:xfrm>
              <a:off x="5811955" y="1842838"/>
              <a:ext cx="2100585" cy="1680467"/>
            </a:xfrm>
            <a:prstGeom prst="roundRect">
              <a:avLst>
                <a:gd fmla="val 10000" name="adj"/>
              </a:avLst>
            </a:prstGeom>
            <a:solidFill>
              <a:srgbClr val="953734"/>
            </a:soli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689" name="Shape 689"/>
            <p:cNvSpPr txBox="1"/>
            <p:nvPr/>
          </p:nvSpPr>
          <p:spPr>
            <a:xfrm>
              <a:off x="5861173" y="1892057"/>
              <a:ext cx="2002147" cy="1582029"/>
            </a:xfrm>
            <a:prstGeom prst="rect">
              <a:avLst/>
            </a:prstGeom>
            <a:noFill/>
            <a:ln>
              <a:noFill/>
            </a:ln>
          </p:spPr>
          <p:txBody>
            <a:bodyPr anchorCtr="0" anchor="ctr" bIns="59050" lIns="59050" rIns="59050" tIns="59050">
              <a:noAutofit/>
            </a:bodyPr>
            <a:lstStyle/>
            <a:p>
              <a:pPr indent="0" lvl="0" marL="0" marR="0" rtl="0" algn="ctr">
                <a:lnSpc>
                  <a:spcPct val="90000"/>
                </a:lnSpc>
                <a:spcBef>
                  <a:spcPts val="0"/>
                </a:spcBef>
                <a:spcAft>
                  <a:spcPts val="0"/>
                </a:spcAft>
                <a:buSzPct val="25000"/>
                <a:buNone/>
              </a:pPr>
              <a:r>
                <a:rPr lang="en-US" sz="3100">
                  <a:solidFill>
                    <a:srgbClr val="FFFFFF"/>
                  </a:solidFill>
                  <a:latin typeface="Calibri"/>
                  <a:ea typeface="Calibri"/>
                  <a:cs typeface="Calibri"/>
                  <a:sym typeface="Calibri"/>
                </a:rPr>
                <a:t>Completion</a:t>
              </a:r>
            </a:p>
          </p:txBody>
        </p:sp>
      </p:grpSp>
      <p:sp>
        <p:nvSpPr>
          <p:cNvPr id="690" name="Shape 690"/>
          <p:cNvSpPr/>
          <p:nvPr/>
        </p:nvSpPr>
        <p:spPr>
          <a:xfrm>
            <a:off x="3619500" y="4114800"/>
            <a:ext cx="1930399" cy="1763713"/>
          </a:xfrm>
          <a:prstGeom prst="star5">
            <a:avLst>
              <a:gd fmla="val 19098" name="adj"/>
              <a:gd fmla="val 105146" name="hf"/>
              <a:gd fmla="val 110557" name="vf"/>
            </a:avLst>
          </a:prstGeom>
          <a:solidFill>
            <a:schemeClr val="dk1"/>
          </a:solidFill>
          <a:ln cap="flat" cmpd="sng" w="9525">
            <a:solidFill>
              <a:srgbClr val="4A7DBA"/>
            </a:solidFill>
            <a:prstDash val="solid"/>
            <a:round/>
            <a:headEnd len="med" w="med" type="none"/>
            <a:tailEnd len="med" w="med" type="none"/>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accent6"/>
              </a:solidFill>
              <a:latin typeface="Questrial"/>
              <a:ea typeface="Questrial"/>
              <a:cs typeface="Questrial"/>
              <a:sym typeface="Questrial"/>
            </a:endParaRPr>
          </a:p>
        </p:txBody>
      </p:sp>
      <p:pic>
        <p:nvPicPr>
          <p:cNvPr descr="OGP logo - print layers.png" id="691" name="Shape 691"/>
          <p:cNvPicPr preferRelativeResize="0"/>
          <p:nvPr/>
        </p:nvPicPr>
        <p:blipFill rotWithShape="1">
          <a:blip r:embed="rId3">
            <a:alphaModFix/>
          </a:blip>
          <a:srcRect b="0" l="0" r="0" t="0"/>
          <a:stretch/>
        </p:blipFill>
        <p:spPr>
          <a:xfrm>
            <a:off x="8267032" y="113055"/>
            <a:ext cx="762241" cy="756074"/>
          </a:xfrm>
          <a:prstGeom prst="rect">
            <a:avLst/>
          </a:prstGeom>
          <a:noFill/>
          <a:ln>
            <a:noFill/>
          </a:ln>
        </p:spPr>
      </p:pic>
      <p:pic>
        <p:nvPicPr>
          <p:cNvPr id="692" name="Shape 692"/>
          <p:cNvPicPr preferRelativeResize="0"/>
          <p:nvPr/>
        </p:nvPicPr>
        <p:blipFill rotWithShape="1">
          <a:blip r:embed="rId4">
            <a:alphaModFix/>
          </a:blip>
          <a:srcRect b="0" l="0" r="0" t="0"/>
          <a:stretch/>
        </p:blipFill>
        <p:spPr>
          <a:xfrm>
            <a:off x="0" y="6577167"/>
            <a:ext cx="9131300" cy="280832"/>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x="0" y="0"/>
          <a:ext cx="0" cy="0"/>
          <a:chOff x="0" y="0"/>
          <a:chExt cx="0" cy="0"/>
        </a:xfrm>
      </p:grpSpPr>
      <p:sp>
        <p:nvSpPr>
          <p:cNvPr id="431" name="Shape 431"/>
          <p:cNvSpPr txBox="1"/>
          <p:nvPr/>
        </p:nvSpPr>
        <p:spPr>
          <a:xfrm>
            <a:off x="2171700" y="342900"/>
            <a:ext cx="4594860" cy="852541"/>
          </a:xfrm>
          <a:prstGeom prst="rect">
            <a:avLst/>
          </a:prstGeom>
          <a:noFill/>
          <a:ln>
            <a:noFill/>
          </a:ln>
        </p:spPr>
        <p:txBody>
          <a:bodyPr anchorCtr="0" anchor="t" bIns="41125" lIns="82275" rIns="82275" tIns="41125">
            <a:noAutofit/>
          </a:bodyPr>
          <a:lstStyle/>
          <a:p>
            <a:pPr indent="0" lvl="0" marL="0" marR="0" rtl="0" algn="ctr">
              <a:spcBef>
                <a:spcPts val="0"/>
              </a:spcBef>
              <a:buSzPct val="25000"/>
              <a:buNone/>
            </a:pPr>
            <a:r>
              <a:rPr b="1" lang="en-US" sz="3200">
                <a:solidFill>
                  <a:schemeClr val="dk1"/>
                </a:solidFill>
                <a:latin typeface="Corbel"/>
                <a:ea typeface="Corbel"/>
                <a:cs typeface="Corbel"/>
                <a:sym typeface="Corbel"/>
              </a:rPr>
              <a:t>Brief History of OGP</a:t>
            </a:r>
          </a:p>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432" name="Shape 432"/>
          <p:cNvSpPr txBox="1"/>
          <p:nvPr/>
        </p:nvSpPr>
        <p:spPr>
          <a:xfrm rot="1845151">
            <a:off x="171450" y="4667136"/>
            <a:ext cx="3144678" cy="1314206"/>
          </a:xfrm>
          <a:prstGeom prst="rect">
            <a:avLst/>
          </a:prstGeom>
          <a:noFill/>
          <a:ln>
            <a:noFill/>
          </a:ln>
        </p:spPr>
        <p:txBody>
          <a:bodyPr anchorCtr="0" anchor="t" bIns="41125" lIns="82275" rIns="82275" tIns="41125">
            <a:noAutofit/>
          </a:bodyPr>
          <a:lstStyle/>
          <a:p>
            <a:pPr indent="0" lvl="0" marL="0" marR="0" rtl="0" algn="l">
              <a:spcBef>
                <a:spcPts val="0"/>
              </a:spcBef>
              <a:buSzPct val="25000"/>
              <a:buNone/>
            </a:pPr>
            <a:r>
              <a:rPr b="1" lang="en-US" sz="2000">
                <a:solidFill>
                  <a:schemeClr val="dk1"/>
                </a:solidFill>
                <a:latin typeface="Helvetica Neue"/>
                <a:ea typeface="Helvetica Neue"/>
                <a:cs typeface="Helvetica Neue"/>
                <a:sym typeface="Helvetica Neue"/>
              </a:rPr>
              <a:t>January 2011</a:t>
            </a:r>
          </a:p>
          <a:p>
            <a:pPr indent="0" lvl="0" marL="0" marR="0" rtl="0" algn="l">
              <a:spcBef>
                <a:spcPts val="0"/>
              </a:spcBef>
              <a:buSzPct val="25000"/>
              <a:buNone/>
            </a:pPr>
            <a:r>
              <a:rPr lang="en-US" sz="1400">
                <a:solidFill>
                  <a:schemeClr val="dk1"/>
                </a:solidFill>
                <a:latin typeface="Helvetica Neue"/>
                <a:ea typeface="Helvetica Neue"/>
                <a:cs typeface="Helvetica Neue"/>
                <a:sym typeface="Helvetica Neue"/>
              </a:rPr>
              <a:t>In a meeting with government and civil society stakeholders OGP is created. </a:t>
            </a:r>
          </a:p>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433" name="Shape 433"/>
          <p:cNvSpPr txBox="1"/>
          <p:nvPr/>
        </p:nvSpPr>
        <p:spPr>
          <a:xfrm rot="1826639">
            <a:off x="3712384" y="4565621"/>
            <a:ext cx="2988945" cy="821762"/>
          </a:xfrm>
          <a:prstGeom prst="rect">
            <a:avLst/>
          </a:prstGeom>
          <a:noFill/>
          <a:ln>
            <a:noFill/>
          </a:ln>
        </p:spPr>
        <p:txBody>
          <a:bodyPr anchorCtr="0" anchor="t" bIns="41125" lIns="82275" rIns="82275" tIns="41125">
            <a:noAutofit/>
          </a:bodyPr>
          <a:lstStyle/>
          <a:p>
            <a:pPr indent="0" lvl="0" marL="0" marR="0" rtl="0" algn="l">
              <a:spcBef>
                <a:spcPts val="0"/>
              </a:spcBef>
              <a:buSzPct val="25000"/>
              <a:buNone/>
            </a:pPr>
            <a:r>
              <a:rPr b="1" lang="en-US" sz="2000">
                <a:solidFill>
                  <a:schemeClr val="dk1"/>
                </a:solidFill>
                <a:latin typeface="Arial"/>
                <a:ea typeface="Arial"/>
                <a:cs typeface="Arial"/>
                <a:sym typeface="Arial"/>
              </a:rPr>
              <a:t>July 2011</a:t>
            </a:r>
          </a:p>
          <a:p>
            <a:pPr indent="0" lvl="0" marL="0" marR="0" rtl="0" algn="l">
              <a:spcBef>
                <a:spcPts val="0"/>
              </a:spcBef>
              <a:buSzPct val="25000"/>
              <a:buNone/>
            </a:pPr>
            <a:r>
              <a:rPr lang="en-US" sz="1400">
                <a:solidFill>
                  <a:schemeClr val="dk1"/>
                </a:solidFill>
                <a:latin typeface="Arial"/>
                <a:ea typeface="Arial"/>
                <a:cs typeface="Arial"/>
                <a:sym typeface="Arial"/>
              </a:rPr>
              <a:t>First international gathering of eligible countries. </a:t>
            </a:r>
          </a:p>
        </p:txBody>
      </p:sp>
      <p:sp>
        <p:nvSpPr>
          <p:cNvPr id="434" name="Shape 434"/>
          <p:cNvSpPr txBox="1"/>
          <p:nvPr/>
        </p:nvSpPr>
        <p:spPr>
          <a:xfrm rot="1771841">
            <a:off x="220043" y="1717431"/>
            <a:ext cx="2663190" cy="1314206"/>
          </a:xfrm>
          <a:prstGeom prst="rect">
            <a:avLst/>
          </a:prstGeom>
          <a:noFill/>
          <a:ln>
            <a:noFill/>
          </a:ln>
        </p:spPr>
        <p:txBody>
          <a:bodyPr anchorCtr="0" anchor="t" bIns="41125" lIns="82275" rIns="82275" tIns="41125">
            <a:noAutofit/>
          </a:bodyPr>
          <a:lstStyle/>
          <a:p>
            <a:pPr indent="0" lvl="0" marL="0" marR="0" rtl="0" algn="r">
              <a:spcBef>
                <a:spcPts val="0"/>
              </a:spcBef>
              <a:buSzPct val="25000"/>
              <a:buNone/>
            </a:pPr>
            <a:r>
              <a:rPr b="1" lang="en-US" sz="2000">
                <a:solidFill>
                  <a:schemeClr val="dk1"/>
                </a:solidFill>
                <a:latin typeface="Helvetica Neue"/>
                <a:ea typeface="Helvetica Neue"/>
                <a:cs typeface="Helvetica Neue"/>
                <a:sym typeface="Helvetica Neue"/>
              </a:rPr>
              <a:t>February 2011</a:t>
            </a:r>
          </a:p>
          <a:p>
            <a:pPr indent="0" lvl="0" marL="0" marR="0" rtl="0" algn="r">
              <a:spcBef>
                <a:spcPts val="0"/>
              </a:spcBef>
              <a:buSzPct val="25000"/>
              <a:buNone/>
            </a:pPr>
            <a:r>
              <a:rPr lang="en-US" sz="1400">
                <a:solidFill>
                  <a:srgbClr val="262626"/>
                </a:solidFill>
                <a:latin typeface="Helvetica Neue"/>
                <a:ea typeface="Helvetica Neue"/>
                <a:cs typeface="Helvetica Neue"/>
                <a:sym typeface="Helvetica Neue"/>
              </a:rPr>
              <a:t>The OGP Steering Committee is created, eight countries join the initiative. </a:t>
            </a:r>
          </a:p>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435" name="Shape 435"/>
          <p:cNvSpPr/>
          <p:nvPr/>
        </p:nvSpPr>
        <p:spPr>
          <a:xfrm>
            <a:off x="182880" y="3429000"/>
            <a:ext cx="7543800" cy="754379"/>
          </a:xfrm>
          <a:prstGeom prst="rightArrow">
            <a:avLst>
              <a:gd fmla="val 50000" name="adj1"/>
              <a:gd fmla="val 50000" name="adj2"/>
            </a:avLst>
          </a:prstGeom>
          <a:solidFill>
            <a:srgbClr val="262626"/>
          </a:solidFill>
          <a:ln cap="flat" cmpd="sng" w="9525">
            <a:solidFill>
              <a:srgbClr val="000000"/>
            </a:solidFill>
            <a:prstDash val="solid"/>
            <a:round/>
            <a:headEnd len="med" w="med" type="none"/>
            <a:tailEnd len="med" w="med" type="none"/>
          </a:ln>
        </p:spPr>
        <p:txBody>
          <a:bodyPr anchorCtr="0" anchor="t" bIns="41125" lIns="82275" rIns="82275" tIns="41125">
            <a:noAutofit/>
          </a:bodyPr>
          <a:lstStyle/>
          <a:p>
            <a:pPr indent="0" lvl="0" marL="0" marR="0" rtl="0" algn="l">
              <a:spcBef>
                <a:spcPts val="0"/>
              </a:spcBef>
              <a:buNone/>
            </a:pPr>
            <a:r>
              <a:t/>
            </a:r>
            <a:endParaRPr sz="1800">
              <a:solidFill>
                <a:schemeClr val="dk1"/>
              </a:solidFill>
              <a:latin typeface="Times New Roman"/>
              <a:ea typeface="Times New Roman"/>
              <a:cs typeface="Times New Roman"/>
              <a:sym typeface="Times New Roman"/>
            </a:endParaRPr>
          </a:p>
        </p:txBody>
      </p:sp>
      <p:sp>
        <p:nvSpPr>
          <p:cNvPr id="436" name="Shape 436"/>
          <p:cNvSpPr txBox="1"/>
          <p:nvPr/>
        </p:nvSpPr>
        <p:spPr>
          <a:xfrm rot="1835982">
            <a:off x="4251590" y="1541362"/>
            <a:ext cx="2606040" cy="1683537"/>
          </a:xfrm>
          <a:prstGeom prst="rect">
            <a:avLst/>
          </a:prstGeom>
          <a:noFill/>
          <a:ln>
            <a:noFill/>
          </a:ln>
        </p:spPr>
        <p:txBody>
          <a:bodyPr anchorCtr="0" anchor="t" bIns="41125" lIns="82275" rIns="82275" tIns="41125">
            <a:noAutofit/>
          </a:bodyPr>
          <a:lstStyle/>
          <a:p>
            <a:pPr indent="0" lvl="0" marL="0" marR="0" rtl="0" algn="r">
              <a:spcBef>
                <a:spcPts val="0"/>
              </a:spcBef>
              <a:buSzPct val="25000"/>
              <a:buNone/>
            </a:pPr>
            <a:r>
              <a:rPr b="1" lang="en-US" sz="2000">
                <a:solidFill>
                  <a:schemeClr val="dk1"/>
                </a:solidFill>
                <a:latin typeface="Arial"/>
                <a:ea typeface="Arial"/>
                <a:cs typeface="Arial"/>
                <a:sym typeface="Arial"/>
              </a:rPr>
              <a:t>September 2011</a:t>
            </a:r>
          </a:p>
          <a:p>
            <a:pPr indent="0" lvl="0" marL="0" marR="0" rtl="0" algn="l">
              <a:spcBef>
                <a:spcPts val="0"/>
              </a:spcBef>
              <a:buSzPct val="25000"/>
              <a:buNone/>
            </a:pPr>
            <a:r>
              <a:rPr lang="en-US" sz="1400">
                <a:solidFill>
                  <a:schemeClr val="dk1"/>
                </a:solidFill>
                <a:latin typeface="Arial"/>
                <a:ea typeface="Arial"/>
                <a:cs typeface="Arial"/>
                <a:sym typeface="Arial"/>
              </a:rPr>
              <a:t>OGP is launched in NYC led by Presidents Obama and Rouseff and heads of state and ministers of 44 countries. </a:t>
            </a:r>
          </a:p>
          <a:p>
            <a:pPr indent="0" lvl="0" marL="0" marR="0" rtl="0" algn="l">
              <a:spcBef>
                <a:spcPts val="0"/>
              </a:spcBef>
              <a:buNone/>
            </a:pPr>
            <a:r>
              <a:t/>
            </a:r>
            <a:endParaRPr sz="1400">
              <a:solidFill>
                <a:schemeClr val="dk1"/>
              </a:solidFill>
              <a:latin typeface="Arial"/>
              <a:ea typeface="Arial"/>
              <a:cs typeface="Arial"/>
              <a:sym typeface="Arial"/>
            </a:endParaRPr>
          </a:p>
          <a:p>
            <a:pPr indent="0" lvl="0" marL="0" marR="0" rtl="0" algn="l">
              <a:spcBef>
                <a:spcPts val="0"/>
              </a:spcBef>
              <a:buSzPct val="25000"/>
              <a:buNone/>
            </a:pPr>
            <a:r>
              <a:rPr lang="en-US" sz="1400">
                <a:solidFill>
                  <a:schemeClr val="dk1"/>
                </a:solidFill>
                <a:latin typeface="Arial"/>
                <a:ea typeface="Arial"/>
                <a:cs typeface="Arial"/>
                <a:sym typeface="Arial"/>
              </a:rPr>
              <a:t>. </a:t>
            </a:r>
          </a:p>
        </p:txBody>
      </p:sp>
      <p:sp>
        <p:nvSpPr>
          <p:cNvPr id="437" name="Shape 437"/>
          <p:cNvSpPr/>
          <p:nvPr/>
        </p:nvSpPr>
        <p:spPr>
          <a:xfrm>
            <a:off x="525779" y="3703319"/>
            <a:ext cx="205740" cy="205740"/>
          </a:xfrm>
          <a:prstGeom prst="ellipse">
            <a:avLst/>
          </a:prstGeom>
          <a:solidFill>
            <a:schemeClr val="lt1"/>
          </a:solidFill>
          <a:ln cap="flat" cmpd="sng" w="9525">
            <a:solidFill>
              <a:srgbClr val="000000"/>
            </a:solidFill>
            <a:prstDash val="solid"/>
            <a:round/>
            <a:headEnd len="med" w="med" type="none"/>
            <a:tailEnd len="med" w="med" type="none"/>
          </a:ln>
        </p:spPr>
        <p:txBody>
          <a:bodyPr anchorCtr="0" anchor="t" bIns="41125" lIns="82275" rIns="82275" tIns="41125">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438" name="Shape 438"/>
          <p:cNvSpPr/>
          <p:nvPr/>
        </p:nvSpPr>
        <p:spPr>
          <a:xfrm>
            <a:off x="6228183" y="3717032"/>
            <a:ext cx="205740" cy="205740"/>
          </a:xfrm>
          <a:prstGeom prst="ellipse">
            <a:avLst/>
          </a:prstGeom>
          <a:solidFill>
            <a:schemeClr val="lt1"/>
          </a:solidFill>
          <a:ln cap="flat" cmpd="sng" w="9525">
            <a:solidFill>
              <a:srgbClr val="000000"/>
            </a:solidFill>
            <a:prstDash val="solid"/>
            <a:round/>
            <a:headEnd len="med" w="med" type="none"/>
            <a:tailEnd len="med" w="med" type="none"/>
          </a:ln>
        </p:spPr>
        <p:txBody>
          <a:bodyPr anchorCtr="0" anchor="t" bIns="41125" lIns="82275" rIns="82275" tIns="41125">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439" name="Shape 439"/>
          <p:cNvSpPr/>
          <p:nvPr/>
        </p:nvSpPr>
        <p:spPr>
          <a:xfrm>
            <a:off x="3995935" y="3717032"/>
            <a:ext cx="205740" cy="205740"/>
          </a:xfrm>
          <a:prstGeom prst="ellipse">
            <a:avLst/>
          </a:prstGeom>
          <a:solidFill>
            <a:schemeClr val="lt1"/>
          </a:solidFill>
          <a:ln cap="flat" cmpd="sng" w="9525">
            <a:solidFill>
              <a:srgbClr val="000000"/>
            </a:solidFill>
            <a:prstDash val="solid"/>
            <a:round/>
            <a:headEnd len="med" w="med" type="none"/>
            <a:tailEnd len="med" w="med" type="none"/>
          </a:ln>
        </p:spPr>
        <p:txBody>
          <a:bodyPr anchorCtr="0" anchor="t" bIns="41125" lIns="82275" rIns="82275" tIns="41125">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440" name="Shape 440"/>
          <p:cNvSpPr/>
          <p:nvPr/>
        </p:nvSpPr>
        <p:spPr>
          <a:xfrm>
            <a:off x="2267743" y="3717032"/>
            <a:ext cx="205740" cy="205740"/>
          </a:xfrm>
          <a:prstGeom prst="ellipse">
            <a:avLst/>
          </a:prstGeom>
          <a:solidFill>
            <a:schemeClr val="lt1"/>
          </a:solidFill>
          <a:ln cap="flat" cmpd="sng" w="9525">
            <a:solidFill>
              <a:srgbClr val="000000"/>
            </a:solidFill>
            <a:prstDash val="solid"/>
            <a:round/>
            <a:headEnd len="med" w="med" type="none"/>
            <a:tailEnd len="med" w="med" type="none"/>
          </a:ln>
        </p:spPr>
        <p:txBody>
          <a:bodyPr anchorCtr="0" anchor="t" bIns="41125" lIns="82275" rIns="82275" tIns="41125">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441" name="Shape 441"/>
          <p:cNvPicPr preferRelativeResize="0"/>
          <p:nvPr/>
        </p:nvPicPr>
        <p:blipFill rotWithShape="1">
          <a:blip r:embed="rId3">
            <a:alphaModFix/>
          </a:blip>
          <a:srcRect b="0" l="0" r="0" t="0"/>
          <a:stretch/>
        </p:blipFill>
        <p:spPr>
          <a:xfrm>
            <a:off x="-32445" y="6691235"/>
            <a:ext cx="9284965" cy="293827"/>
          </a:xfrm>
          <a:prstGeom prst="rect">
            <a:avLst/>
          </a:prstGeom>
          <a:noFill/>
          <a:ln>
            <a:noFill/>
          </a:ln>
        </p:spPr>
      </p:pic>
      <p:pic>
        <p:nvPicPr>
          <p:cNvPr descr="OGP logo - print layers.png" id="442" name="Shape 442"/>
          <p:cNvPicPr preferRelativeResize="0"/>
          <p:nvPr/>
        </p:nvPicPr>
        <p:blipFill rotWithShape="1">
          <a:blip r:embed="rId4">
            <a:alphaModFix/>
          </a:blip>
          <a:srcRect b="0" l="0" r="0" t="0"/>
          <a:stretch/>
        </p:blipFill>
        <p:spPr>
          <a:xfrm>
            <a:off x="8267032" y="113055"/>
            <a:ext cx="762241" cy="7560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7" name="Shape 697"/>
        <p:cNvGrpSpPr/>
        <p:nvPr/>
      </p:nvGrpSpPr>
      <p:grpSpPr>
        <a:xfrm>
          <a:off x="0" y="0"/>
          <a:ext cx="0" cy="0"/>
          <a:chOff x="0" y="0"/>
          <a:chExt cx="0" cy="0"/>
        </a:xfrm>
      </p:grpSpPr>
      <p:sp>
        <p:nvSpPr>
          <p:cNvPr id="698" name="Shape 69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i="0" lang="en-US" sz="4000" u="none" cap="none" strike="noStrike">
                <a:solidFill>
                  <a:srgbClr val="000000"/>
                </a:solidFill>
                <a:latin typeface="Corbel"/>
                <a:ea typeface="Corbel"/>
                <a:cs typeface="Corbel"/>
                <a:sym typeface="Corbel"/>
              </a:rPr>
              <a:t>Commitment Performance</a:t>
            </a:r>
          </a:p>
        </p:txBody>
      </p:sp>
      <p:pic>
        <p:nvPicPr>
          <p:cNvPr descr="OGP logo - print layers.png" id="699" name="Shape 699"/>
          <p:cNvPicPr preferRelativeResize="0"/>
          <p:nvPr/>
        </p:nvPicPr>
        <p:blipFill rotWithShape="1">
          <a:blip r:embed="rId3">
            <a:alphaModFix/>
          </a:blip>
          <a:srcRect b="0" l="0" r="0" t="0"/>
          <a:stretch/>
        </p:blipFill>
        <p:spPr>
          <a:xfrm>
            <a:off x="8267032" y="113055"/>
            <a:ext cx="762241" cy="756074"/>
          </a:xfrm>
          <a:prstGeom prst="rect">
            <a:avLst/>
          </a:prstGeom>
          <a:noFill/>
          <a:ln>
            <a:noFill/>
          </a:ln>
        </p:spPr>
      </p:pic>
      <p:pic>
        <p:nvPicPr>
          <p:cNvPr id="700" name="Shape 700"/>
          <p:cNvPicPr preferRelativeResize="0"/>
          <p:nvPr/>
        </p:nvPicPr>
        <p:blipFill rotWithShape="1">
          <a:blip r:embed="rId4">
            <a:alphaModFix/>
          </a:blip>
          <a:srcRect b="0" l="0" r="0" t="0"/>
          <a:stretch/>
        </p:blipFill>
        <p:spPr>
          <a:xfrm>
            <a:off x="0" y="6577167"/>
            <a:ext cx="9131300" cy="280832"/>
          </a:xfrm>
          <a:prstGeom prst="rect">
            <a:avLst/>
          </a:prstGeom>
          <a:noFill/>
          <a:ln>
            <a:noFill/>
          </a:ln>
        </p:spPr>
      </p:pic>
      <p:pic>
        <p:nvPicPr>
          <p:cNvPr descr="Screen Shot 2016-12-02 at 12.54.54.png" id="701" name="Shape 701"/>
          <p:cNvPicPr preferRelativeResize="0"/>
          <p:nvPr/>
        </p:nvPicPr>
        <p:blipFill rotWithShape="1">
          <a:blip r:embed="rId5">
            <a:alphaModFix/>
          </a:blip>
          <a:srcRect b="0" l="0" r="0" t="0"/>
          <a:stretch/>
        </p:blipFill>
        <p:spPr>
          <a:xfrm>
            <a:off x="2048310" y="1468191"/>
            <a:ext cx="5366573" cy="4651029"/>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6" name="Shape 706"/>
        <p:cNvGrpSpPr/>
        <p:nvPr/>
      </p:nvGrpSpPr>
      <p:grpSpPr>
        <a:xfrm>
          <a:off x="0" y="0"/>
          <a:ext cx="0" cy="0"/>
          <a:chOff x="0" y="0"/>
          <a:chExt cx="0" cy="0"/>
        </a:xfrm>
      </p:grpSpPr>
      <p:sp>
        <p:nvSpPr>
          <p:cNvPr id="707" name="Shape 70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i="0" lang="en-US" sz="3600" u="none" cap="none" strike="noStrike">
                <a:solidFill>
                  <a:srgbClr val="000000"/>
                </a:solidFill>
                <a:latin typeface="Corbel"/>
                <a:ea typeface="Corbel"/>
                <a:cs typeface="Corbel"/>
                <a:sym typeface="Corbel"/>
              </a:rPr>
              <a:t>The OGP Explorer</a:t>
            </a:r>
            <a:br>
              <a:rPr b="1" i="0" lang="en-US" sz="3600" u="none" cap="none" strike="noStrike">
                <a:solidFill>
                  <a:srgbClr val="000000"/>
                </a:solidFill>
                <a:latin typeface="Corbel"/>
                <a:ea typeface="Corbel"/>
                <a:cs typeface="Corbel"/>
                <a:sym typeface="Corbel"/>
              </a:rPr>
            </a:br>
          </a:p>
        </p:txBody>
      </p:sp>
      <p:sp>
        <p:nvSpPr>
          <p:cNvPr id="708" name="Shape 708"/>
          <p:cNvSpPr/>
          <p:nvPr/>
        </p:nvSpPr>
        <p:spPr>
          <a:xfrm>
            <a:off x="3619500" y="4114800"/>
            <a:ext cx="1930399" cy="1763713"/>
          </a:xfrm>
          <a:prstGeom prst="star5">
            <a:avLst>
              <a:gd fmla="val 19098" name="adj"/>
              <a:gd fmla="val 105146" name="hf"/>
              <a:gd fmla="val 110557" name="vf"/>
            </a:avLst>
          </a:prstGeom>
          <a:solidFill>
            <a:schemeClr val="dk1"/>
          </a:solidFill>
          <a:ln cap="flat" cmpd="sng" w="9525">
            <a:solidFill>
              <a:srgbClr val="4A7DBA"/>
            </a:solidFill>
            <a:prstDash val="solid"/>
            <a:round/>
            <a:headEnd len="med" w="med" type="none"/>
            <a:tailEnd len="med" w="med" type="none"/>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accent6"/>
              </a:solidFill>
              <a:latin typeface="Questrial"/>
              <a:ea typeface="Questrial"/>
              <a:cs typeface="Questrial"/>
              <a:sym typeface="Questrial"/>
            </a:endParaRPr>
          </a:p>
        </p:txBody>
      </p:sp>
      <p:pic>
        <p:nvPicPr>
          <p:cNvPr descr="OGP logo - print layers.png" id="709" name="Shape 709"/>
          <p:cNvPicPr preferRelativeResize="0"/>
          <p:nvPr/>
        </p:nvPicPr>
        <p:blipFill rotWithShape="1">
          <a:blip r:embed="rId3">
            <a:alphaModFix/>
          </a:blip>
          <a:srcRect b="0" l="0" r="0" t="0"/>
          <a:stretch/>
        </p:blipFill>
        <p:spPr>
          <a:xfrm>
            <a:off x="8267032" y="113055"/>
            <a:ext cx="762241" cy="756074"/>
          </a:xfrm>
          <a:prstGeom prst="rect">
            <a:avLst/>
          </a:prstGeom>
          <a:noFill/>
          <a:ln>
            <a:noFill/>
          </a:ln>
        </p:spPr>
      </p:pic>
      <p:pic>
        <p:nvPicPr>
          <p:cNvPr id="710" name="Shape 710"/>
          <p:cNvPicPr preferRelativeResize="0"/>
          <p:nvPr/>
        </p:nvPicPr>
        <p:blipFill rotWithShape="1">
          <a:blip r:embed="rId4">
            <a:alphaModFix/>
          </a:blip>
          <a:srcRect b="0" l="0" r="0" t="0"/>
          <a:stretch/>
        </p:blipFill>
        <p:spPr>
          <a:xfrm>
            <a:off x="0" y="6577167"/>
            <a:ext cx="9131300" cy="280832"/>
          </a:xfrm>
          <a:prstGeom prst="rect">
            <a:avLst/>
          </a:prstGeom>
          <a:noFill/>
          <a:ln>
            <a:noFill/>
          </a:ln>
        </p:spPr>
      </p:pic>
      <p:pic>
        <p:nvPicPr>
          <p:cNvPr descr="Screen Shot 2016-11-30 at 14.31.45.png" id="711" name="Shape 711">
            <a:hlinkClick r:id="rId5"/>
          </p:cNvPr>
          <p:cNvPicPr preferRelativeResize="0"/>
          <p:nvPr>
            <p:ph idx="1" type="body"/>
          </p:nvPr>
        </p:nvPicPr>
        <p:blipFill rotWithShape="1">
          <a:blip r:embed="rId6">
            <a:alphaModFix/>
          </a:blip>
          <a:srcRect b="4263" l="0" r="0" t="4263"/>
          <a:stretch/>
        </p:blipFill>
        <p:spPr>
          <a:xfrm>
            <a:off x="320645" y="1417637"/>
            <a:ext cx="8229600" cy="4525963"/>
          </a:xfrm>
          <a:prstGeom prst="rect">
            <a:avLst/>
          </a:prstGeom>
          <a:noFill/>
          <a:ln>
            <a:noFill/>
          </a:ln>
        </p:spPr>
      </p:pic>
      <p:sp>
        <p:nvSpPr>
          <p:cNvPr id="712" name="Shape 712"/>
          <p:cNvSpPr/>
          <p:nvPr/>
        </p:nvSpPr>
        <p:spPr>
          <a:xfrm>
            <a:off x="95586" y="5855501"/>
            <a:ext cx="8766768"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http://www.opengovpartnership.org/blog/paul-maassen/2015/05/28/introducing-ogp-explorer</a:t>
            </a: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7" name="Shape 717"/>
        <p:cNvGrpSpPr/>
        <p:nvPr/>
      </p:nvGrpSpPr>
      <p:grpSpPr>
        <a:xfrm>
          <a:off x="0" y="0"/>
          <a:ext cx="0" cy="0"/>
          <a:chOff x="0" y="0"/>
          <a:chExt cx="0" cy="0"/>
        </a:xfrm>
      </p:grpSpPr>
      <p:sp>
        <p:nvSpPr>
          <p:cNvPr id="718" name="Shape 718"/>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spcBef>
                <a:spcPts val="0"/>
              </a:spcBef>
              <a:buClr>
                <a:schemeClr val="lt1"/>
              </a:buClr>
              <a:buSzPct val="25000"/>
              <a:buFont typeface="Questrial"/>
              <a:buNone/>
            </a:pPr>
            <a:fld id="{00000000-1234-1234-1234-123412341234}" type="slidenum">
              <a:rPr lang="en-US" sz="1200">
                <a:solidFill>
                  <a:schemeClr val="lt1"/>
                </a:solidFill>
                <a:latin typeface="Questrial"/>
                <a:ea typeface="Questrial"/>
                <a:cs typeface="Questrial"/>
                <a:sym typeface="Questrial"/>
              </a:rPr>
              <a:t>‹#›</a:t>
            </a:fld>
          </a:p>
        </p:txBody>
      </p:sp>
      <p:pic>
        <p:nvPicPr>
          <p:cNvPr id="719" name="Shape 719"/>
          <p:cNvPicPr preferRelativeResize="0"/>
          <p:nvPr/>
        </p:nvPicPr>
        <p:blipFill rotWithShape="1">
          <a:blip r:embed="rId3">
            <a:alphaModFix/>
          </a:blip>
          <a:srcRect b="0" l="0" r="0" t="0"/>
          <a:stretch/>
        </p:blipFill>
        <p:spPr>
          <a:xfrm>
            <a:off x="0" y="6577167"/>
            <a:ext cx="9131300" cy="280832"/>
          </a:xfrm>
          <a:prstGeom prst="rect">
            <a:avLst/>
          </a:prstGeom>
          <a:noFill/>
          <a:ln>
            <a:noFill/>
          </a:ln>
        </p:spPr>
      </p:pic>
      <p:pic>
        <p:nvPicPr>
          <p:cNvPr id="720" name="Shape 720"/>
          <p:cNvPicPr preferRelativeResize="0"/>
          <p:nvPr/>
        </p:nvPicPr>
        <p:blipFill rotWithShape="1">
          <a:blip r:embed="rId4">
            <a:alphaModFix/>
          </a:blip>
          <a:srcRect b="0" l="0" r="0" t="0"/>
          <a:stretch/>
        </p:blipFill>
        <p:spPr>
          <a:xfrm>
            <a:off x="0" y="6577167"/>
            <a:ext cx="9131300" cy="280832"/>
          </a:xfrm>
          <a:prstGeom prst="rect">
            <a:avLst/>
          </a:prstGeom>
          <a:noFill/>
          <a:ln>
            <a:noFill/>
          </a:ln>
        </p:spPr>
      </p:pic>
      <p:sp>
        <p:nvSpPr>
          <p:cNvPr id="721" name="Shape 721"/>
          <p:cNvSpPr txBox="1"/>
          <p:nvPr/>
        </p:nvSpPr>
        <p:spPr>
          <a:xfrm>
            <a:off x="457200" y="-25258"/>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1F497D"/>
              </a:buClr>
              <a:buSzPct val="25000"/>
              <a:buFont typeface="Corbel"/>
              <a:buNone/>
            </a:pPr>
            <a:r>
              <a:rPr b="1" lang="en-US" sz="3200">
                <a:solidFill>
                  <a:srgbClr val="1F497D"/>
                </a:solidFill>
                <a:latin typeface="Corbel"/>
                <a:ea typeface="Corbel"/>
                <a:cs typeface="Corbel"/>
                <a:sym typeface="Corbel"/>
              </a:rPr>
              <a:t>How does OGP work for Civil Society?</a:t>
            </a:r>
          </a:p>
        </p:txBody>
      </p:sp>
      <p:pic>
        <p:nvPicPr>
          <p:cNvPr descr="OGP logo - print layers.png" id="722" name="Shape 722"/>
          <p:cNvPicPr preferRelativeResize="0"/>
          <p:nvPr/>
        </p:nvPicPr>
        <p:blipFill rotWithShape="1">
          <a:blip r:embed="rId5">
            <a:alphaModFix/>
          </a:blip>
          <a:srcRect b="0" l="0" r="0" t="0"/>
          <a:stretch/>
        </p:blipFill>
        <p:spPr>
          <a:xfrm>
            <a:off x="8267032" y="113055"/>
            <a:ext cx="762241" cy="756074"/>
          </a:xfrm>
          <a:prstGeom prst="rect">
            <a:avLst/>
          </a:prstGeom>
          <a:noFill/>
          <a:ln>
            <a:noFill/>
          </a:ln>
        </p:spPr>
      </p:pic>
      <p:pic>
        <p:nvPicPr>
          <p:cNvPr descr="Screen Shot 2016-02-02 at 11.55.03.png" id="723" name="Shape 723"/>
          <p:cNvPicPr preferRelativeResize="0"/>
          <p:nvPr/>
        </p:nvPicPr>
        <p:blipFill rotWithShape="1">
          <a:blip r:embed="rId6">
            <a:alphaModFix/>
          </a:blip>
          <a:srcRect b="22982" l="12572" r="50000" t="40994"/>
          <a:stretch/>
        </p:blipFill>
        <p:spPr>
          <a:xfrm>
            <a:off x="320840" y="1117741"/>
            <a:ext cx="4608781" cy="2772469"/>
          </a:xfrm>
          <a:prstGeom prst="rect">
            <a:avLst/>
          </a:prstGeom>
          <a:noFill/>
          <a:ln>
            <a:noFill/>
          </a:ln>
        </p:spPr>
      </p:pic>
      <p:pic>
        <p:nvPicPr>
          <p:cNvPr descr="Screen Shot 2016-02-02 at 11.55.08.png" id="724" name="Shape 724"/>
          <p:cNvPicPr preferRelativeResize="0"/>
          <p:nvPr/>
        </p:nvPicPr>
        <p:blipFill rotWithShape="1">
          <a:blip r:embed="rId7">
            <a:alphaModFix/>
          </a:blip>
          <a:srcRect b="16666" l="13011" r="49415" t="51053"/>
          <a:stretch/>
        </p:blipFill>
        <p:spPr>
          <a:xfrm>
            <a:off x="4080989" y="3883192"/>
            <a:ext cx="4605810" cy="2473158"/>
          </a:xfrm>
          <a:prstGeom prst="rect">
            <a:avLst/>
          </a:prstGeom>
          <a:noFill/>
          <a:ln>
            <a:noFill/>
          </a:ln>
        </p:spPr>
      </p:pic>
      <p:sp>
        <p:nvSpPr>
          <p:cNvPr id="725" name="Shape 725"/>
          <p:cNvSpPr/>
          <p:nvPr/>
        </p:nvSpPr>
        <p:spPr>
          <a:xfrm>
            <a:off x="232567" y="6171682"/>
            <a:ext cx="8545286" cy="369332"/>
          </a:xfrm>
          <a:prstGeom prst="rect">
            <a:avLst/>
          </a:prstGeom>
          <a:noFill/>
          <a:ln>
            <a:noFill/>
          </a:ln>
        </p:spPr>
        <p:txBody>
          <a:bodyPr anchorCtr="0" anchor="t" bIns="45700" lIns="91425" rIns="91425" tIns="45700">
            <a:noAutofit/>
          </a:bodyPr>
          <a:lstStyle/>
          <a:p>
            <a:pPr indent="0" lvl="0" marL="0" marR="0" rtl="0" algn="l">
              <a:spcBef>
                <a:spcPts val="0"/>
              </a:spcBef>
              <a:buClr>
                <a:srgbClr val="000000"/>
              </a:buClr>
              <a:buSzPct val="25000"/>
              <a:buFont typeface="Cabin"/>
              <a:buNone/>
            </a:pPr>
            <a:r>
              <a:rPr i="1" lang="en-US" sz="1800">
                <a:solidFill>
                  <a:srgbClr val="000000"/>
                </a:solidFill>
                <a:latin typeface="Cabin"/>
                <a:ea typeface="Cabin"/>
                <a:cs typeface="Cabin"/>
                <a:sym typeface="Cabin"/>
              </a:rPr>
              <a:t>OGP Civil Society Survey 2015</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0" name="Shape 730"/>
        <p:cNvGrpSpPr/>
        <p:nvPr/>
      </p:nvGrpSpPr>
      <p:grpSpPr>
        <a:xfrm>
          <a:off x="0" y="0"/>
          <a:ext cx="0" cy="0"/>
          <a:chOff x="0" y="0"/>
          <a:chExt cx="0" cy="0"/>
        </a:xfrm>
      </p:grpSpPr>
      <p:pic>
        <p:nvPicPr>
          <p:cNvPr id="731" name="Shape 731"/>
          <p:cNvPicPr preferRelativeResize="0"/>
          <p:nvPr/>
        </p:nvPicPr>
        <p:blipFill rotWithShape="1">
          <a:blip r:embed="rId3">
            <a:alphaModFix/>
          </a:blip>
          <a:srcRect b="0" l="0" r="0" t="0"/>
          <a:stretch/>
        </p:blipFill>
        <p:spPr>
          <a:xfrm>
            <a:off x="0" y="6577167"/>
            <a:ext cx="9131300" cy="280832"/>
          </a:xfrm>
          <a:prstGeom prst="rect">
            <a:avLst/>
          </a:prstGeom>
          <a:noFill/>
          <a:ln>
            <a:noFill/>
          </a:ln>
        </p:spPr>
      </p:pic>
      <p:pic>
        <p:nvPicPr>
          <p:cNvPr descr="OGP logo - print layers.png" id="732" name="Shape 732"/>
          <p:cNvPicPr preferRelativeResize="0"/>
          <p:nvPr/>
        </p:nvPicPr>
        <p:blipFill rotWithShape="1">
          <a:blip r:embed="rId4">
            <a:alphaModFix/>
          </a:blip>
          <a:srcRect b="0" l="0" r="0" t="0"/>
          <a:stretch/>
        </p:blipFill>
        <p:spPr>
          <a:xfrm>
            <a:off x="8267032" y="113055"/>
            <a:ext cx="762241" cy="756074"/>
          </a:xfrm>
          <a:prstGeom prst="rect">
            <a:avLst/>
          </a:prstGeom>
          <a:noFill/>
          <a:ln>
            <a:noFill/>
          </a:ln>
        </p:spPr>
      </p:pic>
      <p:pic>
        <p:nvPicPr>
          <p:cNvPr descr="Screen Shot 2016-11-28 at 16.40.41.png" id="733" name="Shape 733"/>
          <p:cNvPicPr preferRelativeResize="0"/>
          <p:nvPr/>
        </p:nvPicPr>
        <p:blipFill rotWithShape="1">
          <a:blip r:embed="rId5">
            <a:alphaModFix/>
          </a:blip>
          <a:srcRect b="0" l="0" r="0" t="0"/>
          <a:stretch/>
        </p:blipFill>
        <p:spPr>
          <a:xfrm>
            <a:off x="1926018" y="113055"/>
            <a:ext cx="5393277" cy="62977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8" name="Shape 738"/>
        <p:cNvGrpSpPr/>
        <p:nvPr/>
      </p:nvGrpSpPr>
      <p:grpSpPr>
        <a:xfrm>
          <a:off x="0" y="0"/>
          <a:ext cx="0" cy="0"/>
          <a:chOff x="0" y="0"/>
          <a:chExt cx="0" cy="0"/>
        </a:xfrm>
      </p:grpSpPr>
      <p:pic>
        <p:nvPicPr>
          <p:cNvPr id="739" name="Shape 739"/>
          <p:cNvPicPr preferRelativeResize="0"/>
          <p:nvPr/>
        </p:nvPicPr>
        <p:blipFill rotWithShape="1">
          <a:blip r:embed="rId3">
            <a:alphaModFix/>
          </a:blip>
          <a:srcRect b="0" l="0" r="0" t="0"/>
          <a:stretch/>
        </p:blipFill>
        <p:spPr>
          <a:xfrm>
            <a:off x="0" y="6577167"/>
            <a:ext cx="9131300" cy="280832"/>
          </a:xfrm>
          <a:prstGeom prst="rect">
            <a:avLst/>
          </a:prstGeom>
          <a:noFill/>
          <a:ln>
            <a:noFill/>
          </a:ln>
        </p:spPr>
      </p:pic>
      <p:pic>
        <p:nvPicPr>
          <p:cNvPr descr="OGP logo - print layers.png" id="740" name="Shape 740"/>
          <p:cNvPicPr preferRelativeResize="0"/>
          <p:nvPr/>
        </p:nvPicPr>
        <p:blipFill rotWithShape="1">
          <a:blip r:embed="rId4">
            <a:alphaModFix/>
          </a:blip>
          <a:srcRect b="0" l="0" r="0" t="0"/>
          <a:stretch/>
        </p:blipFill>
        <p:spPr>
          <a:xfrm>
            <a:off x="8267032" y="113055"/>
            <a:ext cx="762241" cy="756074"/>
          </a:xfrm>
          <a:prstGeom prst="rect">
            <a:avLst/>
          </a:prstGeom>
          <a:noFill/>
          <a:ln>
            <a:noFill/>
          </a:ln>
        </p:spPr>
      </p:pic>
      <p:pic>
        <p:nvPicPr>
          <p:cNvPr descr="Screen Shot 2016-11-28 at 16.43.35.png" id="741" name="Shape 741"/>
          <p:cNvPicPr preferRelativeResize="0"/>
          <p:nvPr/>
        </p:nvPicPr>
        <p:blipFill rotWithShape="1">
          <a:blip r:embed="rId5">
            <a:alphaModFix/>
          </a:blip>
          <a:srcRect b="0" l="0" r="0" t="0"/>
          <a:stretch/>
        </p:blipFill>
        <p:spPr>
          <a:xfrm>
            <a:off x="1535921" y="136642"/>
            <a:ext cx="6212205" cy="64405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6" name="Shape 746"/>
        <p:cNvGrpSpPr/>
        <p:nvPr/>
      </p:nvGrpSpPr>
      <p:grpSpPr>
        <a:xfrm>
          <a:off x="0" y="0"/>
          <a:ext cx="0" cy="0"/>
          <a:chOff x="0" y="0"/>
          <a:chExt cx="0" cy="0"/>
        </a:xfrm>
      </p:grpSpPr>
      <p:sp>
        <p:nvSpPr>
          <p:cNvPr id="747" name="Shape 74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orbel"/>
              <a:buNone/>
            </a:pPr>
            <a:r>
              <a:rPr b="1" i="0" lang="en-US" sz="3600" u="none" cap="none" strike="noStrike">
                <a:solidFill>
                  <a:schemeClr val="dk1"/>
                </a:solidFill>
                <a:latin typeface="Corbel"/>
                <a:ea typeface="Corbel"/>
                <a:cs typeface="Corbel"/>
                <a:sym typeface="Corbel"/>
              </a:rPr>
              <a:t>The Open Government Partnership</a:t>
            </a:r>
          </a:p>
        </p:txBody>
      </p:sp>
      <p:pic>
        <p:nvPicPr>
          <p:cNvPr id="748" name="Shape 748"/>
          <p:cNvPicPr preferRelativeResize="0"/>
          <p:nvPr/>
        </p:nvPicPr>
        <p:blipFill rotWithShape="1">
          <a:blip r:embed="rId3">
            <a:alphaModFix/>
          </a:blip>
          <a:srcRect b="0" l="0" r="0" t="0"/>
          <a:stretch/>
        </p:blipFill>
        <p:spPr>
          <a:xfrm>
            <a:off x="-34155" y="6564171"/>
            <a:ext cx="9284965" cy="293827"/>
          </a:xfrm>
          <a:prstGeom prst="rect">
            <a:avLst/>
          </a:prstGeom>
          <a:noFill/>
          <a:ln>
            <a:noFill/>
          </a:ln>
        </p:spPr>
      </p:pic>
      <p:grpSp>
        <p:nvGrpSpPr>
          <p:cNvPr id="749" name="Shape 749"/>
          <p:cNvGrpSpPr/>
          <p:nvPr/>
        </p:nvGrpSpPr>
        <p:grpSpPr>
          <a:xfrm>
            <a:off x="732719" y="1900473"/>
            <a:ext cx="8224777" cy="4071046"/>
            <a:chOff x="2411" y="175947"/>
            <a:chExt cx="8224777" cy="4071046"/>
          </a:xfrm>
        </p:grpSpPr>
        <p:sp>
          <p:nvSpPr>
            <p:cNvPr id="750" name="Shape 750"/>
            <p:cNvSpPr/>
            <p:nvPr/>
          </p:nvSpPr>
          <p:spPr>
            <a:xfrm>
              <a:off x="3865230" y="782122"/>
              <a:ext cx="3099102" cy="596242"/>
            </a:xfrm>
            <a:custGeom>
              <a:pathLst>
                <a:path extrusionOk="0" h="120000" w="120000">
                  <a:moveTo>
                    <a:pt x="0" y="0"/>
                  </a:moveTo>
                  <a:lnTo>
                    <a:pt x="0" y="87904"/>
                  </a:lnTo>
                  <a:lnTo>
                    <a:pt x="120000" y="87904"/>
                  </a:lnTo>
                  <a:lnTo>
                    <a:pt x="120000" y="120000"/>
                  </a:lnTo>
                </a:path>
              </a:pathLst>
            </a:custGeom>
            <a:noFill/>
            <a:ln cap="flat" cmpd="sng" w="9525">
              <a:solidFill>
                <a:srgbClr val="3B6495"/>
              </a:solidFill>
              <a:prstDash val="solid"/>
              <a:round/>
              <a:headEnd len="med" w="med" type="none"/>
              <a:tailEnd len="med" w="med" type="none"/>
            </a:ln>
          </p:spPr>
        </p:sp>
        <p:sp>
          <p:nvSpPr>
            <p:cNvPr id="751" name="Shape 751"/>
            <p:cNvSpPr/>
            <p:nvPr/>
          </p:nvSpPr>
          <p:spPr>
            <a:xfrm>
              <a:off x="4004271" y="2456594"/>
              <a:ext cx="3170910" cy="515557"/>
            </a:xfrm>
            <a:custGeom>
              <a:pathLst>
                <a:path extrusionOk="0" h="120000" w="120000">
                  <a:moveTo>
                    <a:pt x="0" y="0"/>
                  </a:moveTo>
                  <a:lnTo>
                    <a:pt x="0" y="82881"/>
                  </a:lnTo>
                  <a:lnTo>
                    <a:pt x="120000" y="82881"/>
                  </a:lnTo>
                  <a:lnTo>
                    <a:pt x="120000" y="120000"/>
                  </a:lnTo>
                </a:path>
              </a:pathLst>
            </a:custGeom>
            <a:noFill/>
            <a:ln cap="flat" cmpd="sng" w="9525">
              <a:solidFill>
                <a:srgbClr val="4674AA"/>
              </a:solidFill>
              <a:prstDash val="solid"/>
              <a:round/>
              <a:headEnd len="med" w="med" type="none"/>
              <a:tailEnd len="med" w="med" type="none"/>
            </a:ln>
          </p:spPr>
        </p:sp>
        <p:sp>
          <p:nvSpPr>
            <p:cNvPr id="752" name="Shape 752"/>
            <p:cNvSpPr/>
            <p:nvPr/>
          </p:nvSpPr>
          <p:spPr>
            <a:xfrm>
              <a:off x="4004271" y="2456594"/>
              <a:ext cx="1066897" cy="515557"/>
            </a:xfrm>
            <a:custGeom>
              <a:pathLst>
                <a:path extrusionOk="0" h="120000" w="120000">
                  <a:moveTo>
                    <a:pt x="0" y="0"/>
                  </a:moveTo>
                  <a:lnTo>
                    <a:pt x="0" y="82881"/>
                  </a:lnTo>
                  <a:lnTo>
                    <a:pt x="120000" y="82881"/>
                  </a:lnTo>
                  <a:lnTo>
                    <a:pt x="120000" y="120000"/>
                  </a:lnTo>
                </a:path>
              </a:pathLst>
            </a:custGeom>
            <a:noFill/>
            <a:ln cap="flat" cmpd="sng" w="9525">
              <a:solidFill>
                <a:srgbClr val="4674AA"/>
              </a:solidFill>
              <a:prstDash val="solid"/>
              <a:round/>
              <a:headEnd len="med" w="med" type="none"/>
              <a:tailEnd len="med" w="med" type="none"/>
            </a:ln>
          </p:spPr>
        </p:sp>
        <p:sp>
          <p:nvSpPr>
            <p:cNvPr id="753" name="Shape 753"/>
            <p:cNvSpPr/>
            <p:nvPr/>
          </p:nvSpPr>
          <p:spPr>
            <a:xfrm>
              <a:off x="2967156" y="2456594"/>
              <a:ext cx="1037115" cy="515557"/>
            </a:xfrm>
            <a:custGeom>
              <a:pathLst>
                <a:path extrusionOk="0" h="120000" w="120000">
                  <a:moveTo>
                    <a:pt x="120000" y="0"/>
                  </a:moveTo>
                  <a:lnTo>
                    <a:pt x="120000" y="82881"/>
                  </a:lnTo>
                  <a:lnTo>
                    <a:pt x="0" y="82881"/>
                  </a:lnTo>
                  <a:lnTo>
                    <a:pt x="0" y="120000"/>
                  </a:lnTo>
                </a:path>
              </a:pathLst>
            </a:custGeom>
            <a:noFill/>
            <a:ln cap="flat" cmpd="sng" w="9525">
              <a:solidFill>
                <a:srgbClr val="4674AA"/>
              </a:solidFill>
              <a:prstDash val="solid"/>
              <a:round/>
              <a:headEnd len="med" w="med" type="none"/>
              <a:tailEnd len="med" w="med" type="none"/>
            </a:ln>
          </p:spPr>
        </p:sp>
        <p:sp>
          <p:nvSpPr>
            <p:cNvPr id="754" name="Shape 754"/>
            <p:cNvSpPr/>
            <p:nvPr/>
          </p:nvSpPr>
          <p:spPr>
            <a:xfrm>
              <a:off x="863142" y="2456594"/>
              <a:ext cx="3141127" cy="515557"/>
            </a:xfrm>
            <a:custGeom>
              <a:pathLst>
                <a:path extrusionOk="0" h="120000" w="120000">
                  <a:moveTo>
                    <a:pt x="119999" y="0"/>
                  </a:moveTo>
                  <a:lnTo>
                    <a:pt x="119999" y="82881"/>
                  </a:lnTo>
                  <a:lnTo>
                    <a:pt x="0" y="82881"/>
                  </a:lnTo>
                  <a:lnTo>
                    <a:pt x="0" y="120000"/>
                  </a:lnTo>
                </a:path>
              </a:pathLst>
            </a:custGeom>
            <a:noFill/>
            <a:ln cap="flat" cmpd="sng" w="9525">
              <a:solidFill>
                <a:srgbClr val="4674AA"/>
              </a:solidFill>
              <a:prstDash val="solid"/>
              <a:round/>
              <a:headEnd len="med" w="med" type="none"/>
              <a:tailEnd len="med" w="med" type="none"/>
            </a:ln>
          </p:spPr>
        </p:sp>
        <p:sp>
          <p:nvSpPr>
            <p:cNvPr id="755" name="Shape 755"/>
            <p:cNvSpPr/>
            <p:nvPr/>
          </p:nvSpPr>
          <p:spPr>
            <a:xfrm>
              <a:off x="3865230" y="782122"/>
              <a:ext cx="139040" cy="581343"/>
            </a:xfrm>
            <a:custGeom>
              <a:pathLst>
                <a:path extrusionOk="0" h="120000" w="120000">
                  <a:moveTo>
                    <a:pt x="0" y="0"/>
                  </a:moveTo>
                  <a:lnTo>
                    <a:pt x="0" y="87081"/>
                  </a:lnTo>
                  <a:lnTo>
                    <a:pt x="120000" y="87081"/>
                  </a:lnTo>
                  <a:lnTo>
                    <a:pt x="120000" y="120000"/>
                  </a:lnTo>
                </a:path>
              </a:pathLst>
            </a:custGeom>
            <a:noFill/>
            <a:ln cap="flat" cmpd="sng" w="9525">
              <a:solidFill>
                <a:srgbClr val="3B6495"/>
              </a:solidFill>
              <a:prstDash val="solid"/>
              <a:round/>
              <a:headEnd len="med" w="med" type="none"/>
              <a:tailEnd len="med" w="med" type="none"/>
            </a:ln>
          </p:spPr>
        </p:sp>
        <p:sp>
          <p:nvSpPr>
            <p:cNvPr id="756" name="Shape 756"/>
            <p:cNvSpPr/>
            <p:nvPr/>
          </p:nvSpPr>
          <p:spPr>
            <a:xfrm>
              <a:off x="1621429" y="175947"/>
              <a:ext cx="4487601" cy="606172"/>
            </a:xfrm>
            <a:prstGeom prst="roundRect">
              <a:avLst>
                <a:gd fmla="val 10000" name="adj"/>
              </a:avLst>
            </a:prstGeom>
            <a:gradFill>
              <a:gsLst>
                <a:gs pos="0">
                  <a:srgbClr val="3E7FCD"/>
                </a:gs>
                <a:gs pos="100000">
                  <a:srgbClr val="96C0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757" name="Shape 757"/>
            <p:cNvSpPr/>
            <p:nvPr/>
          </p:nvSpPr>
          <p:spPr>
            <a:xfrm>
              <a:off x="1812703" y="357658"/>
              <a:ext cx="4487601" cy="606172"/>
            </a:xfrm>
            <a:prstGeom prst="roundRect">
              <a:avLst>
                <a:gd fmla="val 10000" name="adj"/>
              </a:avLst>
            </a:prstGeom>
            <a:solidFill>
              <a:schemeClr val="lt1">
                <a:alpha val="89803"/>
              </a:schemeClr>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8" name="Shape 758"/>
            <p:cNvSpPr txBox="1"/>
            <p:nvPr/>
          </p:nvSpPr>
          <p:spPr>
            <a:xfrm>
              <a:off x="1830458" y="375412"/>
              <a:ext cx="4452092" cy="570665"/>
            </a:xfrm>
            <a:prstGeom prst="rect">
              <a:avLst/>
            </a:prstGeom>
            <a:noFill/>
            <a:ln>
              <a:noFill/>
            </a:ln>
          </p:spPr>
          <p:txBody>
            <a:bodyPr anchorCtr="0" anchor="ctr" bIns="76200" lIns="76200" rIns="76200" tIns="76200">
              <a:noAutofit/>
            </a:bodyPr>
            <a:lstStyle/>
            <a:p>
              <a:pPr indent="0" lvl="0" marL="0" marR="0" rtl="0" algn="ctr">
                <a:lnSpc>
                  <a:spcPct val="90000"/>
                </a:lnSpc>
                <a:spcBef>
                  <a:spcPts val="0"/>
                </a:spcBef>
                <a:spcAft>
                  <a:spcPts val="0"/>
                </a:spcAft>
                <a:buSzPct val="25000"/>
                <a:buNone/>
              </a:pPr>
              <a:r>
                <a:rPr lang="en-US" sz="2000">
                  <a:solidFill>
                    <a:schemeClr val="dk1"/>
                  </a:solidFill>
                  <a:latin typeface="Calibri"/>
                  <a:ea typeface="Calibri"/>
                  <a:cs typeface="Calibri"/>
                  <a:sym typeface="Calibri"/>
                </a:rPr>
                <a:t>OGP Steering Committee</a:t>
              </a:r>
            </a:p>
          </p:txBody>
        </p:sp>
        <p:sp>
          <p:nvSpPr>
            <p:cNvPr id="759" name="Shape 759"/>
            <p:cNvSpPr/>
            <p:nvPr/>
          </p:nvSpPr>
          <p:spPr>
            <a:xfrm>
              <a:off x="2302380" y="1363465"/>
              <a:ext cx="3403784" cy="1093129"/>
            </a:xfrm>
            <a:prstGeom prst="roundRect">
              <a:avLst>
                <a:gd fmla="val 10000" name="adj"/>
              </a:avLst>
            </a:prstGeom>
            <a:gradFill>
              <a:gsLst>
                <a:gs pos="0">
                  <a:srgbClr val="3E7FCD"/>
                </a:gs>
                <a:gs pos="100000">
                  <a:srgbClr val="96C0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760" name="Shape 760"/>
            <p:cNvSpPr/>
            <p:nvPr/>
          </p:nvSpPr>
          <p:spPr>
            <a:xfrm>
              <a:off x="2493653" y="1545175"/>
              <a:ext cx="3403784" cy="1093129"/>
            </a:xfrm>
            <a:prstGeom prst="roundRect">
              <a:avLst>
                <a:gd fmla="val 10000" name="adj"/>
              </a:avLst>
            </a:prstGeom>
            <a:solidFill>
              <a:schemeClr val="lt1">
                <a:alpha val="89803"/>
              </a:schemeClr>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61" name="Shape 761"/>
            <p:cNvSpPr txBox="1"/>
            <p:nvPr/>
          </p:nvSpPr>
          <p:spPr>
            <a:xfrm>
              <a:off x="2525671" y="1577191"/>
              <a:ext cx="3339750" cy="1029096"/>
            </a:xfrm>
            <a:prstGeom prst="rect">
              <a:avLst/>
            </a:prstGeom>
            <a:noFill/>
            <a:ln>
              <a:noFill/>
            </a:ln>
          </p:spPr>
          <p:txBody>
            <a:bodyPr anchorCtr="0" anchor="ctr" bIns="76200" lIns="76200" rIns="76200" tIns="76200">
              <a:noAutofit/>
            </a:bodyPr>
            <a:lstStyle/>
            <a:p>
              <a:pPr indent="0" lvl="0" marL="0" marR="0" rtl="0" algn="ctr">
                <a:lnSpc>
                  <a:spcPct val="90000"/>
                </a:lnSpc>
                <a:spcBef>
                  <a:spcPts val="0"/>
                </a:spcBef>
                <a:spcAft>
                  <a:spcPts val="0"/>
                </a:spcAft>
                <a:buSzPct val="25000"/>
                <a:buNone/>
              </a:pPr>
              <a:r>
                <a:rPr lang="en-US" sz="2000">
                  <a:solidFill>
                    <a:schemeClr val="dk1"/>
                  </a:solidFill>
                  <a:latin typeface="Calibri"/>
                  <a:ea typeface="Calibri"/>
                  <a:cs typeface="Calibri"/>
                  <a:sym typeface="Calibri"/>
                </a:rPr>
                <a:t>Support Unit</a:t>
              </a:r>
            </a:p>
          </p:txBody>
        </p:sp>
        <p:sp>
          <p:nvSpPr>
            <p:cNvPr id="762" name="Shape 762"/>
            <p:cNvSpPr/>
            <p:nvPr/>
          </p:nvSpPr>
          <p:spPr>
            <a:xfrm>
              <a:off x="2411" y="2972153"/>
              <a:ext cx="1721464" cy="1093129"/>
            </a:xfrm>
            <a:prstGeom prst="roundRect">
              <a:avLst>
                <a:gd fmla="val 10000" name="adj"/>
              </a:avLst>
            </a:prstGeom>
            <a:gradFill>
              <a:gsLst>
                <a:gs pos="0">
                  <a:srgbClr val="3E7FCD"/>
                </a:gs>
                <a:gs pos="100000">
                  <a:srgbClr val="96C0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763" name="Shape 763"/>
            <p:cNvSpPr/>
            <p:nvPr/>
          </p:nvSpPr>
          <p:spPr>
            <a:xfrm>
              <a:off x="193683" y="3153864"/>
              <a:ext cx="1721464" cy="1093129"/>
            </a:xfrm>
            <a:prstGeom prst="roundRect">
              <a:avLst>
                <a:gd fmla="val 10000" name="adj"/>
              </a:avLst>
            </a:prstGeom>
            <a:solidFill>
              <a:schemeClr val="lt1">
                <a:alpha val="89803"/>
              </a:schemeClr>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64" name="Shape 764"/>
            <p:cNvSpPr txBox="1"/>
            <p:nvPr/>
          </p:nvSpPr>
          <p:spPr>
            <a:xfrm>
              <a:off x="225701" y="3185881"/>
              <a:ext cx="1657431" cy="1029096"/>
            </a:xfrm>
            <a:prstGeom prst="rect">
              <a:avLst/>
            </a:prstGeom>
            <a:noFill/>
            <a:ln>
              <a:noFill/>
            </a:ln>
          </p:spPr>
          <p:txBody>
            <a:bodyPr anchorCtr="0" anchor="ctr" bIns="76200" lIns="76200" rIns="76200" tIns="76200">
              <a:noAutofit/>
            </a:bodyPr>
            <a:lstStyle/>
            <a:p>
              <a:pPr indent="0" lvl="0" marL="0" marR="0" rtl="0" algn="ctr">
                <a:lnSpc>
                  <a:spcPct val="90000"/>
                </a:lnSpc>
                <a:spcBef>
                  <a:spcPts val="0"/>
                </a:spcBef>
                <a:spcAft>
                  <a:spcPts val="0"/>
                </a:spcAft>
                <a:buSzPct val="25000"/>
                <a:buNone/>
              </a:pPr>
              <a:r>
                <a:rPr lang="en-US" sz="2000">
                  <a:solidFill>
                    <a:schemeClr val="dk1"/>
                  </a:solidFill>
                  <a:latin typeface="Calibri"/>
                  <a:ea typeface="Calibri"/>
                  <a:cs typeface="Calibri"/>
                  <a:sym typeface="Calibri"/>
                </a:rPr>
                <a:t>Civil Society Engagement</a:t>
              </a:r>
            </a:p>
          </p:txBody>
        </p:sp>
        <p:sp>
          <p:nvSpPr>
            <p:cNvPr id="765" name="Shape 765"/>
            <p:cNvSpPr/>
            <p:nvPr/>
          </p:nvSpPr>
          <p:spPr>
            <a:xfrm>
              <a:off x="2106423" y="2972153"/>
              <a:ext cx="1721464" cy="1093129"/>
            </a:xfrm>
            <a:prstGeom prst="roundRect">
              <a:avLst>
                <a:gd fmla="val 10000" name="adj"/>
              </a:avLst>
            </a:prstGeom>
            <a:gradFill>
              <a:gsLst>
                <a:gs pos="0">
                  <a:srgbClr val="3E7FCD"/>
                </a:gs>
                <a:gs pos="100000">
                  <a:srgbClr val="96C0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766" name="Shape 766"/>
            <p:cNvSpPr/>
            <p:nvPr/>
          </p:nvSpPr>
          <p:spPr>
            <a:xfrm>
              <a:off x="2297697" y="3153864"/>
              <a:ext cx="1721464" cy="1093129"/>
            </a:xfrm>
            <a:prstGeom prst="roundRect">
              <a:avLst>
                <a:gd fmla="val 10000" name="adj"/>
              </a:avLst>
            </a:prstGeom>
            <a:solidFill>
              <a:schemeClr val="lt1">
                <a:alpha val="89803"/>
              </a:schemeClr>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67" name="Shape 767"/>
            <p:cNvSpPr txBox="1"/>
            <p:nvPr/>
          </p:nvSpPr>
          <p:spPr>
            <a:xfrm>
              <a:off x="2329714" y="3185881"/>
              <a:ext cx="1657431" cy="1029096"/>
            </a:xfrm>
            <a:prstGeom prst="rect">
              <a:avLst/>
            </a:prstGeom>
            <a:noFill/>
            <a:ln>
              <a:noFill/>
            </a:ln>
          </p:spPr>
          <p:txBody>
            <a:bodyPr anchorCtr="0" anchor="ctr" bIns="76200" lIns="76200" rIns="76200" tIns="76200">
              <a:noAutofit/>
            </a:bodyPr>
            <a:lstStyle/>
            <a:p>
              <a:pPr indent="0" lvl="0" marL="0" marR="0" rtl="0" algn="ctr">
                <a:lnSpc>
                  <a:spcPct val="90000"/>
                </a:lnSpc>
                <a:spcBef>
                  <a:spcPts val="0"/>
                </a:spcBef>
                <a:spcAft>
                  <a:spcPts val="0"/>
                </a:spcAft>
                <a:buSzPct val="25000"/>
                <a:buNone/>
              </a:pPr>
              <a:r>
                <a:rPr lang="en-US" sz="2000">
                  <a:solidFill>
                    <a:schemeClr val="dk1"/>
                  </a:solidFill>
                  <a:latin typeface="Calibri"/>
                  <a:ea typeface="Calibri"/>
                  <a:cs typeface="Calibri"/>
                  <a:sym typeface="Calibri"/>
                </a:rPr>
                <a:t>Government Support and Exchange</a:t>
              </a:r>
            </a:p>
          </p:txBody>
        </p:sp>
        <p:sp>
          <p:nvSpPr>
            <p:cNvPr id="768" name="Shape 768"/>
            <p:cNvSpPr/>
            <p:nvPr/>
          </p:nvSpPr>
          <p:spPr>
            <a:xfrm>
              <a:off x="4210435" y="2972153"/>
              <a:ext cx="1721464" cy="1093129"/>
            </a:xfrm>
            <a:prstGeom prst="roundRect">
              <a:avLst>
                <a:gd fmla="val 10000" name="adj"/>
              </a:avLst>
            </a:prstGeom>
            <a:gradFill>
              <a:gsLst>
                <a:gs pos="0">
                  <a:srgbClr val="3E7FCD"/>
                </a:gs>
                <a:gs pos="100000">
                  <a:srgbClr val="96C0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769" name="Shape 769"/>
            <p:cNvSpPr/>
            <p:nvPr/>
          </p:nvSpPr>
          <p:spPr>
            <a:xfrm>
              <a:off x="4401710" y="3153864"/>
              <a:ext cx="1721464" cy="1093129"/>
            </a:xfrm>
            <a:prstGeom prst="roundRect">
              <a:avLst>
                <a:gd fmla="val 10000" name="adj"/>
              </a:avLst>
            </a:prstGeom>
            <a:solidFill>
              <a:schemeClr val="lt1">
                <a:alpha val="89803"/>
              </a:schemeClr>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70" name="Shape 770"/>
            <p:cNvSpPr txBox="1"/>
            <p:nvPr/>
          </p:nvSpPr>
          <p:spPr>
            <a:xfrm>
              <a:off x="4433726" y="3185881"/>
              <a:ext cx="1657431" cy="1029096"/>
            </a:xfrm>
            <a:prstGeom prst="rect">
              <a:avLst/>
            </a:prstGeom>
            <a:noFill/>
            <a:ln>
              <a:noFill/>
            </a:ln>
          </p:spPr>
          <p:txBody>
            <a:bodyPr anchorCtr="0" anchor="ctr" bIns="76200" lIns="76200" rIns="76200" tIns="76200">
              <a:noAutofit/>
            </a:bodyPr>
            <a:lstStyle/>
            <a:p>
              <a:pPr indent="0" lvl="0" marL="0" marR="0" rtl="0" algn="ctr">
                <a:lnSpc>
                  <a:spcPct val="90000"/>
                </a:lnSpc>
                <a:spcBef>
                  <a:spcPts val="0"/>
                </a:spcBef>
                <a:spcAft>
                  <a:spcPts val="0"/>
                </a:spcAft>
                <a:buSzPct val="25000"/>
                <a:buNone/>
              </a:pPr>
              <a:r>
                <a:rPr lang="en-US" sz="2000">
                  <a:solidFill>
                    <a:schemeClr val="dk1"/>
                  </a:solidFill>
                  <a:latin typeface="Calibri"/>
                  <a:ea typeface="Calibri"/>
                  <a:cs typeface="Calibri"/>
                  <a:sym typeface="Calibri"/>
                </a:rPr>
                <a:t>Comms</a:t>
              </a:r>
            </a:p>
          </p:txBody>
        </p:sp>
        <p:sp>
          <p:nvSpPr>
            <p:cNvPr id="771" name="Shape 771"/>
            <p:cNvSpPr/>
            <p:nvPr/>
          </p:nvSpPr>
          <p:spPr>
            <a:xfrm>
              <a:off x="6314448" y="2972153"/>
              <a:ext cx="1721464" cy="1093129"/>
            </a:xfrm>
            <a:prstGeom prst="roundRect">
              <a:avLst>
                <a:gd fmla="val 10000" name="adj"/>
              </a:avLst>
            </a:prstGeom>
            <a:gradFill>
              <a:gsLst>
                <a:gs pos="0">
                  <a:srgbClr val="3E7FCD"/>
                </a:gs>
                <a:gs pos="100000">
                  <a:srgbClr val="96C0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772" name="Shape 772"/>
            <p:cNvSpPr/>
            <p:nvPr/>
          </p:nvSpPr>
          <p:spPr>
            <a:xfrm>
              <a:off x="6505723" y="3153864"/>
              <a:ext cx="1721464" cy="1093129"/>
            </a:xfrm>
            <a:prstGeom prst="roundRect">
              <a:avLst>
                <a:gd fmla="val 10000" name="adj"/>
              </a:avLst>
            </a:prstGeom>
            <a:solidFill>
              <a:schemeClr val="lt1">
                <a:alpha val="89803"/>
              </a:schemeClr>
            </a:solidFill>
            <a:ln cap="flat" cmpd="sng" w="9525">
              <a:solidFill>
                <a:schemeClr val="accen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73" name="Shape 773"/>
            <p:cNvSpPr txBox="1"/>
            <p:nvPr/>
          </p:nvSpPr>
          <p:spPr>
            <a:xfrm>
              <a:off x="6537739" y="3185881"/>
              <a:ext cx="1657431" cy="1029096"/>
            </a:xfrm>
            <a:prstGeom prst="rect">
              <a:avLst/>
            </a:prstGeom>
            <a:noFill/>
            <a:ln>
              <a:noFill/>
            </a:ln>
          </p:spPr>
          <p:txBody>
            <a:bodyPr anchorCtr="0" anchor="ctr" bIns="76200" lIns="76200" rIns="76200" tIns="76200">
              <a:noAutofit/>
            </a:bodyPr>
            <a:lstStyle/>
            <a:p>
              <a:pPr indent="0" lvl="0" marL="0" marR="0" rtl="0" algn="ctr">
                <a:lnSpc>
                  <a:spcPct val="90000"/>
                </a:lnSpc>
                <a:spcBef>
                  <a:spcPts val="0"/>
                </a:spcBef>
                <a:spcAft>
                  <a:spcPts val="0"/>
                </a:spcAft>
                <a:buSzPct val="25000"/>
                <a:buNone/>
              </a:pPr>
              <a:r>
                <a:rPr lang="en-US" sz="2000">
                  <a:solidFill>
                    <a:schemeClr val="dk1"/>
                  </a:solidFill>
                  <a:latin typeface="Calibri"/>
                  <a:ea typeface="Calibri"/>
                  <a:cs typeface="Calibri"/>
                  <a:sym typeface="Calibri"/>
                </a:rPr>
                <a:t>Operations</a:t>
              </a:r>
            </a:p>
          </p:txBody>
        </p:sp>
        <p:sp>
          <p:nvSpPr>
            <p:cNvPr id="774" name="Shape 774"/>
            <p:cNvSpPr/>
            <p:nvPr/>
          </p:nvSpPr>
          <p:spPr>
            <a:xfrm>
              <a:off x="6103601" y="1378363"/>
              <a:ext cx="1721464" cy="1093129"/>
            </a:xfrm>
            <a:prstGeom prst="roundRect">
              <a:avLst>
                <a:gd fmla="val 10000" name="adj"/>
              </a:avLst>
            </a:prstGeom>
            <a:gradFill>
              <a:gsLst>
                <a:gs pos="0">
                  <a:srgbClr val="3E7FCD"/>
                </a:gs>
                <a:gs pos="100000">
                  <a:srgbClr val="96C0FF"/>
                </a:gs>
              </a:gsLst>
              <a:lin ang="16200000" scaled="0"/>
            </a:gradFill>
            <a:ln>
              <a:noFill/>
            </a:ln>
            <a:effectLst>
              <a:outerShdw blurRad="39999" rotWithShape="0" dir="5400000" dist="23000">
                <a:srgbClr val="000000">
                  <a:alpha val="34901"/>
                </a:srgbClr>
              </a:outerShdw>
            </a:effectLst>
          </p:spPr>
          <p:txBody>
            <a:bodyPr anchorCtr="0" anchor="ctr" bIns="91425" lIns="91425" rIns="91425" tIns="91425">
              <a:noAutofit/>
            </a:bodyPr>
            <a:lstStyle/>
            <a:p>
              <a:pPr lvl="0">
                <a:spcBef>
                  <a:spcPts val="0"/>
                </a:spcBef>
                <a:buNone/>
              </a:pPr>
              <a:r>
                <a:t/>
              </a:r>
              <a:endParaRPr/>
            </a:p>
          </p:txBody>
        </p:sp>
        <p:sp>
          <p:nvSpPr>
            <p:cNvPr id="775" name="Shape 775"/>
            <p:cNvSpPr/>
            <p:nvPr/>
          </p:nvSpPr>
          <p:spPr>
            <a:xfrm>
              <a:off x="6294876" y="1560075"/>
              <a:ext cx="1721464" cy="1093129"/>
            </a:xfrm>
            <a:prstGeom prst="roundRect">
              <a:avLst>
                <a:gd fmla="val 10000" name="adj"/>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med" w="med" type="none"/>
              <a:tailEnd len="med" w="med" type="none"/>
            </a:ln>
            <a:effectLst>
              <a:outerShdw blurRad="39999"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776" name="Shape 776"/>
            <p:cNvSpPr txBox="1"/>
            <p:nvPr/>
          </p:nvSpPr>
          <p:spPr>
            <a:xfrm>
              <a:off x="6326892" y="1592091"/>
              <a:ext cx="1657431" cy="1029096"/>
            </a:xfrm>
            <a:prstGeom prst="rect">
              <a:avLst/>
            </a:prstGeom>
            <a:noFill/>
            <a:ln>
              <a:noFill/>
            </a:ln>
          </p:spPr>
          <p:txBody>
            <a:bodyPr anchorCtr="0" anchor="ctr" bIns="76200" lIns="76200" rIns="76200" tIns="76200">
              <a:noAutofit/>
            </a:bodyPr>
            <a:lstStyle/>
            <a:p>
              <a:pPr indent="0" lvl="0" marL="0" marR="0" rtl="0" algn="ctr">
                <a:lnSpc>
                  <a:spcPct val="90000"/>
                </a:lnSpc>
                <a:spcBef>
                  <a:spcPts val="0"/>
                </a:spcBef>
                <a:spcAft>
                  <a:spcPts val="0"/>
                </a:spcAft>
                <a:buSzPct val="25000"/>
                <a:buNone/>
              </a:pPr>
              <a:r>
                <a:rPr lang="en-US" sz="2000">
                  <a:solidFill>
                    <a:schemeClr val="dk1"/>
                  </a:solidFill>
                  <a:latin typeface="Calibri"/>
                  <a:ea typeface="Calibri"/>
                  <a:cs typeface="Calibri"/>
                  <a:sym typeface="Calibri"/>
                </a:rPr>
                <a:t>Independent Reporting Mechanism (IRM)</a:t>
              </a:r>
            </a:p>
          </p:txBody>
        </p:sp>
      </p:grpSp>
      <p:pic>
        <p:nvPicPr>
          <p:cNvPr descr="OGP logo - print layers.png" id="777" name="Shape 777"/>
          <p:cNvPicPr preferRelativeResize="0"/>
          <p:nvPr/>
        </p:nvPicPr>
        <p:blipFill rotWithShape="1">
          <a:blip r:embed="rId4">
            <a:alphaModFix/>
          </a:blip>
          <a:srcRect b="0" l="0" r="0" t="0"/>
          <a:stretch/>
        </p:blipFill>
        <p:spPr>
          <a:xfrm>
            <a:off x="8267032" y="113055"/>
            <a:ext cx="762241" cy="7560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2" name="Shape 782"/>
        <p:cNvGrpSpPr/>
        <p:nvPr/>
      </p:nvGrpSpPr>
      <p:grpSpPr>
        <a:xfrm>
          <a:off x="0" y="0"/>
          <a:ext cx="0" cy="0"/>
          <a:chOff x="0" y="0"/>
          <a:chExt cx="0" cy="0"/>
        </a:xfrm>
      </p:grpSpPr>
      <p:sp>
        <p:nvSpPr>
          <p:cNvPr id="783" name="Shape 783"/>
          <p:cNvSpPr txBox="1"/>
          <p:nvPr/>
        </p:nvSpPr>
        <p:spPr>
          <a:xfrm>
            <a:off x="183851" y="5795257"/>
            <a:ext cx="8638843" cy="521273"/>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FF"/>
              </a:buClr>
              <a:buSzPct val="25000"/>
              <a:buFont typeface="Arial"/>
              <a:buNone/>
            </a:pPr>
            <a:r>
              <a:rPr i="1" lang="en-US" sz="2000" u="sng">
                <a:solidFill>
                  <a:schemeClr val="hlink"/>
                </a:solidFill>
                <a:latin typeface="Gill Sans"/>
                <a:ea typeface="Gill Sans"/>
                <a:cs typeface="Gill Sans"/>
                <a:sym typeface="Gill Sans"/>
                <a:hlinkClick r:id="rId3"/>
              </a:rPr>
              <a:t>emilene.martinez@opengovpartnership.org</a:t>
            </a:r>
            <a:r>
              <a:rPr i="1" lang="en-US" sz="2000">
                <a:solidFill>
                  <a:srgbClr val="0000FF"/>
                </a:solidFill>
                <a:latin typeface="Gill Sans"/>
                <a:ea typeface="Gill Sans"/>
                <a:cs typeface="Gill Sans"/>
                <a:sym typeface="Gill Sans"/>
              </a:rPr>
              <a:t> / @emi202 / </a:t>
            </a:r>
            <a:r>
              <a:rPr i="1" lang="en-US" sz="2000" u="sng">
                <a:solidFill>
                  <a:schemeClr val="hlink"/>
                </a:solidFill>
                <a:latin typeface="Gill Sans"/>
                <a:ea typeface="Gill Sans"/>
                <a:cs typeface="Gill Sans"/>
                <a:sym typeface="Gill Sans"/>
                <a:hlinkClick r:id="rId4"/>
              </a:rPr>
              <a:t>www.opengovpartnership.org</a:t>
            </a:r>
          </a:p>
          <a:p>
            <a:pPr indent="0" lvl="0" marL="0" marR="0" rtl="0" algn="l">
              <a:spcBef>
                <a:spcPts val="480"/>
              </a:spcBef>
              <a:spcAft>
                <a:spcPts val="0"/>
              </a:spcAft>
              <a:buClr>
                <a:schemeClr val="dk1"/>
              </a:buClr>
              <a:buFont typeface="Arial"/>
              <a:buNone/>
            </a:pPr>
            <a:r>
              <a:t/>
            </a:r>
            <a:endParaRPr i="1" sz="2400">
              <a:solidFill>
                <a:srgbClr val="000000"/>
              </a:solidFill>
              <a:latin typeface="Gill Sans"/>
              <a:ea typeface="Gill Sans"/>
              <a:cs typeface="Gill Sans"/>
              <a:sym typeface="Gill Sans"/>
            </a:endParaRPr>
          </a:p>
          <a:p>
            <a:pPr indent="0" lvl="0" marL="0" marR="0" rtl="0" algn="l">
              <a:spcBef>
                <a:spcPts val="480"/>
              </a:spcBef>
              <a:spcAft>
                <a:spcPts val="0"/>
              </a:spcAft>
              <a:buClr>
                <a:schemeClr val="dk1"/>
              </a:buClr>
              <a:buFont typeface="Arial"/>
              <a:buNone/>
            </a:pPr>
            <a:r>
              <a:t/>
            </a:r>
            <a:endParaRPr sz="2400">
              <a:solidFill>
                <a:srgbClr val="FFFFFF"/>
              </a:solidFill>
              <a:latin typeface="Gill Sans"/>
              <a:ea typeface="Gill Sans"/>
              <a:cs typeface="Gill Sans"/>
              <a:sym typeface="Gill Sans"/>
            </a:endParaRPr>
          </a:p>
          <a:p>
            <a:pPr indent="0" lvl="0" marL="0" marR="0" rtl="0" algn="l">
              <a:spcBef>
                <a:spcPts val="480"/>
              </a:spcBef>
              <a:buClr>
                <a:schemeClr val="dk1"/>
              </a:buClr>
              <a:buFont typeface="Arial"/>
              <a:buNone/>
            </a:pPr>
            <a:r>
              <a:t/>
            </a:r>
            <a:endParaRPr sz="2400">
              <a:solidFill>
                <a:srgbClr val="FFFFFF"/>
              </a:solidFill>
              <a:latin typeface="Gill Sans"/>
              <a:ea typeface="Gill Sans"/>
              <a:cs typeface="Gill Sans"/>
              <a:sym typeface="Gill Sans"/>
            </a:endParaRPr>
          </a:p>
        </p:txBody>
      </p:sp>
      <p:pic>
        <p:nvPicPr>
          <p:cNvPr descr="Screen Shot 2015-11-10 at 2.17.40 PM.png" id="784" name="Shape 784"/>
          <p:cNvPicPr preferRelativeResize="0"/>
          <p:nvPr/>
        </p:nvPicPr>
        <p:blipFill rotWithShape="1">
          <a:blip r:embed="rId5">
            <a:alphaModFix amt="97000"/>
          </a:blip>
          <a:srcRect b="0" l="0" r="0" t="5262"/>
          <a:stretch/>
        </p:blipFill>
        <p:spPr>
          <a:xfrm>
            <a:off x="0" y="641664"/>
            <a:ext cx="9144000" cy="4905753"/>
          </a:xfrm>
          <a:prstGeom prst="rect">
            <a:avLst/>
          </a:prstGeom>
          <a:noFill/>
          <a:ln>
            <a:noFill/>
          </a:ln>
        </p:spPr>
      </p:pic>
      <p:pic>
        <p:nvPicPr>
          <p:cNvPr id="785" name="Shape 785"/>
          <p:cNvPicPr preferRelativeResize="0"/>
          <p:nvPr/>
        </p:nvPicPr>
        <p:blipFill rotWithShape="1">
          <a:blip r:embed="rId6">
            <a:alphaModFix/>
          </a:blip>
          <a:srcRect b="0" l="0" r="0" t="0"/>
          <a:stretch/>
        </p:blipFill>
        <p:spPr>
          <a:xfrm>
            <a:off x="0" y="6577167"/>
            <a:ext cx="9131300" cy="2808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7" name="Shape 447"/>
        <p:cNvGrpSpPr/>
        <p:nvPr/>
      </p:nvGrpSpPr>
      <p:grpSpPr>
        <a:xfrm>
          <a:off x="0" y="0"/>
          <a:ext cx="0" cy="0"/>
          <a:chOff x="0" y="0"/>
          <a:chExt cx="0" cy="0"/>
        </a:xfrm>
      </p:grpSpPr>
      <p:sp>
        <p:nvSpPr>
          <p:cNvPr id="448" name="Shape 44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orbel"/>
              <a:buNone/>
            </a:pPr>
            <a:r>
              <a:rPr b="1" i="0" lang="en-US" sz="3200" u="none" cap="none" strike="noStrike">
                <a:solidFill>
                  <a:schemeClr val="dk1"/>
                </a:solidFill>
                <a:latin typeface="Corbel"/>
                <a:ea typeface="Corbel"/>
                <a:cs typeface="Corbel"/>
                <a:sym typeface="Corbel"/>
              </a:rPr>
              <a:t>UNGA 2011 </a:t>
            </a:r>
          </a:p>
        </p:txBody>
      </p:sp>
      <p:pic>
        <p:nvPicPr>
          <p:cNvPr id="449" name="Shape 449"/>
          <p:cNvPicPr preferRelativeResize="0"/>
          <p:nvPr>
            <p:ph idx="1" type="body"/>
          </p:nvPr>
        </p:nvPicPr>
        <p:blipFill rotWithShape="1">
          <a:blip r:embed="rId3">
            <a:alphaModFix/>
          </a:blip>
          <a:srcRect b="941" l="0" r="0" t="940"/>
          <a:stretch/>
        </p:blipFill>
        <p:spPr>
          <a:xfrm>
            <a:off x="457200" y="1600200"/>
            <a:ext cx="8229600" cy="4525963"/>
          </a:xfrm>
          <a:prstGeom prst="rect">
            <a:avLst/>
          </a:prstGeom>
          <a:noFill/>
          <a:ln>
            <a:noFill/>
          </a:ln>
        </p:spPr>
      </p:pic>
      <p:pic>
        <p:nvPicPr>
          <p:cNvPr id="450" name="Shape 450"/>
          <p:cNvPicPr preferRelativeResize="0"/>
          <p:nvPr/>
        </p:nvPicPr>
        <p:blipFill rotWithShape="1">
          <a:blip r:embed="rId4">
            <a:alphaModFix/>
          </a:blip>
          <a:srcRect b="0" l="0" r="0" t="0"/>
          <a:stretch/>
        </p:blipFill>
        <p:spPr>
          <a:xfrm>
            <a:off x="-32445" y="6669360"/>
            <a:ext cx="9284965" cy="293827"/>
          </a:xfrm>
          <a:prstGeom prst="rect">
            <a:avLst/>
          </a:prstGeom>
          <a:noFill/>
          <a:ln>
            <a:noFill/>
          </a:ln>
        </p:spPr>
      </p:pic>
      <p:pic>
        <p:nvPicPr>
          <p:cNvPr descr="OGP logo - print layers.png" id="451" name="Shape 451"/>
          <p:cNvPicPr preferRelativeResize="0"/>
          <p:nvPr/>
        </p:nvPicPr>
        <p:blipFill rotWithShape="1">
          <a:blip r:embed="rId5">
            <a:alphaModFix/>
          </a:blip>
          <a:srcRect b="0" l="0" r="0" t="0"/>
          <a:stretch/>
        </p:blipFill>
        <p:spPr>
          <a:xfrm>
            <a:off x="8267032" y="113055"/>
            <a:ext cx="762241" cy="756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6" name="Shape 456"/>
        <p:cNvGrpSpPr/>
        <p:nvPr/>
      </p:nvGrpSpPr>
      <p:grpSpPr>
        <a:xfrm>
          <a:off x="0" y="0"/>
          <a:ext cx="0" cy="0"/>
          <a:chOff x="0" y="0"/>
          <a:chExt cx="0" cy="0"/>
        </a:xfrm>
      </p:grpSpPr>
      <p:pic>
        <p:nvPicPr>
          <p:cNvPr descr="Untitled.png" id="457" name="Shape 457"/>
          <p:cNvPicPr preferRelativeResize="0"/>
          <p:nvPr/>
        </p:nvPicPr>
        <p:blipFill rotWithShape="1">
          <a:blip r:embed="rId3">
            <a:alphaModFix amt="80000"/>
          </a:blip>
          <a:srcRect b="0" l="0" r="0" t="0"/>
          <a:stretch/>
        </p:blipFill>
        <p:spPr>
          <a:xfrm>
            <a:off x="5867935" y="1679436"/>
            <a:ext cx="3410138" cy="3410138"/>
          </a:xfrm>
          <a:prstGeom prst="rect">
            <a:avLst/>
          </a:prstGeom>
          <a:noFill/>
          <a:ln>
            <a:noFill/>
          </a:ln>
        </p:spPr>
      </p:pic>
      <p:sp>
        <p:nvSpPr>
          <p:cNvPr id="458" name="Shape 458"/>
          <p:cNvSpPr txBox="1"/>
          <p:nvPr/>
        </p:nvSpPr>
        <p:spPr>
          <a:xfrm>
            <a:off x="3192949" y="1396605"/>
            <a:ext cx="3089316" cy="4358116"/>
          </a:xfrm>
          <a:prstGeom prst="rect">
            <a:avLst/>
          </a:prstGeom>
          <a:noFill/>
          <a:ln>
            <a:noFill/>
          </a:ln>
        </p:spPr>
        <p:txBody>
          <a:bodyPr anchorCtr="0" anchor="t" bIns="45700" lIns="91425" rIns="91425" tIns="45700">
            <a:noAutofit/>
          </a:bodyPr>
          <a:lstStyle/>
          <a:p>
            <a:pPr indent="0" lvl="0" marL="0" marR="0" rtl="0" algn="ctr">
              <a:lnSpc>
                <a:spcPct val="120000"/>
              </a:lnSpc>
              <a:spcBef>
                <a:spcPts val="0"/>
              </a:spcBef>
              <a:buSzPct val="25000"/>
              <a:buNone/>
            </a:pPr>
            <a:r>
              <a:rPr lang="en-US" sz="1800">
                <a:solidFill>
                  <a:srgbClr val="1F497D"/>
                </a:solidFill>
                <a:latin typeface="Corbel"/>
                <a:ea typeface="Corbel"/>
                <a:cs typeface="Corbel"/>
                <a:sym typeface="Corbel"/>
              </a:rPr>
              <a:t>Global voluntary multi-stakeholder initiative</a:t>
            </a:r>
          </a:p>
          <a:p>
            <a:pPr indent="0" lvl="0" marL="0" marR="0" rtl="0" algn="ctr">
              <a:spcBef>
                <a:spcPts val="0"/>
              </a:spcBef>
              <a:buNone/>
            </a:pPr>
            <a:r>
              <a:t/>
            </a:r>
            <a:endParaRPr sz="1800">
              <a:solidFill>
                <a:srgbClr val="1F497D"/>
              </a:solidFill>
              <a:latin typeface="Corbel"/>
              <a:ea typeface="Corbel"/>
              <a:cs typeface="Corbel"/>
              <a:sym typeface="Corbel"/>
            </a:endParaRPr>
          </a:p>
          <a:p>
            <a:pPr indent="0" lvl="0" marL="0" marR="0" rtl="0" algn="ctr">
              <a:spcBef>
                <a:spcPts val="0"/>
              </a:spcBef>
              <a:buSzPct val="25000"/>
              <a:buNone/>
            </a:pPr>
            <a:r>
              <a:rPr lang="en-US" sz="1800">
                <a:solidFill>
                  <a:srgbClr val="1F497D"/>
                </a:solidFill>
                <a:latin typeface="Corbel"/>
                <a:ea typeface="Corbel"/>
                <a:cs typeface="Corbel"/>
                <a:sym typeface="Corbel"/>
              </a:rPr>
              <a:t>Partnership between Government and Civil Society</a:t>
            </a:r>
          </a:p>
          <a:p>
            <a:pPr indent="0" lvl="0" marL="0" marR="0" rtl="0" algn="ctr">
              <a:spcBef>
                <a:spcPts val="0"/>
              </a:spcBef>
              <a:buNone/>
            </a:pPr>
            <a:r>
              <a:t/>
            </a:r>
            <a:endParaRPr sz="1800">
              <a:solidFill>
                <a:srgbClr val="1F497D"/>
              </a:solidFill>
              <a:latin typeface="Corbel"/>
              <a:ea typeface="Corbel"/>
              <a:cs typeface="Corbel"/>
              <a:sym typeface="Corbel"/>
            </a:endParaRPr>
          </a:p>
          <a:p>
            <a:pPr indent="0" lvl="0" marL="0" marR="0" rtl="0" algn="ctr">
              <a:spcBef>
                <a:spcPts val="0"/>
              </a:spcBef>
              <a:buSzPct val="25000"/>
              <a:buNone/>
            </a:pPr>
            <a:r>
              <a:rPr lang="en-US" sz="1800">
                <a:solidFill>
                  <a:srgbClr val="1F497D"/>
                </a:solidFill>
                <a:latin typeface="Corbel"/>
                <a:ea typeface="Corbel"/>
                <a:cs typeface="Corbel"/>
                <a:sym typeface="Corbel"/>
              </a:rPr>
              <a:t>Make governments more open, accountable, and responsive</a:t>
            </a:r>
          </a:p>
          <a:p>
            <a:pPr indent="0" lvl="0" marL="0" marR="0" rtl="0" algn="ctr">
              <a:spcBef>
                <a:spcPts val="0"/>
              </a:spcBef>
              <a:buNone/>
            </a:pPr>
            <a:r>
              <a:t/>
            </a:r>
            <a:endParaRPr sz="1800">
              <a:solidFill>
                <a:srgbClr val="1F497D"/>
              </a:solidFill>
              <a:latin typeface="Corbel"/>
              <a:ea typeface="Corbel"/>
              <a:cs typeface="Corbel"/>
              <a:sym typeface="Corbel"/>
            </a:endParaRPr>
          </a:p>
          <a:p>
            <a:pPr indent="0" lvl="0" marL="0" marR="0" rtl="0" algn="ctr">
              <a:spcBef>
                <a:spcPts val="0"/>
              </a:spcBef>
              <a:buSzPct val="25000"/>
              <a:buNone/>
            </a:pPr>
            <a:r>
              <a:rPr lang="en-US" sz="1800">
                <a:solidFill>
                  <a:srgbClr val="1F497D"/>
                </a:solidFill>
                <a:latin typeface="Corbel"/>
                <a:ea typeface="Corbel"/>
                <a:cs typeface="Corbel"/>
                <a:sym typeface="Corbel"/>
              </a:rPr>
              <a:t>Promoting Open Government as a tool for better development &amp; social outcomes that we all care about</a:t>
            </a:r>
          </a:p>
        </p:txBody>
      </p:sp>
      <p:grpSp>
        <p:nvGrpSpPr>
          <p:cNvPr id="459" name="Shape 459"/>
          <p:cNvGrpSpPr/>
          <p:nvPr/>
        </p:nvGrpSpPr>
        <p:grpSpPr>
          <a:xfrm>
            <a:off x="1648052" y="3372694"/>
            <a:ext cx="1544896" cy="1463851"/>
            <a:chOff x="1083120" y="5147348"/>
            <a:chExt cx="1544896" cy="1463851"/>
          </a:xfrm>
        </p:grpSpPr>
        <p:sp>
          <p:nvSpPr>
            <p:cNvPr id="460" name="Shape 460"/>
            <p:cNvSpPr/>
            <p:nvPr/>
          </p:nvSpPr>
          <p:spPr>
            <a:xfrm>
              <a:off x="1083120" y="5147348"/>
              <a:ext cx="1544896" cy="1463851"/>
            </a:xfrm>
            <a:prstGeom prst="ellipse">
              <a:avLst/>
            </a:prstGeom>
            <a:solidFill>
              <a:srgbClr val="EF9C2D">
                <a:alpha val="64705"/>
              </a:srgbClr>
            </a:solid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461" name="Shape 461"/>
            <p:cNvSpPr txBox="1"/>
            <p:nvPr/>
          </p:nvSpPr>
          <p:spPr>
            <a:xfrm>
              <a:off x="1203925" y="5595237"/>
              <a:ext cx="1405416" cy="58477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600">
                  <a:solidFill>
                    <a:srgbClr val="FFFFFF"/>
                  </a:solidFill>
                  <a:latin typeface="Calibri"/>
                  <a:ea typeface="Calibri"/>
                  <a:cs typeface="Calibri"/>
                  <a:sym typeface="Calibri"/>
                </a:rPr>
                <a:t>technology &amp; innovation</a:t>
              </a:r>
            </a:p>
          </p:txBody>
        </p:sp>
      </p:grpSp>
      <p:grpSp>
        <p:nvGrpSpPr>
          <p:cNvPr id="462" name="Shape 462"/>
          <p:cNvGrpSpPr/>
          <p:nvPr/>
        </p:nvGrpSpPr>
        <p:grpSpPr>
          <a:xfrm>
            <a:off x="158124" y="1889474"/>
            <a:ext cx="1630917" cy="1471830"/>
            <a:chOff x="5459180" y="5058648"/>
            <a:chExt cx="1375144" cy="1255795"/>
          </a:xfrm>
        </p:grpSpPr>
        <p:sp>
          <p:nvSpPr>
            <p:cNvPr id="463" name="Shape 463"/>
            <p:cNvSpPr/>
            <p:nvPr/>
          </p:nvSpPr>
          <p:spPr>
            <a:xfrm>
              <a:off x="5459180" y="5058648"/>
              <a:ext cx="1253516" cy="1255795"/>
            </a:xfrm>
            <a:prstGeom prst="ellipse">
              <a:avLst/>
            </a:prstGeom>
            <a:solidFill>
              <a:srgbClr val="3E95F3">
                <a:alpha val="60000"/>
              </a:srgbClr>
            </a:solid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464" name="Shape 464"/>
            <p:cNvSpPr txBox="1"/>
            <p:nvPr/>
          </p:nvSpPr>
          <p:spPr>
            <a:xfrm>
              <a:off x="5555910" y="5543519"/>
              <a:ext cx="1278415"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rgbClr val="FFFFFF"/>
                  </a:solidFill>
                  <a:latin typeface="Calibri"/>
                  <a:ea typeface="Calibri"/>
                  <a:cs typeface="Calibri"/>
                  <a:sym typeface="Calibri"/>
                </a:rPr>
                <a:t>transparency</a:t>
              </a:r>
            </a:p>
          </p:txBody>
        </p:sp>
      </p:grpSp>
      <p:grpSp>
        <p:nvGrpSpPr>
          <p:cNvPr id="465" name="Shape 465"/>
          <p:cNvGrpSpPr/>
          <p:nvPr/>
        </p:nvGrpSpPr>
        <p:grpSpPr>
          <a:xfrm>
            <a:off x="1655970" y="1889476"/>
            <a:ext cx="1495623" cy="1471830"/>
            <a:chOff x="7237178" y="4898571"/>
            <a:chExt cx="1495623" cy="1471830"/>
          </a:xfrm>
        </p:grpSpPr>
        <p:sp>
          <p:nvSpPr>
            <p:cNvPr id="466" name="Shape 466"/>
            <p:cNvSpPr/>
            <p:nvPr/>
          </p:nvSpPr>
          <p:spPr>
            <a:xfrm>
              <a:off x="7237178" y="4898571"/>
              <a:ext cx="1495623" cy="1471830"/>
            </a:xfrm>
            <a:prstGeom prst="ellipse">
              <a:avLst/>
            </a:prstGeom>
            <a:solidFill>
              <a:srgbClr val="68C233">
                <a:alpha val="64705"/>
              </a:srgbClr>
            </a:solid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467" name="Shape 467"/>
            <p:cNvSpPr txBox="1"/>
            <p:nvPr/>
          </p:nvSpPr>
          <p:spPr>
            <a:xfrm>
              <a:off x="7337485" y="5447212"/>
              <a:ext cx="1357963"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rgbClr val="FFFFFF"/>
                  </a:solidFill>
                  <a:latin typeface="Calibri"/>
                  <a:ea typeface="Calibri"/>
                  <a:cs typeface="Calibri"/>
                  <a:sym typeface="Calibri"/>
                </a:rPr>
                <a:t>accountability</a:t>
              </a:r>
            </a:p>
          </p:txBody>
        </p:sp>
      </p:grpSp>
      <p:grpSp>
        <p:nvGrpSpPr>
          <p:cNvPr id="468" name="Shape 468"/>
          <p:cNvGrpSpPr/>
          <p:nvPr/>
        </p:nvGrpSpPr>
        <p:grpSpPr>
          <a:xfrm>
            <a:off x="158826" y="3372694"/>
            <a:ext cx="1485964" cy="1463851"/>
            <a:chOff x="2976544" y="4874701"/>
            <a:chExt cx="1490465" cy="1463851"/>
          </a:xfrm>
        </p:grpSpPr>
        <p:sp>
          <p:nvSpPr>
            <p:cNvPr id="469" name="Shape 469"/>
            <p:cNvSpPr/>
            <p:nvPr/>
          </p:nvSpPr>
          <p:spPr>
            <a:xfrm>
              <a:off x="2976544" y="4874701"/>
              <a:ext cx="1490465" cy="1463851"/>
            </a:xfrm>
            <a:prstGeom prst="ellipse">
              <a:avLst/>
            </a:prstGeom>
            <a:solidFill>
              <a:srgbClr val="C25693">
                <a:alpha val="64705"/>
              </a:srgbClr>
            </a:solid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470" name="Shape 470"/>
            <p:cNvSpPr txBox="1"/>
            <p:nvPr/>
          </p:nvSpPr>
          <p:spPr>
            <a:xfrm>
              <a:off x="3076200" y="5299287"/>
              <a:ext cx="1278415" cy="58477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600">
                  <a:solidFill>
                    <a:srgbClr val="FFFFFF"/>
                  </a:solidFill>
                  <a:latin typeface="Calibri"/>
                  <a:ea typeface="Calibri"/>
                  <a:cs typeface="Calibri"/>
                  <a:sym typeface="Calibri"/>
                </a:rPr>
                <a:t>citizen participation</a:t>
              </a:r>
            </a:p>
          </p:txBody>
        </p:sp>
      </p:grpSp>
      <p:pic>
        <p:nvPicPr>
          <p:cNvPr descr="OGP logo - print layers.png" id="471" name="Shape 471"/>
          <p:cNvPicPr preferRelativeResize="0"/>
          <p:nvPr/>
        </p:nvPicPr>
        <p:blipFill rotWithShape="1">
          <a:blip r:embed="rId4">
            <a:alphaModFix/>
          </a:blip>
          <a:srcRect b="0" l="0" r="0" t="0"/>
          <a:stretch/>
        </p:blipFill>
        <p:spPr>
          <a:xfrm>
            <a:off x="8267032" y="113055"/>
            <a:ext cx="762241" cy="756074"/>
          </a:xfrm>
          <a:prstGeom prst="rect">
            <a:avLst/>
          </a:prstGeom>
          <a:noFill/>
          <a:ln>
            <a:noFill/>
          </a:ln>
        </p:spPr>
      </p:pic>
      <p:sp>
        <p:nvSpPr>
          <p:cNvPr id="472" name="Shape 472"/>
          <p:cNvSpPr txBox="1"/>
          <p:nvPr/>
        </p:nvSpPr>
        <p:spPr>
          <a:xfrm>
            <a:off x="457200" y="-25258"/>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1F497D"/>
              </a:buClr>
              <a:buSzPct val="25000"/>
              <a:buFont typeface="Corbel"/>
              <a:buNone/>
            </a:pPr>
            <a:r>
              <a:rPr b="1" lang="en-US" sz="3200">
                <a:solidFill>
                  <a:srgbClr val="1F497D"/>
                </a:solidFill>
                <a:latin typeface="Corbel"/>
                <a:ea typeface="Corbel"/>
                <a:cs typeface="Corbel"/>
                <a:sym typeface="Corbel"/>
              </a:rPr>
              <a:t>OGP Basics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7" name="Shape 477"/>
        <p:cNvGrpSpPr/>
        <p:nvPr/>
      </p:nvGrpSpPr>
      <p:grpSpPr>
        <a:xfrm>
          <a:off x="0" y="0"/>
          <a:ext cx="0" cy="0"/>
          <a:chOff x="0" y="0"/>
          <a:chExt cx="0" cy="0"/>
        </a:xfrm>
      </p:grpSpPr>
      <p:sp>
        <p:nvSpPr>
          <p:cNvPr id="478" name="Shape 478"/>
          <p:cNvSpPr/>
          <p:nvPr/>
        </p:nvSpPr>
        <p:spPr>
          <a:xfrm>
            <a:off x="1423183" y="919020"/>
            <a:ext cx="7860390" cy="1261884"/>
          </a:xfrm>
          <a:prstGeom prst="rect">
            <a:avLst/>
          </a:prstGeom>
          <a:noFill/>
          <a:ln>
            <a:noFill/>
          </a:ln>
        </p:spPr>
        <p:txBody>
          <a:bodyPr anchorCtr="0" anchor="t" bIns="45700" lIns="91425" rIns="91425" tIns="45700">
            <a:noAutofit/>
          </a:bodyPr>
          <a:lstStyle/>
          <a:p>
            <a:pPr indent="-1587" lvl="0" marL="39688" marR="0" rtl="0" algn="ctr">
              <a:spcBef>
                <a:spcPts val="0"/>
              </a:spcBef>
              <a:buClr>
                <a:schemeClr val="dk1"/>
              </a:buClr>
              <a:buFont typeface="Times New Roman"/>
              <a:buNone/>
            </a:pPr>
            <a:r>
              <a:t/>
            </a:r>
            <a:endParaRPr b="1" sz="2400">
              <a:solidFill>
                <a:srgbClr val="000000"/>
              </a:solidFill>
              <a:latin typeface="Calibri"/>
              <a:ea typeface="Calibri"/>
              <a:cs typeface="Calibri"/>
              <a:sym typeface="Calibri"/>
            </a:endParaRPr>
          </a:p>
          <a:p>
            <a:pPr indent="-1587" lvl="0" marL="39688" marR="0" rtl="0" algn="l">
              <a:spcBef>
                <a:spcPts val="0"/>
              </a:spcBef>
              <a:buClr>
                <a:srgbClr val="000000"/>
              </a:buClr>
              <a:buSzPct val="25000"/>
              <a:buFont typeface="Times New Roman"/>
              <a:buNone/>
            </a:pPr>
            <a:r>
              <a:rPr b="1" lang="en-US" sz="2400">
                <a:solidFill>
                  <a:srgbClr val="000000"/>
                </a:solidFill>
                <a:latin typeface="Calibri"/>
                <a:ea typeface="Calibri"/>
                <a:cs typeface="Calibri"/>
                <a:sym typeface="Calibri"/>
              </a:rPr>
              <a:t>Budget Transparency </a:t>
            </a:r>
          </a:p>
          <a:p>
            <a:pPr indent="-1587" lvl="0" marL="39688" marR="0" rtl="0" algn="l">
              <a:spcBef>
                <a:spcPts val="0"/>
              </a:spcBef>
              <a:buClr>
                <a:srgbClr val="000000"/>
              </a:buClr>
              <a:buSzPct val="25000"/>
              <a:buFont typeface="Times New Roman"/>
              <a:buNone/>
            </a:pPr>
            <a:r>
              <a:rPr lang="en-US" sz="1800">
                <a:solidFill>
                  <a:srgbClr val="000000"/>
                </a:solidFill>
                <a:latin typeface="Calibri"/>
                <a:ea typeface="Calibri"/>
                <a:cs typeface="Calibri"/>
                <a:sym typeface="Calibri"/>
              </a:rPr>
              <a:t>Measured by the Open Budget Index (100 country survey)</a:t>
            </a:r>
          </a:p>
          <a:p>
            <a:pPr indent="-1587" lvl="0" marL="39688" marR="0" rtl="0" algn="l">
              <a:spcBef>
                <a:spcPts val="0"/>
              </a:spcBef>
              <a:buClr>
                <a:schemeClr val="dk1"/>
              </a:buClr>
              <a:buFont typeface="Times New Roman"/>
              <a:buNone/>
            </a:pPr>
            <a:r>
              <a:t/>
            </a:r>
            <a:endParaRPr sz="1000">
              <a:solidFill>
                <a:srgbClr val="FFFFFF"/>
              </a:solidFill>
              <a:latin typeface="Calibri"/>
              <a:ea typeface="Calibri"/>
              <a:cs typeface="Calibri"/>
              <a:sym typeface="Calibri"/>
            </a:endParaRPr>
          </a:p>
        </p:txBody>
      </p:sp>
      <p:sp>
        <p:nvSpPr>
          <p:cNvPr id="479" name="Shape 479"/>
          <p:cNvSpPr/>
          <p:nvPr/>
        </p:nvSpPr>
        <p:spPr>
          <a:xfrm>
            <a:off x="1453975" y="2590407"/>
            <a:ext cx="7523069" cy="984884"/>
          </a:xfrm>
          <a:prstGeom prst="rect">
            <a:avLst/>
          </a:prstGeom>
          <a:noFill/>
          <a:ln>
            <a:noFill/>
          </a:ln>
        </p:spPr>
        <p:txBody>
          <a:bodyPr anchorCtr="0" anchor="t" bIns="45700" lIns="91425" rIns="91425" tIns="45700">
            <a:noAutofit/>
          </a:bodyPr>
          <a:lstStyle/>
          <a:p>
            <a:pPr indent="-1587" lvl="0" marL="39688" marR="0" rtl="0" algn="l">
              <a:spcBef>
                <a:spcPts val="0"/>
              </a:spcBef>
              <a:buClr>
                <a:srgbClr val="000000"/>
              </a:buClr>
              <a:buSzPct val="25000"/>
              <a:buFont typeface="Times New Roman"/>
              <a:buNone/>
            </a:pPr>
            <a:r>
              <a:rPr b="1" lang="en-US" sz="2200">
                <a:solidFill>
                  <a:srgbClr val="000000"/>
                </a:solidFill>
                <a:latin typeface="Calibri"/>
                <a:ea typeface="Calibri"/>
                <a:cs typeface="Calibri"/>
                <a:sym typeface="Calibri"/>
              </a:rPr>
              <a:t>Access to Information</a:t>
            </a:r>
          </a:p>
          <a:p>
            <a:pPr indent="-1587" lvl="0" marL="39688" marR="0" rtl="0" algn="l">
              <a:spcBef>
                <a:spcPts val="0"/>
              </a:spcBef>
              <a:buClr>
                <a:srgbClr val="000000"/>
              </a:buClr>
              <a:buSzPct val="25000"/>
              <a:buFont typeface="Times New Roman"/>
              <a:buNone/>
            </a:pPr>
            <a:r>
              <a:rPr lang="en-US" sz="1800">
                <a:solidFill>
                  <a:srgbClr val="000000"/>
                </a:solidFill>
                <a:latin typeface="Calibri"/>
                <a:ea typeface="Calibri"/>
                <a:cs typeface="Calibri"/>
                <a:sym typeface="Calibri"/>
              </a:rPr>
              <a:t>Measured by Right2Info’s database of FOI laws and constitutional provisions for access to information</a:t>
            </a:r>
          </a:p>
        </p:txBody>
      </p:sp>
      <p:sp>
        <p:nvSpPr>
          <p:cNvPr id="480" name="Shape 480"/>
          <p:cNvSpPr/>
          <p:nvPr/>
        </p:nvSpPr>
        <p:spPr>
          <a:xfrm>
            <a:off x="1453975" y="3995512"/>
            <a:ext cx="7282223" cy="1015662"/>
          </a:xfrm>
          <a:prstGeom prst="rect">
            <a:avLst/>
          </a:prstGeom>
          <a:noFill/>
          <a:ln>
            <a:noFill/>
          </a:ln>
        </p:spPr>
        <p:txBody>
          <a:bodyPr anchorCtr="0" anchor="t" bIns="45700" lIns="91425" rIns="91425" tIns="45700">
            <a:noAutofit/>
          </a:bodyPr>
          <a:lstStyle/>
          <a:p>
            <a:pPr indent="-1587" lvl="0" marL="39688" marR="0" rtl="0" algn="l">
              <a:spcBef>
                <a:spcPts val="0"/>
              </a:spcBef>
              <a:buClr>
                <a:schemeClr val="dk1"/>
              </a:buClr>
              <a:buFont typeface="Times New Roman"/>
              <a:buNone/>
            </a:pPr>
            <a:r>
              <a:t/>
            </a:r>
            <a:endParaRPr b="1" sz="1000">
              <a:solidFill>
                <a:schemeClr val="dk1"/>
              </a:solidFill>
              <a:latin typeface="Calibri"/>
              <a:ea typeface="Calibri"/>
              <a:cs typeface="Calibri"/>
              <a:sym typeface="Calibri"/>
            </a:endParaRPr>
          </a:p>
          <a:p>
            <a:pPr indent="-1587" lvl="0" marL="39688" marR="0" rtl="0" algn="l">
              <a:spcBef>
                <a:spcPts val="0"/>
              </a:spcBef>
              <a:buClr>
                <a:schemeClr val="dk1"/>
              </a:buClr>
              <a:buSzPct val="25000"/>
              <a:buFont typeface="Times New Roman"/>
              <a:buNone/>
            </a:pPr>
            <a:r>
              <a:rPr b="1" lang="en-US" sz="2200">
                <a:solidFill>
                  <a:schemeClr val="dk1"/>
                </a:solidFill>
                <a:latin typeface="Calibri"/>
                <a:ea typeface="Calibri"/>
                <a:cs typeface="Calibri"/>
                <a:sym typeface="Calibri"/>
              </a:rPr>
              <a:t>Asset Disclosure</a:t>
            </a:r>
          </a:p>
          <a:p>
            <a:pPr indent="-1587" lvl="0" marL="39688" marR="0" rtl="0" algn="l">
              <a:spcBef>
                <a:spcPts val="0"/>
              </a:spcBef>
              <a:buClr>
                <a:schemeClr val="dk1"/>
              </a:buClr>
              <a:buSzPct val="25000"/>
              <a:buFont typeface="Times New Roman"/>
              <a:buNone/>
            </a:pPr>
            <a:r>
              <a:rPr lang="en-US" sz="1800">
                <a:solidFill>
                  <a:schemeClr val="dk1"/>
                </a:solidFill>
                <a:latin typeface="Calibri"/>
                <a:ea typeface="Calibri"/>
                <a:cs typeface="Calibri"/>
                <a:sym typeface="Calibri"/>
              </a:rPr>
              <a:t>Measured by the World Bank’s Public Officials Asset Disclosure database</a:t>
            </a:r>
          </a:p>
          <a:p>
            <a:pPr indent="-1587" lvl="0" marL="39688" marR="0" rtl="0" algn="l">
              <a:spcBef>
                <a:spcPts val="0"/>
              </a:spcBef>
              <a:buClr>
                <a:schemeClr val="dk1"/>
              </a:buClr>
              <a:buFont typeface="Times New Roman"/>
              <a:buNone/>
            </a:pPr>
            <a:r>
              <a:t/>
            </a:r>
            <a:endParaRPr b="1" sz="1000">
              <a:solidFill>
                <a:schemeClr val="dk1"/>
              </a:solidFill>
              <a:latin typeface="Calibri"/>
              <a:ea typeface="Calibri"/>
              <a:cs typeface="Calibri"/>
              <a:sym typeface="Calibri"/>
            </a:endParaRPr>
          </a:p>
        </p:txBody>
      </p:sp>
      <p:sp>
        <p:nvSpPr>
          <p:cNvPr id="481" name="Shape 481"/>
          <p:cNvSpPr/>
          <p:nvPr/>
        </p:nvSpPr>
        <p:spPr>
          <a:xfrm>
            <a:off x="1453975" y="5288985"/>
            <a:ext cx="7282221" cy="707886"/>
          </a:xfrm>
          <a:prstGeom prst="rect">
            <a:avLst/>
          </a:prstGeom>
          <a:noFill/>
          <a:ln>
            <a:noFill/>
          </a:ln>
        </p:spPr>
        <p:txBody>
          <a:bodyPr anchorCtr="0" anchor="t" bIns="45700" lIns="91425" rIns="91425" tIns="45700">
            <a:noAutofit/>
          </a:bodyPr>
          <a:lstStyle/>
          <a:p>
            <a:pPr indent="-1587" lvl="0" marL="39688" marR="0" rtl="0" algn="l">
              <a:spcBef>
                <a:spcPts val="0"/>
              </a:spcBef>
              <a:buClr>
                <a:schemeClr val="dk1"/>
              </a:buClr>
              <a:buSzPct val="25000"/>
              <a:buFont typeface="Times New Roman"/>
              <a:buNone/>
            </a:pPr>
            <a:r>
              <a:rPr b="1" lang="en-US" sz="2200">
                <a:solidFill>
                  <a:schemeClr val="dk1"/>
                </a:solidFill>
                <a:latin typeface="Calibri"/>
                <a:ea typeface="Calibri"/>
                <a:cs typeface="Calibri"/>
                <a:sym typeface="Calibri"/>
              </a:rPr>
              <a:t>Citizen Engagement</a:t>
            </a:r>
          </a:p>
          <a:p>
            <a:pPr indent="-1587" lvl="0" marL="39688" marR="0" rtl="0" algn="l">
              <a:spcBef>
                <a:spcPts val="0"/>
              </a:spcBef>
              <a:buClr>
                <a:schemeClr val="dk1"/>
              </a:buClr>
              <a:buSzPct val="25000"/>
              <a:buFont typeface="Times New Roman"/>
              <a:buNone/>
            </a:pPr>
            <a:r>
              <a:rPr lang="en-US" sz="1800">
                <a:solidFill>
                  <a:schemeClr val="dk1"/>
                </a:solidFill>
                <a:latin typeface="Calibri"/>
                <a:ea typeface="Calibri"/>
                <a:cs typeface="Calibri"/>
                <a:sym typeface="Calibri"/>
              </a:rPr>
              <a:t>Measured by the Economist Intelligence Unit’s Democracy Index </a:t>
            </a:r>
          </a:p>
        </p:txBody>
      </p:sp>
      <p:sp>
        <p:nvSpPr>
          <p:cNvPr id="482" name="Shape 482"/>
          <p:cNvSpPr/>
          <p:nvPr/>
        </p:nvSpPr>
        <p:spPr>
          <a:xfrm>
            <a:off x="449266" y="1094165"/>
            <a:ext cx="698177"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7200">
                <a:solidFill>
                  <a:srgbClr val="93B3D7"/>
                </a:solidFill>
                <a:latin typeface="Arial"/>
                <a:ea typeface="Arial"/>
                <a:cs typeface="Arial"/>
                <a:sym typeface="Arial"/>
              </a:rPr>
              <a:t>$ </a:t>
            </a:r>
          </a:p>
        </p:txBody>
      </p:sp>
      <p:sp>
        <p:nvSpPr>
          <p:cNvPr id="483" name="Shape 483"/>
          <p:cNvSpPr/>
          <p:nvPr/>
        </p:nvSpPr>
        <p:spPr>
          <a:xfrm>
            <a:off x="186230" y="2294493"/>
            <a:ext cx="1210588" cy="132343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8000">
                <a:solidFill>
                  <a:srgbClr val="93B3D7"/>
                </a:solidFill>
                <a:latin typeface="Calibri"/>
                <a:ea typeface="Calibri"/>
                <a:cs typeface="Calibri"/>
                <a:sym typeface="Calibri"/>
              </a:rPr>
              <a:t></a:t>
            </a:r>
          </a:p>
        </p:txBody>
      </p:sp>
      <p:sp>
        <p:nvSpPr>
          <p:cNvPr id="484" name="Shape 484"/>
          <p:cNvSpPr txBox="1"/>
          <p:nvPr/>
        </p:nvSpPr>
        <p:spPr>
          <a:xfrm>
            <a:off x="232831" y="5076558"/>
            <a:ext cx="1031050" cy="110799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6600">
                <a:solidFill>
                  <a:srgbClr val="93B3D7"/>
                </a:solidFill>
                <a:latin typeface="Arimo"/>
                <a:ea typeface="Arimo"/>
                <a:cs typeface="Arimo"/>
                <a:sym typeface="Arimo"/>
              </a:rPr>
              <a:t>_</a:t>
            </a:r>
          </a:p>
        </p:txBody>
      </p:sp>
      <p:sp>
        <p:nvSpPr>
          <p:cNvPr id="485" name="Shape 485"/>
          <p:cNvSpPr/>
          <p:nvPr/>
        </p:nvSpPr>
        <p:spPr>
          <a:xfrm>
            <a:off x="134033" y="3682042"/>
            <a:ext cx="1268496" cy="15696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9600">
                <a:solidFill>
                  <a:srgbClr val="93B3D7"/>
                </a:solidFill>
                <a:latin typeface="Calibri"/>
                <a:ea typeface="Calibri"/>
                <a:cs typeface="Calibri"/>
                <a:sym typeface="Calibri"/>
              </a:rPr>
              <a:t>☼ </a:t>
            </a:r>
          </a:p>
        </p:txBody>
      </p:sp>
      <p:sp>
        <p:nvSpPr>
          <p:cNvPr id="486" name="Shape 486"/>
          <p:cNvSpPr txBox="1"/>
          <p:nvPr>
            <p:ph type="title"/>
          </p:nvPr>
        </p:nvSpPr>
        <p:spPr>
          <a:xfrm>
            <a:off x="669524" y="0"/>
            <a:ext cx="7385308"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alibri"/>
              <a:buNone/>
            </a:pPr>
            <a:r>
              <a:rPr b="1" i="0" lang="en-US" sz="3200" u="none" cap="none" strike="noStrike">
                <a:solidFill>
                  <a:srgbClr val="000000"/>
                </a:solidFill>
                <a:latin typeface="Calibri"/>
                <a:ea typeface="Calibri"/>
                <a:cs typeface="Calibri"/>
                <a:sym typeface="Calibri"/>
              </a:rPr>
              <a:t>Eligibility Criteria</a:t>
            </a:r>
          </a:p>
        </p:txBody>
      </p:sp>
      <p:sp>
        <p:nvSpPr>
          <p:cNvPr id="487" name="Shape 487"/>
          <p:cNvSpPr/>
          <p:nvPr/>
        </p:nvSpPr>
        <p:spPr>
          <a:xfrm>
            <a:off x="669524" y="817166"/>
            <a:ext cx="8066674" cy="27699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200">
                <a:solidFill>
                  <a:schemeClr val="dk1"/>
                </a:solidFill>
                <a:latin typeface="Corbel"/>
                <a:ea typeface="Corbel"/>
                <a:cs typeface="Corbel"/>
                <a:sym typeface="Corbel"/>
              </a:rPr>
              <a:t>https://docs.google.com/spreadsheets/d/1HG66aDufI6BK0RnG-gOruWR8Lz-oVzwZde-tsTaZHrw/edit#gid=869039115</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x="0" y="0"/>
          <a:ext cx="0" cy="0"/>
          <a:chOff x="0" y="0"/>
          <a:chExt cx="0" cy="0"/>
        </a:xfrm>
      </p:grpSpPr>
      <p:pic>
        <p:nvPicPr>
          <p:cNvPr descr="Screen Shot 2016-01-26 at 6.55.04 PM.png" id="493" name="Shape 493"/>
          <p:cNvPicPr preferRelativeResize="0"/>
          <p:nvPr/>
        </p:nvPicPr>
        <p:blipFill rotWithShape="1">
          <a:blip r:embed="rId3">
            <a:alphaModFix/>
          </a:blip>
          <a:srcRect b="0" l="2758" r="0" t="0"/>
          <a:stretch/>
        </p:blipFill>
        <p:spPr>
          <a:xfrm>
            <a:off x="209270" y="1161237"/>
            <a:ext cx="8725459" cy="5259959"/>
          </a:xfrm>
          <a:prstGeom prst="rect">
            <a:avLst/>
          </a:prstGeom>
          <a:noFill/>
          <a:ln>
            <a:noFill/>
          </a:ln>
        </p:spPr>
      </p:pic>
      <p:sp>
        <p:nvSpPr>
          <p:cNvPr id="494" name="Shape 494"/>
          <p:cNvSpPr txBox="1"/>
          <p:nvPr/>
        </p:nvSpPr>
        <p:spPr>
          <a:xfrm>
            <a:off x="457200" y="-25258"/>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orbel"/>
              <a:buNone/>
            </a:pPr>
            <a:r>
              <a:rPr b="1" lang="en-US" sz="3200">
                <a:solidFill>
                  <a:srgbClr val="000000"/>
                </a:solidFill>
                <a:latin typeface="Corbel"/>
                <a:ea typeface="Corbel"/>
                <a:cs typeface="Corbel"/>
                <a:sym typeface="Corbel"/>
              </a:rPr>
              <a:t>The National Action Plan Cycle</a:t>
            </a:r>
          </a:p>
        </p:txBody>
      </p:sp>
      <p:pic>
        <p:nvPicPr>
          <p:cNvPr descr="OGP logo - print layers.png" id="495" name="Shape 495"/>
          <p:cNvPicPr preferRelativeResize="0"/>
          <p:nvPr/>
        </p:nvPicPr>
        <p:blipFill rotWithShape="1">
          <a:blip r:embed="rId4">
            <a:alphaModFix/>
          </a:blip>
          <a:srcRect b="0" l="0" r="0" t="0"/>
          <a:stretch/>
        </p:blipFill>
        <p:spPr>
          <a:xfrm>
            <a:off x="8267032" y="113055"/>
            <a:ext cx="762241" cy="7560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pic>
        <p:nvPicPr>
          <p:cNvPr id="501" name="Shape 501"/>
          <p:cNvPicPr preferRelativeResize="0"/>
          <p:nvPr/>
        </p:nvPicPr>
        <p:blipFill rotWithShape="1">
          <a:blip r:embed="rId3">
            <a:alphaModFix/>
          </a:blip>
          <a:srcRect b="0" l="0" r="0" t="0"/>
          <a:stretch/>
        </p:blipFill>
        <p:spPr>
          <a:xfrm>
            <a:off x="0" y="6577167"/>
            <a:ext cx="9131300" cy="280832"/>
          </a:xfrm>
          <a:prstGeom prst="rect">
            <a:avLst/>
          </a:prstGeom>
          <a:noFill/>
          <a:ln>
            <a:noFill/>
          </a:ln>
        </p:spPr>
      </p:pic>
      <p:pic>
        <p:nvPicPr>
          <p:cNvPr descr="descarga.png" id="502" name="Shape 502"/>
          <p:cNvPicPr preferRelativeResize="0"/>
          <p:nvPr/>
        </p:nvPicPr>
        <p:blipFill rotWithShape="1">
          <a:blip r:embed="rId4">
            <a:alphaModFix amt="44000"/>
          </a:blip>
          <a:srcRect b="0" l="0" r="0" t="0"/>
          <a:stretch/>
        </p:blipFill>
        <p:spPr>
          <a:xfrm>
            <a:off x="35279" y="1178116"/>
            <a:ext cx="9043200" cy="4608000"/>
          </a:xfrm>
          <a:prstGeom prst="rect">
            <a:avLst/>
          </a:prstGeom>
          <a:noFill/>
          <a:ln>
            <a:noFill/>
          </a:ln>
        </p:spPr>
      </p:pic>
      <p:sp>
        <p:nvSpPr>
          <p:cNvPr id="503" name="Shape 503"/>
          <p:cNvSpPr txBox="1"/>
          <p:nvPr/>
        </p:nvSpPr>
        <p:spPr>
          <a:xfrm>
            <a:off x="723227" y="1186620"/>
            <a:ext cx="1354607"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6000">
                <a:solidFill>
                  <a:schemeClr val="accent2"/>
                </a:solidFill>
                <a:latin typeface="Calibri"/>
                <a:ea typeface="Calibri"/>
                <a:cs typeface="Calibri"/>
                <a:sym typeface="Calibri"/>
              </a:rPr>
              <a:t>152</a:t>
            </a:r>
          </a:p>
        </p:txBody>
      </p:sp>
      <p:sp>
        <p:nvSpPr>
          <p:cNvPr id="504" name="Shape 504"/>
          <p:cNvSpPr txBox="1"/>
          <p:nvPr/>
        </p:nvSpPr>
        <p:spPr>
          <a:xfrm>
            <a:off x="330836" y="2082616"/>
            <a:ext cx="2137274" cy="627864"/>
          </a:xfrm>
          <a:prstGeom prst="rect">
            <a:avLst/>
          </a:prstGeom>
          <a:noFill/>
          <a:ln>
            <a:noFill/>
          </a:ln>
        </p:spPr>
        <p:txBody>
          <a:bodyPr anchorCtr="0" anchor="t" bIns="45700" lIns="91425" rIns="91425" tIns="45700">
            <a:noAutofit/>
          </a:bodyPr>
          <a:lstStyle/>
          <a:p>
            <a:pPr indent="0" lvl="0" marL="0" marR="0" rtl="0" algn="ctr">
              <a:lnSpc>
                <a:spcPct val="70000"/>
              </a:lnSpc>
              <a:spcBef>
                <a:spcPts val="0"/>
              </a:spcBef>
              <a:buSzPct val="25000"/>
              <a:buNone/>
            </a:pPr>
            <a:r>
              <a:rPr lang="en-US" sz="2400">
                <a:solidFill>
                  <a:srgbClr val="C0504D"/>
                </a:solidFill>
                <a:latin typeface="Calibri"/>
                <a:ea typeface="Calibri"/>
                <a:cs typeface="Calibri"/>
                <a:sym typeface="Calibri"/>
              </a:rPr>
              <a:t>National Action </a:t>
            </a:r>
          </a:p>
          <a:p>
            <a:pPr indent="0" lvl="0" marL="0" marR="0" rtl="0" algn="ctr">
              <a:lnSpc>
                <a:spcPct val="70000"/>
              </a:lnSpc>
              <a:spcBef>
                <a:spcPts val="0"/>
              </a:spcBef>
              <a:buSzPct val="25000"/>
              <a:buNone/>
            </a:pPr>
            <a:r>
              <a:rPr lang="en-US" sz="2400">
                <a:solidFill>
                  <a:srgbClr val="C0504D"/>
                </a:solidFill>
                <a:latin typeface="Calibri"/>
                <a:ea typeface="Calibri"/>
                <a:cs typeface="Calibri"/>
                <a:sym typeface="Calibri"/>
              </a:rPr>
              <a:t>Plans</a:t>
            </a:r>
          </a:p>
        </p:txBody>
      </p:sp>
      <p:sp>
        <p:nvSpPr>
          <p:cNvPr id="505" name="Shape 505"/>
          <p:cNvSpPr txBox="1"/>
          <p:nvPr/>
        </p:nvSpPr>
        <p:spPr>
          <a:xfrm>
            <a:off x="1517028" y="3608069"/>
            <a:ext cx="1525553"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6000">
                <a:solidFill>
                  <a:srgbClr val="31859B"/>
                </a:solidFill>
                <a:latin typeface="Calibri"/>
                <a:ea typeface="Calibri"/>
                <a:cs typeface="Calibri"/>
                <a:sym typeface="Calibri"/>
              </a:rPr>
              <a:t>25%</a:t>
            </a:r>
          </a:p>
        </p:txBody>
      </p:sp>
      <p:sp>
        <p:nvSpPr>
          <p:cNvPr id="506" name="Shape 506"/>
          <p:cNvSpPr txBox="1"/>
          <p:nvPr/>
        </p:nvSpPr>
        <p:spPr>
          <a:xfrm>
            <a:off x="-128111" y="4507507"/>
            <a:ext cx="4977000" cy="781751"/>
          </a:xfrm>
          <a:prstGeom prst="rect">
            <a:avLst/>
          </a:prstGeom>
          <a:noFill/>
          <a:ln>
            <a:noFill/>
          </a:ln>
        </p:spPr>
        <p:txBody>
          <a:bodyPr anchorCtr="0" anchor="t" bIns="45700" lIns="91425" rIns="91425" tIns="45700">
            <a:noAutofit/>
          </a:bodyPr>
          <a:lstStyle/>
          <a:p>
            <a:pPr indent="0" lvl="0" marL="0" marR="0" rtl="0" algn="ctr">
              <a:lnSpc>
                <a:spcPct val="60000"/>
              </a:lnSpc>
              <a:spcBef>
                <a:spcPts val="0"/>
              </a:spcBef>
              <a:buSzPct val="25000"/>
              <a:buNone/>
            </a:pPr>
            <a:r>
              <a:rPr lang="en-US" sz="2400">
                <a:solidFill>
                  <a:srgbClr val="31859C"/>
                </a:solidFill>
                <a:latin typeface="Calibri"/>
                <a:ea typeface="Calibri"/>
                <a:cs typeface="Calibri"/>
                <a:sym typeface="Calibri"/>
              </a:rPr>
              <a:t>Of commitments </a:t>
            </a:r>
          </a:p>
          <a:p>
            <a:pPr indent="0" lvl="0" marL="0" marR="0" rtl="0" algn="ctr">
              <a:lnSpc>
                <a:spcPct val="60000"/>
              </a:lnSpc>
              <a:spcBef>
                <a:spcPts val="0"/>
              </a:spcBef>
              <a:buSzPct val="25000"/>
              <a:buNone/>
            </a:pPr>
            <a:r>
              <a:rPr lang="en-US" sz="2400">
                <a:solidFill>
                  <a:srgbClr val="31859C"/>
                </a:solidFill>
                <a:latin typeface="Calibri"/>
                <a:ea typeface="Calibri"/>
                <a:cs typeface="Calibri"/>
                <a:sym typeface="Calibri"/>
              </a:rPr>
              <a:t>recognized for their </a:t>
            </a:r>
            <a:r>
              <a:rPr b="1" lang="en-US" sz="2400">
                <a:solidFill>
                  <a:srgbClr val="31859C"/>
                </a:solidFill>
                <a:latin typeface="Calibri"/>
                <a:ea typeface="Calibri"/>
                <a:cs typeface="Calibri"/>
                <a:sym typeface="Calibri"/>
              </a:rPr>
              <a:t>ambition, relevance and completion </a:t>
            </a:r>
          </a:p>
        </p:txBody>
      </p:sp>
      <p:sp>
        <p:nvSpPr>
          <p:cNvPr id="507" name="Shape 507"/>
          <p:cNvSpPr txBox="1"/>
          <p:nvPr/>
        </p:nvSpPr>
        <p:spPr>
          <a:xfrm>
            <a:off x="3027672" y="2120098"/>
            <a:ext cx="2127806"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6000">
                <a:solidFill>
                  <a:srgbClr val="C08A0E"/>
                </a:solidFill>
                <a:latin typeface="Calibri"/>
                <a:ea typeface="Calibri"/>
                <a:cs typeface="Calibri"/>
                <a:sym typeface="Calibri"/>
              </a:rPr>
              <a:t>2700+</a:t>
            </a:r>
          </a:p>
        </p:txBody>
      </p:sp>
      <p:sp>
        <p:nvSpPr>
          <p:cNvPr id="508" name="Shape 508"/>
          <p:cNvSpPr txBox="1"/>
          <p:nvPr/>
        </p:nvSpPr>
        <p:spPr>
          <a:xfrm>
            <a:off x="1654790" y="2994128"/>
            <a:ext cx="4977000" cy="560152"/>
          </a:xfrm>
          <a:prstGeom prst="rect">
            <a:avLst/>
          </a:prstGeom>
          <a:noFill/>
          <a:ln>
            <a:noFill/>
          </a:ln>
        </p:spPr>
        <p:txBody>
          <a:bodyPr anchorCtr="0" anchor="t" bIns="45700" lIns="91425" rIns="91425" tIns="45700">
            <a:noAutofit/>
          </a:bodyPr>
          <a:lstStyle/>
          <a:p>
            <a:pPr indent="0" lvl="0" marL="0" marR="0" rtl="0" algn="ctr">
              <a:lnSpc>
                <a:spcPct val="60000"/>
              </a:lnSpc>
              <a:spcBef>
                <a:spcPts val="0"/>
              </a:spcBef>
              <a:buSzPct val="25000"/>
              <a:buNone/>
            </a:pPr>
            <a:r>
              <a:rPr lang="en-US" sz="2400">
                <a:solidFill>
                  <a:srgbClr val="C08A0E"/>
                </a:solidFill>
                <a:latin typeface="Calibri"/>
                <a:ea typeface="Calibri"/>
                <a:cs typeface="Calibri"/>
                <a:sym typeface="Calibri"/>
              </a:rPr>
              <a:t>Total commitments</a:t>
            </a:r>
          </a:p>
          <a:p>
            <a:pPr indent="0" lvl="0" marL="0" marR="0" rtl="0" algn="ctr">
              <a:lnSpc>
                <a:spcPct val="60000"/>
              </a:lnSpc>
              <a:spcBef>
                <a:spcPts val="0"/>
              </a:spcBef>
              <a:buSzPct val="25000"/>
              <a:buNone/>
            </a:pPr>
            <a:r>
              <a:rPr lang="en-US" sz="2400">
                <a:solidFill>
                  <a:srgbClr val="C08A0E"/>
                </a:solidFill>
                <a:latin typeface="Calibri"/>
                <a:ea typeface="Calibri"/>
                <a:cs typeface="Calibri"/>
                <a:sym typeface="Calibri"/>
              </a:rPr>
              <a:t> since 2011 </a:t>
            </a:r>
          </a:p>
        </p:txBody>
      </p:sp>
      <p:sp>
        <p:nvSpPr>
          <p:cNvPr id="509" name="Shape 509"/>
          <p:cNvSpPr txBox="1"/>
          <p:nvPr/>
        </p:nvSpPr>
        <p:spPr>
          <a:xfrm>
            <a:off x="6984585" y="1026140"/>
            <a:ext cx="964626"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6000">
                <a:solidFill>
                  <a:srgbClr val="008000"/>
                </a:solidFill>
                <a:latin typeface="Calibri"/>
                <a:ea typeface="Calibri"/>
                <a:cs typeface="Calibri"/>
                <a:sym typeface="Calibri"/>
              </a:rPr>
              <a:t>36</a:t>
            </a:r>
          </a:p>
        </p:txBody>
      </p:sp>
      <p:sp>
        <p:nvSpPr>
          <p:cNvPr id="510" name="Shape 510"/>
          <p:cNvSpPr txBox="1"/>
          <p:nvPr/>
        </p:nvSpPr>
        <p:spPr>
          <a:xfrm>
            <a:off x="5902041" y="1927980"/>
            <a:ext cx="3264539" cy="1144928"/>
          </a:xfrm>
          <a:prstGeom prst="rect">
            <a:avLst/>
          </a:prstGeom>
          <a:noFill/>
          <a:ln>
            <a:noFill/>
          </a:ln>
        </p:spPr>
        <p:txBody>
          <a:bodyPr anchorCtr="0" anchor="t" bIns="45700" lIns="91425" rIns="91425" tIns="45700">
            <a:noAutofit/>
          </a:bodyPr>
          <a:lstStyle/>
          <a:p>
            <a:pPr indent="0" lvl="0" marL="0" marR="0" rtl="0" algn="ctr">
              <a:lnSpc>
                <a:spcPct val="70000"/>
              </a:lnSpc>
              <a:spcBef>
                <a:spcPts val="0"/>
              </a:spcBef>
              <a:buSzPct val="25000"/>
              <a:buNone/>
            </a:pPr>
            <a:r>
              <a:rPr lang="en-US" sz="2400">
                <a:solidFill>
                  <a:srgbClr val="008000"/>
                </a:solidFill>
                <a:latin typeface="Calibri"/>
                <a:ea typeface="Calibri"/>
                <a:cs typeface="Calibri"/>
                <a:sym typeface="Calibri"/>
              </a:rPr>
              <a:t>Countries with a regular forum for dialogue between govt &amp; civil society</a:t>
            </a:r>
          </a:p>
        </p:txBody>
      </p:sp>
      <p:sp>
        <p:nvSpPr>
          <p:cNvPr id="511" name="Shape 511"/>
          <p:cNvSpPr txBox="1"/>
          <p:nvPr/>
        </p:nvSpPr>
        <p:spPr>
          <a:xfrm>
            <a:off x="7145242" y="3388980"/>
            <a:ext cx="964626"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6000">
                <a:solidFill>
                  <a:schemeClr val="accent4"/>
                </a:solidFill>
                <a:latin typeface="Calibri"/>
                <a:ea typeface="Calibri"/>
                <a:cs typeface="Calibri"/>
                <a:sym typeface="Calibri"/>
              </a:rPr>
              <a:t>71</a:t>
            </a:r>
          </a:p>
        </p:txBody>
      </p:sp>
      <p:sp>
        <p:nvSpPr>
          <p:cNvPr id="512" name="Shape 512"/>
          <p:cNvSpPr txBox="1"/>
          <p:nvPr/>
        </p:nvSpPr>
        <p:spPr>
          <a:xfrm>
            <a:off x="6036798" y="4235630"/>
            <a:ext cx="3264539" cy="369332"/>
          </a:xfrm>
          <a:prstGeom prst="rect">
            <a:avLst/>
          </a:prstGeom>
          <a:noFill/>
          <a:ln>
            <a:noFill/>
          </a:ln>
        </p:spPr>
        <p:txBody>
          <a:bodyPr anchorCtr="0" anchor="t" bIns="45700" lIns="91425" rIns="91425" tIns="45700">
            <a:noAutofit/>
          </a:bodyPr>
          <a:lstStyle/>
          <a:p>
            <a:pPr indent="0" lvl="0" marL="0" marR="0" rtl="0" algn="ctr">
              <a:lnSpc>
                <a:spcPct val="70000"/>
              </a:lnSpc>
              <a:spcBef>
                <a:spcPts val="0"/>
              </a:spcBef>
              <a:buSzPct val="25000"/>
              <a:buNone/>
            </a:pPr>
            <a:r>
              <a:rPr lang="en-US" sz="2400">
                <a:solidFill>
                  <a:srgbClr val="8064A2"/>
                </a:solidFill>
                <a:latin typeface="Calibri"/>
                <a:ea typeface="Calibri"/>
                <a:cs typeface="Calibri"/>
                <a:sym typeface="Calibri"/>
              </a:rPr>
              <a:t>countries</a:t>
            </a:r>
          </a:p>
        </p:txBody>
      </p:sp>
      <p:sp>
        <p:nvSpPr>
          <p:cNvPr id="513" name="Shape 513"/>
          <p:cNvSpPr txBox="1"/>
          <p:nvPr/>
        </p:nvSpPr>
        <p:spPr>
          <a:xfrm>
            <a:off x="5502803" y="4961046"/>
            <a:ext cx="964626"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6000">
                <a:solidFill>
                  <a:srgbClr val="E36C09"/>
                </a:solidFill>
                <a:latin typeface="Calibri"/>
                <a:ea typeface="Calibri"/>
                <a:cs typeface="Calibri"/>
                <a:sym typeface="Calibri"/>
              </a:rPr>
              <a:t>20</a:t>
            </a:r>
          </a:p>
        </p:txBody>
      </p:sp>
      <p:sp>
        <p:nvSpPr>
          <p:cNvPr id="514" name="Shape 514"/>
          <p:cNvSpPr txBox="1"/>
          <p:nvPr/>
        </p:nvSpPr>
        <p:spPr>
          <a:xfrm>
            <a:off x="3857687" y="5762498"/>
            <a:ext cx="4299911" cy="627864"/>
          </a:xfrm>
          <a:prstGeom prst="rect">
            <a:avLst/>
          </a:prstGeom>
          <a:noFill/>
          <a:ln>
            <a:noFill/>
          </a:ln>
        </p:spPr>
        <p:txBody>
          <a:bodyPr anchorCtr="0" anchor="t" bIns="45700" lIns="91425" rIns="91425" tIns="45700">
            <a:noAutofit/>
          </a:bodyPr>
          <a:lstStyle/>
          <a:p>
            <a:pPr indent="0" lvl="0" marL="0" marR="0" rtl="0" algn="ctr">
              <a:lnSpc>
                <a:spcPct val="70000"/>
              </a:lnSpc>
              <a:spcBef>
                <a:spcPts val="0"/>
              </a:spcBef>
              <a:buSzPct val="25000"/>
              <a:buNone/>
            </a:pPr>
            <a:r>
              <a:rPr lang="en-US" sz="2400">
                <a:solidFill>
                  <a:srgbClr val="E46C0A"/>
                </a:solidFill>
                <a:latin typeface="Calibri"/>
                <a:ea typeface="Calibri"/>
                <a:cs typeface="Calibri"/>
                <a:sym typeface="Calibri"/>
              </a:rPr>
              <a:t>Average commitments </a:t>
            </a:r>
          </a:p>
          <a:p>
            <a:pPr indent="0" lvl="0" marL="0" marR="0" rtl="0" algn="ctr">
              <a:lnSpc>
                <a:spcPct val="70000"/>
              </a:lnSpc>
              <a:spcBef>
                <a:spcPts val="0"/>
              </a:spcBef>
              <a:buSzPct val="25000"/>
              <a:buNone/>
            </a:pPr>
            <a:r>
              <a:rPr lang="en-US" sz="2400">
                <a:solidFill>
                  <a:srgbClr val="E46C0A"/>
                </a:solidFill>
                <a:latin typeface="Calibri"/>
                <a:ea typeface="Calibri"/>
                <a:cs typeface="Calibri"/>
                <a:sym typeface="Calibri"/>
              </a:rPr>
              <a:t>per country</a:t>
            </a:r>
          </a:p>
        </p:txBody>
      </p:sp>
      <p:sp>
        <p:nvSpPr>
          <p:cNvPr id="515" name="Shape 515"/>
          <p:cNvSpPr txBox="1"/>
          <p:nvPr/>
        </p:nvSpPr>
        <p:spPr>
          <a:xfrm>
            <a:off x="457200" y="-25258"/>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lang="en-US" sz="3200">
                <a:solidFill>
                  <a:schemeClr val="dk1"/>
                </a:solidFill>
                <a:latin typeface="Calibri"/>
                <a:ea typeface="Calibri"/>
                <a:cs typeface="Calibri"/>
                <a:sym typeface="Calibri"/>
              </a:rPr>
              <a:t>Big Picture Results</a:t>
            </a:r>
          </a:p>
        </p:txBody>
      </p:sp>
      <p:pic>
        <p:nvPicPr>
          <p:cNvPr descr="OGP logo - print layers.png" id="516" name="Shape 516"/>
          <p:cNvPicPr preferRelativeResize="0"/>
          <p:nvPr/>
        </p:nvPicPr>
        <p:blipFill rotWithShape="1">
          <a:blip r:embed="rId5">
            <a:alphaModFix/>
          </a:blip>
          <a:srcRect b="0" l="0" r="0" t="0"/>
          <a:stretch/>
        </p:blipFill>
        <p:spPr>
          <a:xfrm>
            <a:off x="8267032" y="113055"/>
            <a:ext cx="762241" cy="756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x="0" y="0"/>
          <a:ext cx="0" cy="0"/>
          <a:chOff x="0" y="0"/>
          <a:chExt cx="0" cy="0"/>
        </a:xfrm>
      </p:grpSpPr>
      <p:sp>
        <p:nvSpPr>
          <p:cNvPr id="522" name="Shape 522"/>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spcBef>
                <a:spcPts val="0"/>
              </a:spcBef>
              <a:buClr>
                <a:schemeClr val="lt1"/>
              </a:buClr>
              <a:buSzPct val="25000"/>
              <a:buFont typeface="Questrial"/>
              <a:buNone/>
            </a:pPr>
            <a:fld id="{00000000-1234-1234-1234-123412341234}" type="slidenum">
              <a:rPr lang="en-US" sz="1200">
                <a:solidFill>
                  <a:schemeClr val="lt1"/>
                </a:solidFill>
                <a:latin typeface="Questrial"/>
                <a:ea typeface="Questrial"/>
                <a:cs typeface="Questrial"/>
                <a:sym typeface="Questrial"/>
              </a:rPr>
              <a:t>‹#›</a:t>
            </a:fld>
          </a:p>
        </p:txBody>
      </p:sp>
      <p:sp>
        <p:nvSpPr>
          <p:cNvPr id="523" name="Shape 523"/>
          <p:cNvSpPr txBox="1"/>
          <p:nvPr/>
        </p:nvSpPr>
        <p:spPr>
          <a:xfrm>
            <a:off x="3791514" y="954329"/>
            <a:ext cx="1560970" cy="89255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90"/>
              </a:buClr>
              <a:buSzPct val="25000"/>
              <a:buFont typeface="Cabin"/>
              <a:buNone/>
            </a:pPr>
            <a:r>
              <a:rPr b="1" lang="en-US" sz="3200">
                <a:solidFill>
                  <a:srgbClr val="000090"/>
                </a:solidFill>
                <a:latin typeface="Cabin"/>
                <a:ea typeface="Cabin"/>
                <a:cs typeface="Cabin"/>
                <a:sym typeface="Cabin"/>
              </a:rPr>
              <a:t>109</a:t>
            </a:r>
          </a:p>
          <a:p>
            <a:pPr indent="0" lvl="0" marL="0" marR="0" rtl="0" algn="ctr">
              <a:spcBef>
                <a:spcPts val="0"/>
              </a:spcBef>
              <a:buClr>
                <a:srgbClr val="000090"/>
              </a:buClr>
              <a:buSzPct val="25000"/>
              <a:buFont typeface="Cabin"/>
              <a:buNone/>
            </a:pPr>
            <a:r>
              <a:rPr lang="en-US" sz="2000">
                <a:solidFill>
                  <a:srgbClr val="000090"/>
                </a:solidFill>
                <a:latin typeface="Cabin"/>
                <a:ea typeface="Cabin"/>
                <a:cs typeface="Cabin"/>
                <a:sym typeface="Cabin"/>
              </a:rPr>
              <a:t>Action Plans</a:t>
            </a:r>
          </a:p>
        </p:txBody>
      </p:sp>
      <p:sp>
        <p:nvSpPr>
          <p:cNvPr id="524" name="Shape 524"/>
          <p:cNvSpPr txBox="1"/>
          <p:nvPr/>
        </p:nvSpPr>
        <p:spPr>
          <a:xfrm>
            <a:off x="3565657" y="2356568"/>
            <a:ext cx="2012684" cy="83099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90"/>
              </a:buClr>
              <a:buSzPct val="25000"/>
              <a:buFont typeface="Cabin"/>
              <a:buNone/>
            </a:pPr>
            <a:r>
              <a:rPr b="1" lang="en-US" sz="2800">
                <a:solidFill>
                  <a:srgbClr val="000090"/>
                </a:solidFill>
                <a:latin typeface="Cabin"/>
                <a:ea typeface="Cabin"/>
                <a:cs typeface="Cabin"/>
                <a:sym typeface="Cabin"/>
              </a:rPr>
              <a:t>2,500+ </a:t>
            </a:r>
          </a:p>
          <a:p>
            <a:pPr indent="0" lvl="0" marL="0" marR="0" rtl="0" algn="ctr">
              <a:spcBef>
                <a:spcPts val="0"/>
              </a:spcBef>
              <a:buClr>
                <a:srgbClr val="000090"/>
              </a:buClr>
              <a:buSzPct val="25000"/>
              <a:buFont typeface="Cabin"/>
              <a:buNone/>
            </a:pPr>
            <a:r>
              <a:rPr lang="en-US" sz="2000">
                <a:solidFill>
                  <a:srgbClr val="000090"/>
                </a:solidFill>
                <a:latin typeface="Cabin"/>
                <a:ea typeface="Cabin"/>
                <a:cs typeface="Cabin"/>
                <a:sym typeface="Cabin"/>
              </a:rPr>
              <a:t>Commitments</a:t>
            </a:r>
          </a:p>
        </p:txBody>
      </p:sp>
      <p:sp>
        <p:nvSpPr>
          <p:cNvPr id="525" name="Shape 525"/>
          <p:cNvSpPr txBox="1"/>
          <p:nvPr/>
        </p:nvSpPr>
        <p:spPr>
          <a:xfrm>
            <a:off x="525585" y="4915232"/>
            <a:ext cx="1560970" cy="95410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90"/>
              </a:buClr>
              <a:buSzPct val="25000"/>
              <a:buFont typeface="Cabin"/>
              <a:buNone/>
            </a:pPr>
            <a:r>
              <a:rPr lang="en-US" sz="1700">
                <a:solidFill>
                  <a:srgbClr val="000090"/>
                </a:solidFill>
                <a:latin typeface="Cabin"/>
                <a:ea typeface="Cabin"/>
                <a:cs typeface="Cabin"/>
                <a:sym typeface="Cabin"/>
              </a:rPr>
              <a:t>Public Participation</a:t>
            </a:r>
          </a:p>
          <a:p>
            <a:pPr indent="0" lvl="0" marL="0" marR="0" rtl="0" algn="ctr">
              <a:spcBef>
                <a:spcPts val="600"/>
              </a:spcBef>
              <a:buClr>
                <a:srgbClr val="000090"/>
              </a:buClr>
              <a:buSzPct val="25000"/>
              <a:buFont typeface="Cabin"/>
              <a:buNone/>
            </a:pPr>
            <a:r>
              <a:rPr lang="en-US" sz="1700">
                <a:solidFill>
                  <a:srgbClr val="000090"/>
                </a:solidFill>
                <a:latin typeface="Cabin"/>
                <a:ea typeface="Cabin"/>
                <a:cs typeface="Cabin"/>
                <a:sym typeface="Cabin"/>
              </a:rPr>
              <a:t>305</a:t>
            </a:r>
          </a:p>
        </p:txBody>
      </p:sp>
      <p:pic>
        <p:nvPicPr>
          <p:cNvPr id="526" name="Shape 526"/>
          <p:cNvPicPr preferRelativeResize="0"/>
          <p:nvPr/>
        </p:nvPicPr>
        <p:blipFill rotWithShape="1">
          <a:blip r:embed="rId3">
            <a:alphaModFix/>
          </a:blip>
          <a:srcRect b="50625" l="38616" r="38576" t="29504"/>
          <a:stretch/>
        </p:blipFill>
        <p:spPr>
          <a:xfrm>
            <a:off x="795052" y="3994194"/>
            <a:ext cx="1022035" cy="756195"/>
          </a:xfrm>
          <a:prstGeom prst="rect">
            <a:avLst/>
          </a:prstGeom>
          <a:noFill/>
          <a:ln>
            <a:noFill/>
          </a:ln>
        </p:spPr>
      </p:pic>
      <p:sp>
        <p:nvSpPr>
          <p:cNvPr id="527" name="Shape 527"/>
          <p:cNvSpPr txBox="1"/>
          <p:nvPr/>
        </p:nvSpPr>
        <p:spPr>
          <a:xfrm>
            <a:off x="2124930" y="4915232"/>
            <a:ext cx="1560970" cy="95410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90"/>
              </a:buClr>
              <a:buSzPct val="25000"/>
              <a:buFont typeface="Cabin"/>
              <a:buNone/>
            </a:pPr>
            <a:r>
              <a:rPr lang="en-US" sz="1700">
                <a:solidFill>
                  <a:srgbClr val="000090"/>
                </a:solidFill>
                <a:latin typeface="Cabin"/>
                <a:ea typeface="Cabin"/>
                <a:cs typeface="Cabin"/>
                <a:sym typeface="Cabin"/>
              </a:rPr>
              <a:t>Open </a:t>
            </a:r>
          </a:p>
          <a:p>
            <a:pPr indent="0" lvl="0" marL="0" marR="0" rtl="0" algn="ctr">
              <a:spcBef>
                <a:spcPts val="0"/>
              </a:spcBef>
              <a:spcAft>
                <a:spcPts val="0"/>
              </a:spcAft>
              <a:buClr>
                <a:srgbClr val="000090"/>
              </a:buClr>
              <a:buSzPct val="25000"/>
              <a:buFont typeface="Cabin"/>
              <a:buNone/>
            </a:pPr>
            <a:r>
              <a:rPr lang="en-US" sz="1700">
                <a:solidFill>
                  <a:srgbClr val="000090"/>
                </a:solidFill>
                <a:latin typeface="Cabin"/>
                <a:ea typeface="Cabin"/>
                <a:cs typeface="Cabin"/>
                <a:sym typeface="Cabin"/>
              </a:rPr>
              <a:t>Data</a:t>
            </a:r>
          </a:p>
          <a:p>
            <a:pPr indent="0" lvl="0" marL="0" marR="0" rtl="0" algn="ctr">
              <a:spcBef>
                <a:spcPts val="600"/>
              </a:spcBef>
              <a:buClr>
                <a:srgbClr val="000090"/>
              </a:buClr>
              <a:buSzPct val="25000"/>
              <a:buFont typeface="Cabin"/>
              <a:buNone/>
            </a:pPr>
            <a:r>
              <a:rPr lang="en-US" sz="1700">
                <a:solidFill>
                  <a:srgbClr val="000090"/>
                </a:solidFill>
                <a:latin typeface="Cabin"/>
                <a:ea typeface="Cabin"/>
                <a:cs typeface="Cabin"/>
                <a:sym typeface="Cabin"/>
              </a:rPr>
              <a:t>244</a:t>
            </a:r>
          </a:p>
        </p:txBody>
      </p:sp>
      <p:pic>
        <p:nvPicPr>
          <p:cNvPr id="528" name="Shape 528"/>
          <p:cNvPicPr preferRelativeResize="0"/>
          <p:nvPr/>
        </p:nvPicPr>
        <p:blipFill rotWithShape="1">
          <a:blip r:embed="rId4">
            <a:alphaModFix/>
          </a:blip>
          <a:srcRect b="49297" l="39517" r="39238" t="26198"/>
          <a:stretch/>
        </p:blipFill>
        <p:spPr>
          <a:xfrm>
            <a:off x="2522924" y="4001514"/>
            <a:ext cx="893059" cy="795858"/>
          </a:xfrm>
          <a:prstGeom prst="rect">
            <a:avLst/>
          </a:prstGeom>
          <a:noFill/>
          <a:ln>
            <a:noFill/>
          </a:ln>
        </p:spPr>
      </p:pic>
      <p:sp>
        <p:nvSpPr>
          <p:cNvPr id="529" name="Shape 529"/>
          <p:cNvSpPr txBox="1"/>
          <p:nvPr/>
        </p:nvSpPr>
        <p:spPr>
          <a:xfrm>
            <a:off x="3724273" y="4915232"/>
            <a:ext cx="1616572" cy="95410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90"/>
              </a:buClr>
              <a:buSzPct val="25000"/>
              <a:buFont typeface="Cabin"/>
              <a:buNone/>
            </a:pPr>
            <a:r>
              <a:rPr lang="en-US" sz="1700">
                <a:solidFill>
                  <a:srgbClr val="000090"/>
                </a:solidFill>
                <a:latin typeface="Cabin"/>
                <a:ea typeface="Cabin"/>
                <a:cs typeface="Cabin"/>
                <a:sym typeface="Cabin"/>
              </a:rPr>
              <a:t>Budget Transparency</a:t>
            </a:r>
          </a:p>
          <a:p>
            <a:pPr indent="0" lvl="0" marL="0" marR="0" rtl="0" algn="ctr">
              <a:spcBef>
                <a:spcPts val="600"/>
              </a:spcBef>
              <a:buClr>
                <a:srgbClr val="000090"/>
              </a:buClr>
              <a:buSzPct val="25000"/>
              <a:buFont typeface="Cabin"/>
              <a:buNone/>
            </a:pPr>
            <a:r>
              <a:rPr lang="en-US" sz="1700">
                <a:solidFill>
                  <a:srgbClr val="000090"/>
                </a:solidFill>
                <a:latin typeface="Cabin"/>
                <a:ea typeface="Cabin"/>
                <a:cs typeface="Cabin"/>
                <a:sym typeface="Cabin"/>
              </a:rPr>
              <a:t>204</a:t>
            </a:r>
          </a:p>
        </p:txBody>
      </p:sp>
      <p:pic>
        <p:nvPicPr>
          <p:cNvPr id="530" name="Shape 530"/>
          <p:cNvPicPr preferRelativeResize="0"/>
          <p:nvPr/>
        </p:nvPicPr>
        <p:blipFill rotWithShape="1">
          <a:blip r:embed="rId5">
            <a:alphaModFix/>
          </a:blip>
          <a:srcRect b="51942" l="40984" r="41336" t="27389"/>
          <a:stretch/>
        </p:blipFill>
        <p:spPr>
          <a:xfrm>
            <a:off x="4099289" y="4005698"/>
            <a:ext cx="866544" cy="782639"/>
          </a:xfrm>
          <a:prstGeom prst="rect">
            <a:avLst/>
          </a:prstGeom>
          <a:noFill/>
          <a:ln>
            <a:noFill/>
          </a:ln>
        </p:spPr>
      </p:pic>
      <p:sp>
        <p:nvSpPr>
          <p:cNvPr id="531" name="Shape 531"/>
          <p:cNvSpPr txBox="1"/>
          <p:nvPr/>
        </p:nvSpPr>
        <p:spPr>
          <a:xfrm>
            <a:off x="5379221" y="4915232"/>
            <a:ext cx="1685263" cy="95410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90"/>
              </a:buClr>
              <a:buSzPct val="25000"/>
              <a:buFont typeface="Cabin"/>
              <a:buNone/>
            </a:pPr>
            <a:r>
              <a:rPr lang="en-US" sz="1700">
                <a:solidFill>
                  <a:srgbClr val="000090"/>
                </a:solidFill>
                <a:latin typeface="Cabin"/>
                <a:ea typeface="Cabin"/>
                <a:cs typeface="Cabin"/>
                <a:sym typeface="Cabin"/>
              </a:rPr>
              <a:t>Public Service Delivery</a:t>
            </a:r>
          </a:p>
          <a:p>
            <a:pPr indent="0" lvl="0" marL="0" marR="0" rtl="0" algn="ctr">
              <a:spcBef>
                <a:spcPts val="600"/>
              </a:spcBef>
              <a:buClr>
                <a:srgbClr val="000090"/>
              </a:buClr>
              <a:buSzPct val="25000"/>
              <a:buFont typeface="Cabin"/>
              <a:buNone/>
            </a:pPr>
            <a:r>
              <a:rPr lang="en-US" sz="1700">
                <a:solidFill>
                  <a:srgbClr val="000090"/>
                </a:solidFill>
                <a:latin typeface="Cabin"/>
                <a:ea typeface="Cabin"/>
                <a:cs typeface="Cabin"/>
                <a:sym typeface="Cabin"/>
              </a:rPr>
              <a:t>165</a:t>
            </a:r>
          </a:p>
        </p:txBody>
      </p:sp>
      <p:pic>
        <p:nvPicPr>
          <p:cNvPr id="532" name="Shape 532"/>
          <p:cNvPicPr preferRelativeResize="0"/>
          <p:nvPr/>
        </p:nvPicPr>
        <p:blipFill rotWithShape="1">
          <a:blip r:embed="rId6">
            <a:alphaModFix/>
          </a:blip>
          <a:srcRect b="50417" l="41573" r="41926" t="28706"/>
          <a:stretch/>
        </p:blipFill>
        <p:spPr>
          <a:xfrm>
            <a:off x="5802969" y="3994194"/>
            <a:ext cx="837769" cy="818976"/>
          </a:xfrm>
          <a:prstGeom prst="rect">
            <a:avLst/>
          </a:prstGeom>
          <a:noFill/>
          <a:ln>
            <a:noFill/>
          </a:ln>
        </p:spPr>
      </p:pic>
      <p:sp>
        <p:nvSpPr>
          <p:cNvPr id="533" name="Shape 533"/>
          <p:cNvSpPr txBox="1"/>
          <p:nvPr/>
        </p:nvSpPr>
        <p:spPr>
          <a:xfrm>
            <a:off x="7102860" y="4915232"/>
            <a:ext cx="1560970" cy="95410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90"/>
              </a:buClr>
              <a:buSzPct val="25000"/>
              <a:buFont typeface="Cabin"/>
              <a:buNone/>
            </a:pPr>
            <a:r>
              <a:rPr lang="en-US" sz="1700">
                <a:solidFill>
                  <a:srgbClr val="000090"/>
                </a:solidFill>
                <a:latin typeface="Cabin"/>
                <a:ea typeface="Cabin"/>
                <a:cs typeface="Cabin"/>
                <a:sym typeface="Cabin"/>
              </a:rPr>
              <a:t>Access to Information</a:t>
            </a:r>
          </a:p>
          <a:p>
            <a:pPr indent="0" lvl="0" marL="0" marR="0" rtl="0" algn="ctr">
              <a:spcBef>
                <a:spcPts val="600"/>
              </a:spcBef>
              <a:buClr>
                <a:srgbClr val="000090"/>
              </a:buClr>
              <a:buSzPct val="25000"/>
              <a:buFont typeface="Cabin"/>
              <a:buNone/>
            </a:pPr>
            <a:r>
              <a:rPr lang="en-US" sz="1700">
                <a:solidFill>
                  <a:srgbClr val="000090"/>
                </a:solidFill>
                <a:latin typeface="Cabin"/>
                <a:ea typeface="Cabin"/>
                <a:cs typeface="Cabin"/>
                <a:sym typeface="Cabin"/>
              </a:rPr>
              <a:t>132</a:t>
            </a:r>
          </a:p>
        </p:txBody>
      </p:sp>
      <p:pic>
        <p:nvPicPr>
          <p:cNvPr id="534" name="Shape 534"/>
          <p:cNvPicPr preferRelativeResize="0"/>
          <p:nvPr/>
        </p:nvPicPr>
        <p:blipFill rotWithShape="1">
          <a:blip r:embed="rId7">
            <a:alphaModFix/>
          </a:blip>
          <a:srcRect b="49295" l="40799" r="40899" t="28370"/>
          <a:stretch/>
        </p:blipFill>
        <p:spPr>
          <a:xfrm>
            <a:off x="7470403" y="4006978"/>
            <a:ext cx="825882" cy="778602"/>
          </a:xfrm>
          <a:prstGeom prst="rect">
            <a:avLst/>
          </a:prstGeom>
          <a:noFill/>
          <a:ln>
            <a:noFill/>
          </a:ln>
        </p:spPr>
      </p:pic>
      <p:sp>
        <p:nvSpPr>
          <p:cNvPr id="535" name="Shape 535"/>
          <p:cNvSpPr/>
          <p:nvPr/>
        </p:nvSpPr>
        <p:spPr>
          <a:xfrm>
            <a:off x="3143366" y="3336387"/>
            <a:ext cx="2857263" cy="266796"/>
          </a:xfrm>
          <a:prstGeom prst="triangle">
            <a:avLst>
              <a:gd fmla="val 50000" name="adj"/>
            </a:avLst>
          </a:prstGeom>
          <a:solidFill>
            <a:srgbClr val="008000"/>
          </a:solidFill>
          <a:ln cap="flat" cmpd="sng" w="9525">
            <a:solidFill>
              <a:srgbClr val="008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Times New Roman"/>
              <a:ea typeface="Times New Roman"/>
              <a:cs typeface="Times New Roman"/>
              <a:sym typeface="Times New Roman"/>
            </a:endParaRPr>
          </a:p>
        </p:txBody>
      </p:sp>
      <p:sp>
        <p:nvSpPr>
          <p:cNvPr id="536" name="Shape 536"/>
          <p:cNvSpPr/>
          <p:nvPr/>
        </p:nvSpPr>
        <p:spPr>
          <a:xfrm>
            <a:off x="3964746" y="2139055"/>
            <a:ext cx="1214506" cy="266796"/>
          </a:xfrm>
          <a:prstGeom prst="triangle">
            <a:avLst>
              <a:gd fmla="val 50000" name="adj"/>
            </a:avLst>
          </a:prstGeom>
          <a:solidFill>
            <a:srgbClr val="008000"/>
          </a:solidFill>
          <a:ln cap="flat" cmpd="sng" w="9525">
            <a:solidFill>
              <a:srgbClr val="008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Times New Roman"/>
              <a:ea typeface="Times New Roman"/>
              <a:cs typeface="Times New Roman"/>
              <a:sym typeface="Times New Roman"/>
            </a:endParaRPr>
          </a:p>
        </p:txBody>
      </p:sp>
      <p:pic>
        <p:nvPicPr>
          <p:cNvPr id="537" name="Shape 537"/>
          <p:cNvPicPr preferRelativeResize="0"/>
          <p:nvPr/>
        </p:nvPicPr>
        <p:blipFill rotWithShape="1">
          <a:blip r:embed="rId8">
            <a:alphaModFix/>
          </a:blip>
          <a:srcRect b="0" l="0" r="0" t="0"/>
          <a:stretch/>
        </p:blipFill>
        <p:spPr>
          <a:xfrm>
            <a:off x="0" y="6577167"/>
            <a:ext cx="9131300" cy="280832"/>
          </a:xfrm>
          <a:prstGeom prst="rect">
            <a:avLst/>
          </a:prstGeom>
          <a:noFill/>
          <a:ln>
            <a:noFill/>
          </a:ln>
        </p:spPr>
      </p:pic>
      <p:sp>
        <p:nvSpPr>
          <p:cNvPr id="538" name="Shape 538"/>
          <p:cNvSpPr/>
          <p:nvPr/>
        </p:nvSpPr>
        <p:spPr>
          <a:xfrm>
            <a:off x="232567" y="6171682"/>
            <a:ext cx="8545286" cy="369332"/>
          </a:xfrm>
          <a:prstGeom prst="rect">
            <a:avLst/>
          </a:prstGeom>
          <a:noFill/>
          <a:ln>
            <a:noFill/>
          </a:ln>
        </p:spPr>
        <p:txBody>
          <a:bodyPr anchorCtr="0" anchor="t" bIns="45700" lIns="91425" rIns="91425" tIns="45700">
            <a:noAutofit/>
          </a:bodyPr>
          <a:lstStyle/>
          <a:p>
            <a:pPr indent="0" lvl="0" marL="0" marR="0" rtl="0" algn="l">
              <a:spcBef>
                <a:spcPts val="0"/>
              </a:spcBef>
              <a:buClr>
                <a:srgbClr val="000000"/>
              </a:buClr>
              <a:buSzPct val="25000"/>
              <a:buFont typeface="Cabin"/>
              <a:buNone/>
            </a:pPr>
            <a:r>
              <a:rPr i="1" lang="en-US" sz="1800">
                <a:solidFill>
                  <a:srgbClr val="000000"/>
                </a:solidFill>
                <a:latin typeface="Cabin"/>
                <a:ea typeface="Cabin"/>
                <a:cs typeface="Cabin"/>
                <a:sym typeface="Cabin"/>
              </a:rPr>
              <a:t>Data from 2015. </a:t>
            </a:r>
          </a:p>
        </p:txBody>
      </p:sp>
      <p:pic>
        <p:nvPicPr>
          <p:cNvPr id="539" name="Shape 539"/>
          <p:cNvPicPr preferRelativeResize="0"/>
          <p:nvPr/>
        </p:nvPicPr>
        <p:blipFill rotWithShape="1">
          <a:blip r:embed="rId9">
            <a:alphaModFix/>
          </a:blip>
          <a:srcRect b="0" l="0" r="0" t="0"/>
          <a:stretch/>
        </p:blipFill>
        <p:spPr>
          <a:xfrm>
            <a:off x="0" y="6577167"/>
            <a:ext cx="9131300" cy="280832"/>
          </a:xfrm>
          <a:prstGeom prst="rect">
            <a:avLst/>
          </a:prstGeom>
          <a:noFill/>
          <a:ln>
            <a:noFill/>
          </a:ln>
        </p:spPr>
      </p:pic>
      <p:sp>
        <p:nvSpPr>
          <p:cNvPr id="540" name="Shape 540"/>
          <p:cNvSpPr txBox="1"/>
          <p:nvPr/>
        </p:nvSpPr>
        <p:spPr>
          <a:xfrm>
            <a:off x="457200" y="-25258"/>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alibri"/>
              <a:buNone/>
            </a:pPr>
            <a:r>
              <a:rPr b="1" lang="en-US" sz="3200">
                <a:solidFill>
                  <a:srgbClr val="000000"/>
                </a:solidFill>
                <a:latin typeface="Calibri"/>
                <a:ea typeface="Calibri"/>
                <a:cs typeface="Calibri"/>
                <a:sym typeface="Calibri"/>
              </a:rPr>
              <a:t>Commitments in Numbers</a:t>
            </a:r>
          </a:p>
        </p:txBody>
      </p:sp>
      <p:pic>
        <p:nvPicPr>
          <p:cNvPr descr="OGP logo - print layers.png" id="541" name="Shape 541"/>
          <p:cNvPicPr preferRelativeResize="0"/>
          <p:nvPr/>
        </p:nvPicPr>
        <p:blipFill rotWithShape="1">
          <a:blip r:embed="rId10">
            <a:alphaModFix/>
          </a:blip>
          <a:srcRect b="0" l="0" r="0" t="0"/>
          <a:stretch/>
        </p:blipFill>
        <p:spPr>
          <a:xfrm>
            <a:off x="8267032" y="113055"/>
            <a:ext cx="762241" cy="756074"/>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x="0" y="0"/>
          <a:ext cx="0" cy="0"/>
          <a:chOff x="0" y="0"/>
          <a:chExt cx="0" cy="0"/>
        </a:xfrm>
      </p:grpSpPr>
      <p:sp>
        <p:nvSpPr>
          <p:cNvPr id="547" name="Shape 547"/>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spcBef>
                <a:spcPts val="0"/>
              </a:spcBef>
              <a:buClr>
                <a:schemeClr val="lt1"/>
              </a:buClr>
              <a:buSzPct val="25000"/>
              <a:buFont typeface="Questrial"/>
              <a:buNone/>
            </a:pPr>
            <a:fld id="{00000000-1234-1234-1234-123412341234}" type="slidenum">
              <a:rPr lang="en-US" sz="1200">
                <a:solidFill>
                  <a:schemeClr val="lt1"/>
                </a:solidFill>
                <a:latin typeface="Questrial"/>
                <a:ea typeface="Questrial"/>
                <a:cs typeface="Questrial"/>
                <a:sym typeface="Questrial"/>
              </a:rPr>
              <a:t>‹#›</a:t>
            </a:fld>
          </a:p>
        </p:txBody>
      </p:sp>
      <p:sp>
        <p:nvSpPr>
          <p:cNvPr id="548" name="Shape 548"/>
          <p:cNvSpPr txBox="1"/>
          <p:nvPr/>
        </p:nvSpPr>
        <p:spPr>
          <a:xfrm>
            <a:off x="915908" y="2033039"/>
            <a:ext cx="1560970" cy="892551"/>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90"/>
              </a:buClr>
              <a:buSzPct val="25000"/>
              <a:buFont typeface="Cabin"/>
              <a:buNone/>
            </a:pPr>
            <a:r>
              <a:rPr b="1" lang="en-US" sz="3200">
                <a:solidFill>
                  <a:srgbClr val="000090"/>
                </a:solidFill>
                <a:latin typeface="Cabin"/>
                <a:ea typeface="Cabin"/>
                <a:cs typeface="Cabin"/>
                <a:sym typeface="Cabin"/>
              </a:rPr>
              <a:t>152</a:t>
            </a:r>
          </a:p>
          <a:p>
            <a:pPr indent="0" lvl="0" marL="0" marR="0" rtl="0" algn="ctr">
              <a:spcBef>
                <a:spcPts val="0"/>
              </a:spcBef>
              <a:buClr>
                <a:srgbClr val="000090"/>
              </a:buClr>
              <a:buSzPct val="25000"/>
              <a:buFont typeface="Cabin"/>
              <a:buNone/>
            </a:pPr>
            <a:r>
              <a:rPr lang="en-US" sz="2000">
                <a:solidFill>
                  <a:srgbClr val="000090"/>
                </a:solidFill>
                <a:latin typeface="Cabin"/>
                <a:ea typeface="Cabin"/>
                <a:cs typeface="Cabin"/>
                <a:sym typeface="Cabin"/>
              </a:rPr>
              <a:t>Action Plans</a:t>
            </a:r>
          </a:p>
        </p:txBody>
      </p:sp>
      <p:sp>
        <p:nvSpPr>
          <p:cNvPr id="549" name="Shape 549"/>
          <p:cNvSpPr txBox="1"/>
          <p:nvPr/>
        </p:nvSpPr>
        <p:spPr>
          <a:xfrm>
            <a:off x="795052" y="3822396"/>
            <a:ext cx="2012684" cy="83099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000090"/>
              </a:buClr>
              <a:buSzPct val="25000"/>
              <a:buFont typeface="Cabin"/>
              <a:buNone/>
            </a:pPr>
            <a:r>
              <a:rPr b="1" lang="en-US" sz="2800">
                <a:solidFill>
                  <a:srgbClr val="000090"/>
                </a:solidFill>
                <a:latin typeface="Cabin"/>
                <a:ea typeface="Cabin"/>
                <a:cs typeface="Cabin"/>
                <a:sym typeface="Cabin"/>
              </a:rPr>
              <a:t>2,700+ </a:t>
            </a:r>
          </a:p>
          <a:p>
            <a:pPr indent="0" lvl="0" marL="0" marR="0" rtl="0" algn="ctr">
              <a:spcBef>
                <a:spcPts val="0"/>
              </a:spcBef>
              <a:buClr>
                <a:srgbClr val="000090"/>
              </a:buClr>
              <a:buSzPct val="25000"/>
              <a:buFont typeface="Cabin"/>
              <a:buNone/>
            </a:pPr>
            <a:r>
              <a:rPr lang="en-US" sz="2000">
                <a:solidFill>
                  <a:srgbClr val="000090"/>
                </a:solidFill>
                <a:latin typeface="Cabin"/>
                <a:ea typeface="Cabin"/>
                <a:cs typeface="Cabin"/>
                <a:sym typeface="Cabin"/>
              </a:rPr>
              <a:t>Commitments</a:t>
            </a:r>
          </a:p>
        </p:txBody>
      </p:sp>
      <p:sp>
        <p:nvSpPr>
          <p:cNvPr id="550" name="Shape 550"/>
          <p:cNvSpPr/>
          <p:nvPr/>
        </p:nvSpPr>
        <p:spPr>
          <a:xfrm>
            <a:off x="355039" y="4879351"/>
            <a:ext cx="2857263" cy="266796"/>
          </a:xfrm>
          <a:prstGeom prst="triangle">
            <a:avLst>
              <a:gd fmla="val 50000" name="adj"/>
            </a:avLst>
          </a:prstGeom>
          <a:solidFill>
            <a:srgbClr val="008000"/>
          </a:solidFill>
          <a:ln cap="flat" cmpd="sng" w="9525">
            <a:solidFill>
              <a:srgbClr val="008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Times New Roman"/>
              <a:ea typeface="Times New Roman"/>
              <a:cs typeface="Times New Roman"/>
              <a:sym typeface="Times New Roman"/>
            </a:endParaRPr>
          </a:p>
        </p:txBody>
      </p:sp>
      <p:sp>
        <p:nvSpPr>
          <p:cNvPr id="551" name="Shape 551"/>
          <p:cNvSpPr/>
          <p:nvPr/>
        </p:nvSpPr>
        <p:spPr>
          <a:xfrm>
            <a:off x="1150091" y="3364483"/>
            <a:ext cx="1214506" cy="266796"/>
          </a:xfrm>
          <a:prstGeom prst="triangle">
            <a:avLst>
              <a:gd fmla="val 50000" name="adj"/>
            </a:avLst>
          </a:prstGeom>
          <a:solidFill>
            <a:srgbClr val="008000"/>
          </a:solidFill>
          <a:ln cap="flat" cmpd="sng" w="9525">
            <a:solidFill>
              <a:srgbClr val="008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Clr>
                <a:schemeClr val="dk1"/>
              </a:buClr>
              <a:buFont typeface="Calibri"/>
              <a:buNone/>
            </a:pPr>
            <a:r>
              <a:t/>
            </a:r>
            <a:endParaRPr sz="1800">
              <a:solidFill>
                <a:schemeClr val="lt1"/>
              </a:solidFill>
              <a:latin typeface="Times New Roman"/>
              <a:ea typeface="Times New Roman"/>
              <a:cs typeface="Times New Roman"/>
              <a:sym typeface="Times New Roman"/>
            </a:endParaRPr>
          </a:p>
        </p:txBody>
      </p:sp>
      <p:pic>
        <p:nvPicPr>
          <p:cNvPr id="552" name="Shape 552"/>
          <p:cNvPicPr preferRelativeResize="0"/>
          <p:nvPr/>
        </p:nvPicPr>
        <p:blipFill rotWithShape="1">
          <a:blip r:embed="rId3">
            <a:alphaModFix/>
          </a:blip>
          <a:srcRect b="0" l="0" r="0" t="0"/>
          <a:stretch/>
        </p:blipFill>
        <p:spPr>
          <a:xfrm>
            <a:off x="0" y="6577167"/>
            <a:ext cx="9131300" cy="280832"/>
          </a:xfrm>
          <a:prstGeom prst="rect">
            <a:avLst/>
          </a:prstGeom>
          <a:noFill/>
          <a:ln>
            <a:noFill/>
          </a:ln>
        </p:spPr>
      </p:pic>
      <p:sp>
        <p:nvSpPr>
          <p:cNvPr id="553" name="Shape 553"/>
          <p:cNvSpPr/>
          <p:nvPr/>
        </p:nvSpPr>
        <p:spPr>
          <a:xfrm>
            <a:off x="232567" y="6171682"/>
            <a:ext cx="8545286" cy="369332"/>
          </a:xfrm>
          <a:prstGeom prst="rect">
            <a:avLst/>
          </a:prstGeom>
          <a:noFill/>
          <a:ln>
            <a:noFill/>
          </a:ln>
        </p:spPr>
        <p:txBody>
          <a:bodyPr anchorCtr="0" anchor="t" bIns="45700" lIns="91425" rIns="91425" tIns="45700">
            <a:noAutofit/>
          </a:bodyPr>
          <a:lstStyle/>
          <a:p>
            <a:pPr indent="0" lvl="0" marL="0" marR="0" rtl="0" algn="l">
              <a:spcBef>
                <a:spcPts val="0"/>
              </a:spcBef>
              <a:buClr>
                <a:srgbClr val="000000"/>
              </a:buClr>
              <a:buSzPct val="25000"/>
              <a:buFont typeface="Cabin"/>
              <a:buNone/>
            </a:pPr>
            <a:r>
              <a:rPr i="1" lang="en-US" sz="1800">
                <a:solidFill>
                  <a:srgbClr val="000000"/>
                </a:solidFill>
                <a:latin typeface="Cabin"/>
                <a:ea typeface="Cabin"/>
                <a:cs typeface="Cabin"/>
                <a:sym typeface="Cabin"/>
              </a:rPr>
              <a:t>IRM Data from December 2016.  </a:t>
            </a:r>
          </a:p>
        </p:txBody>
      </p:sp>
      <p:pic>
        <p:nvPicPr>
          <p:cNvPr id="554" name="Shape 554"/>
          <p:cNvPicPr preferRelativeResize="0"/>
          <p:nvPr/>
        </p:nvPicPr>
        <p:blipFill rotWithShape="1">
          <a:blip r:embed="rId4">
            <a:alphaModFix/>
          </a:blip>
          <a:srcRect b="0" l="0" r="0" t="0"/>
          <a:stretch/>
        </p:blipFill>
        <p:spPr>
          <a:xfrm>
            <a:off x="0" y="6577167"/>
            <a:ext cx="9131300" cy="280832"/>
          </a:xfrm>
          <a:prstGeom prst="rect">
            <a:avLst/>
          </a:prstGeom>
          <a:noFill/>
          <a:ln>
            <a:noFill/>
          </a:ln>
        </p:spPr>
      </p:pic>
      <p:sp>
        <p:nvSpPr>
          <p:cNvPr id="555" name="Shape 555"/>
          <p:cNvSpPr txBox="1"/>
          <p:nvPr/>
        </p:nvSpPr>
        <p:spPr>
          <a:xfrm>
            <a:off x="457200" y="-25258"/>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000000"/>
              </a:buClr>
              <a:buSzPct val="25000"/>
              <a:buFont typeface="Calibri"/>
              <a:buNone/>
            </a:pPr>
            <a:r>
              <a:rPr b="1" lang="en-US" sz="3200">
                <a:solidFill>
                  <a:srgbClr val="000000"/>
                </a:solidFill>
                <a:latin typeface="Calibri"/>
                <a:ea typeface="Calibri"/>
                <a:cs typeface="Calibri"/>
                <a:sym typeface="Calibri"/>
              </a:rPr>
              <a:t>Commitments Relevant to…</a:t>
            </a:r>
          </a:p>
        </p:txBody>
      </p:sp>
      <p:pic>
        <p:nvPicPr>
          <p:cNvPr descr="OGP logo - print layers.png" id="556" name="Shape 556"/>
          <p:cNvPicPr preferRelativeResize="0"/>
          <p:nvPr/>
        </p:nvPicPr>
        <p:blipFill rotWithShape="1">
          <a:blip r:embed="rId5">
            <a:alphaModFix/>
          </a:blip>
          <a:srcRect b="0" l="0" r="0" t="0"/>
          <a:stretch/>
        </p:blipFill>
        <p:spPr>
          <a:xfrm>
            <a:off x="8267032" y="113055"/>
            <a:ext cx="762241" cy="756074"/>
          </a:xfrm>
          <a:prstGeom prst="rect">
            <a:avLst/>
          </a:prstGeom>
          <a:noFill/>
          <a:ln>
            <a:noFill/>
          </a:ln>
        </p:spPr>
      </p:pic>
      <p:pic>
        <p:nvPicPr>
          <p:cNvPr descr="Screen Shot 2016-12-02 at 12.50.50.png" id="557" name="Shape 557"/>
          <p:cNvPicPr preferRelativeResize="0"/>
          <p:nvPr/>
        </p:nvPicPr>
        <p:blipFill rotWithShape="1">
          <a:blip r:embed="rId6">
            <a:alphaModFix/>
          </a:blip>
          <a:srcRect b="0" l="0" r="0" t="0"/>
          <a:stretch/>
        </p:blipFill>
        <p:spPr>
          <a:xfrm>
            <a:off x="3901717" y="1275854"/>
            <a:ext cx="3962399" cy="4394200"/>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