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73" r:id="rId6"/>
    <p:sldId id="272" r:id="rId7"/>
    <p:sldId id="265" r:id="rId8"/>
    <p:sldId id="260" r:id="rId9"/>
    <p:sldId id="269" r:id="rId10"/>
    <p:sldId id="267" r:id="rId11"/>
    <p:sldId id="261" r:id="rId12"/>
    <p:sldId id="266" r:id="rId13"/>
    <p:sldId id="263" r:id="rId14"/>
    <p:sldId id="274" r:id="rId15"/>
    <p:sldId id="271" r:id="rId16"/>
    <p:sldId id="270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4D"/>
    <a:srgbClr val="71105E"/>
    <a:srgbClr val="CD0034"/>
    <a:srgbClr val="0076A3"/>
    <a:srgbClr val="009CCC"/>
    <a:srgbClr val="F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9" autoAdjust="0"/>
    <p:restoredTop sz="86421" autoAdjust="0"/>
  </p:normalViewPr>
  <p:slideViewPr>
    <p:cSldViewPr snapToGrid="0" snapToObjects="1">
      <p:cViewPr varScale="1">
        <p:scale>
          <a:sx n="80" d="100"/>
          <a:sy n="80" d="100"/>
        </p:scale>
        <p:origin x="648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B5C11-D0F1-1F46-B28E-9084657905D0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0329C-91F7-CD43-B485-EB526DB269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2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versed-GoldBackgroun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8" y="-1"/>
            <a:ext cx="2130704" cy="100440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40597" y="474345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8053388" cy="242888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Author names go here, author name, author name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025651"/>
            <a:ext cx="8054116" cy="1871663"/>
          </a:xfrm>
        </p:spPr>
        <p:txBody>
          <a:bodyPr anchor="b" anchorCtr="0">
            <a:noAutofit/>
          </a:bodyPr>
          <a:lstStyle>
            <a:lvl1pPr algn="l">
              <a:defRPr sz="50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4133850"/>
            <a:ext cx="8054116" cy="4572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01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70322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F0AB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7" y="4762289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4579408" cy="28733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AND SOURCE go here</a:t>
            </a:r>
            <a:endParaRPr lang="en-US" dirty="0"/>
          </a:p>
        </p:txBody>
      </p:sp>
      <p:pic>
        <p:nvPicPr>
          <p:cNvPr id="9" name="Picture 8" descr="Gold-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23" y="4843522"/>
            <a:ext cx="2054574" cy="1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F0AB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40597" y="4762289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4579408" cy="28733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AND SOURCE go here</a:t>
            </a:r>
            <a:endParaRPr lang="en-US" dirty="0"/>
          </a:p>
        </p:txBody>
      </p:sp>
      <p:pic>
        <p:nvPicPr>
          <p:cNvPr id="11" name="Picture 10" descr="Gold-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23" y="4843522"/>
            <a:ext cx="2054574" cy="1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3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F0AB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7" y="4762289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4579408" cy="28733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AND SOURCE go here</a:t>
            </a:r>
            <a:endParaRPr lang="en-US" dirty="0"/>
          </a:p>
        </p:txBody>
      </p:sp>
      <p:pic>
        <p:nvPicPr>
          <p:cNvPr id="7" name="Picture 6" descr="Gold-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23" y="4843522"/>
            <a:ext cx="2054574" cy="1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0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40597" y="4762289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4579408" cy="28733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AND SOURCE go here</a:t>
            </a:r>
            <a:endParaRPr lang="en-US" dirty="0"/>
          </a:p>
        </p:txBody>
      </p:sp>
      <p:pic>
        <p:nvPicPr>
          <p:cNvPr id="6" name="Picture 5" descr="Gold-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23" y="4843522"/>
            <a:ext cx="2054574" cy="1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7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Autofit/>
          </a:bodyPr>
          <a:lstStyle>
            <a:lvl1pPr>
              <a:defRPr sz="48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65393"/>
            <a:ext cx="6400800" cy="12050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7" y="4762289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4579408" cy="28733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AND SOURCE go here</a:t>
            </a:r>
            <a:endParaRPr lang="en-US" dirty="0"/>
          </a:p>
        </p:txBody>
      </p:sp>
      <p:pic>
        <p:nvPicPr>
          <p:cNvPr id="7" name="Picture 6" descr="Gold-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23" y="4843522"/>
            <a:ext cx="2054574" cy="1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1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0076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474345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8053388" cy="242888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Author names go here, author name, author name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1638301"/>
            <a:ext cx="8054116" cy="2425700"/>
          </a:xfrm>
        </p:spPr>
        <p:txBody>
          <a:bodyPr anchor="b" anchorCtr="0">
            <a:noAutofit/>
          </a:bodyPr>
          <a:lstStyle>
            <a:lvl1pPr algn="l">
              <a:defRPr sz="54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4127500"/>
            <a:ext cx="8054116" cy="539243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i="1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Reversed-Gold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8" y="-1"/>
            <a:ext cx="2130704" cy="100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bg>
      <p:bgPr>
        <a:solidFill>
          <a:srgbClr val="CD0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474345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8053388" cy="242888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Author names go here, author name, author name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1638301"/>
            <a:ext cx="8054116" cy="2425700"/>
          </a:xfrm>
        </p:spPr>
        <p:txBody>
          <a:bodyPr anchor="b" anchorCtr="0">
            <a:noAutofit/>
          </a:bodyPr>
          <a:lstStyle>
            <a:lvl1pPr algn="l">
              <a:defRPr sz="54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4127500"/>
            <a:ext cx="8054116" cy="539243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i="1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Reversed-Gold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8" y="-1"/>
            <a:ext cx="2130704" cy="100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0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bg>
      <p:bgPr>
        <a:solidFill>
          <a:srgbClr val="007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474345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8053388" cy="242888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Author names go here, author name, author name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1638301"/>
            <a:ext cx="8054116" cy="2425700"/>
          </a:xfrm>
        </p:spPr>
        <p:txBody>
          <a:bodyPr anchor="b" anchorCtr="0">
            <a:noAutofit/>
          </a:bodyPr>
          <a:lstStyle>
            <a:lvl1pPr algn="l">
              <a:defRPr sz="54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4127500"/>
            <a:ext cx="8054116" cy="539243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i="1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Reversed-Gold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8" y="-1"/>
            <a:ext cx="2130704" cy="100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2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bg>
      <p:bgPr>
        <a:solidFill>
          <a:srgbClr val="711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474345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8053388" cy="242888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Author names go here, author name, author name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1638301"/>
            <a:ext cx="8054116" cy="2425700"/>
          </a:xfrm>
        </p:spPr>
        <p:txBody>
          <a:bodyPr anchor="b" anchorCtr="0">
            <a:noAutofit/>
          </a:bodyPr>
          <a:lstStyle>
            <a:lvl1pPr algn="l">
              <a:defRPr sz="54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4127500"/>
            <a:ext cx="8054116" cy="539243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i="1" kern="1000" cap="none" spc="-5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Reversed-Gold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8" y="-1"/>
            <a:ext cx="2130704" cy="100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595436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F0AB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Gold-Bla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23" y="4843522"/>
            <a:ext cx="2054574" cy="169164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40597" y="4762289"/>
            <a:ext cx="83195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4579408" cy="28733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AND SOURCE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7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05978"/>
            <a:ext cx="8686800" cy="422672"/>
          </a:xfrm>
          <a:solidFill>
            <a:schemeClr val="tx1">
              <a:alpha val="70000"/>
            </a:schemeClr>
          </a:solidFill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F0AB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4579408" cy="28733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AND SOURCE go here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7" y="474345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Gold-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3713" y="4844191"/>
            <a:ext cx="2056384" cy="16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20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1" y="1244202"/>
            <a:ext cx="3344333" cy="256579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1" y="1244203"/>
            <a:ext cx="3166533" cy="228639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0597" y="474345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old-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3713" y="4844191"/>
            <a:ext cx="2056384" cy="166624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4579408" cy="28733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AND SOURCE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0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05978"/>
            <a:ext cx="8686800" cy="422672"/>
          </a:xfrm>
          <a:solidFill>
            <a:schemeClr val="tx1">
              <a:alpha val="70000"/>
            </a:schemeClr>
          </a:solidFill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F0AB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4805361"/>
            <a:ext cx="4579408" cy="28733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AND SOURCE go here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7" y="474345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Gold-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3713" y="4844191"/>
            <a:ext cx="2056384" cy="16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8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 cap="all" baseline="0">
                <a:solidFill>
                  <a:schemeClr val="tx1"/>
                </a:solidFill>
                <a:latin typeface=""/>
              </a:defRPr>
            </a:lvl1pPr>
          </a:lstStyle>
          <a:p>
            <a:fld id="{3C2743F4-50CA-E04D-8465-7927D6A2DDB5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B0FA-1F4E-0144-8AFC-60E32D3AB9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50" r:id="rId7"/>
    <p:sldLayoutId id="2147483668" r:id="rId8"/>
    <p:sldLayoutId id="2147483667" r:id="rId9"/>
    <p:sldLayoutId id="2147483652" r:id="rId10"/>
    <p:sldLayoutId id="2147483653" r:id="rId11"/>
    <p:sldLayoutId id="2147483654" r:id="rId12"/>
    <p:sldLayoutId id="2147483655" r:id="rId13"/>
    <p:sldLayoutId id="214748364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F0AB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ghcharts.com/" TargetMode="External"/><Relationship Id="rId2" Type="http://schemas.openxmlformats.org/officeDocument/2006/relationships/hyperlink" Target="http://www.informationisbeautiful.net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oursera.org/learn/datavisualization" TargetMode="External"/><Relationship Id="rId4" Type="http://schemas.openxmlformats.org/officeDocument/2006/relationships/hyperlink" Target="https://d3js.or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i.org/blog/2015/06/infographic-what-do-your-countrys-emissions-look" TargetMode="External"/><Relationship Id="rId2" Type="http://schemas.openxmlformats.org/officeDocument/2006/relationships/hyperlink" Target="https://www.theguardian.com/environment/ng-interactive/2014/dec/01/carbon-emissions-past-present-and-future-interactive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wri.org/blog/2013/12/global-food-challenge-explained-18-graphic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ri.org/our-work/project/aqueduct" TargetMode="External"/><Relationship Id="rId3" Type="http://schemas.openxmlformats.org/officeDocument/2006/relationships/hyperlink" Target="http://climateactiontracker.org/" TargetMode="External"/><Relationship Id="rId7" Type="http://schemas.openxmlformats.org/officeDocument/2006/relationships/hyperlink" Target="http://www.prepdata.org/" TargetMode="External"/><Relationship Id="rId2" Type="http://schemas.openxmlformats.org/officeDocument/2006/relationships/hyperlink" Target="http://cait.wri.org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globalforestwatch.org/" TargetMode="External"/><Relationship Id="rId5" Type="http://schemas.openxmlformats.org/officeDocument/2006/relationships/hyperlink" Target="http://www.ipcc-data.org/" TargetMode="External"/><Relationship Id="rId4" Type="http://schemas.openxmlformats.org/officeDocument/2006/relationships/hyperlink" Target="http://data.worldbank.org/topic/climate-chang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Johannes Friedrich, Associate, World Resources Institute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Data – And where to find 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Telling stories with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The Partnership for Resilience and Preparedness (PREP)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18" t="12136"/>
          <a:stretch/>
        </p:blipFill>
        <p:spPr>
          <a:xfrm>
            <a:off x="224345" y="801414"/>
            <a:ext cx="8594755" cy="434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– Use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http://www.informationisbeautiful.net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http://www.highcharts.com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https://d3js.org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www.coursera.org/learn/datavisualization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can make your story stronger or can be your 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Charts, maps and visualizations!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Google it or ask an expert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data in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Data can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your story stronger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your 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the audience deeper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 of stories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Carbon emissions: past, present and future – interactive</a:t>
            </a:r>
            <a:endParaRPr lang="en-US" dirty="0"/>
          </a:p>
          <a:p>
            <a:r>
              <a:rPr lang="en-US" dirty="0">
                <a:hlinkClick r:id="rId3"/>
              </a:rPr>
              <a:t>Infographic: What Do Your Country's Emissions Look Like</a:t>
            </a:r>
            <a:r>
              <a:rPr lang="en-US" dirty="0" smtClean="0">
                <a:hlinkClick r:id="rId3"/>
              </a:rPr>
              <a:t>?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The Global Food Challenge Explained in 18 </a:t>
            </a:r>
            <a:r>
              <a:rPr lang="en-US" dirty="0" smtClean="0">
                <a:hlinkClick r:id="rId4"/>
              </a:rPr>
              <a:t>Graphics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Whats the story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Climate 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Climate </a:t>
            </a:r>
            <a:r>
              <a:rPr lang="en-US" dirty="0" smtClean="0"/>
              <a:t>Impacts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Climate Action / Solutions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Sectors - Energy</a:t>
            </a:r>
            <a:r>
              <a:rPr lang="en-US" dirty="0"/>
              <a:t>, </a:t>
            </a:r>
            <a:r>
              <a:rPr lang="en-US" dirty="0" smtClean="0"/>
              <a:t>Forests</a:t>
            </a:r>
            <a:r>
              <a:rPr lang="en-US" dirty="0"/>
              <a:t>, </a:t>
            </a:r>
            <a:r>
              <a:rPr lang="en-US" dirty="0" smtClean="0"/>
              <a:t>Health, 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Individuals / Countries / Global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2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 ocean of information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b="1" dirty="0" smtClean="0"/>
              <a:t>Use your Google-</a:t>
            </a:r>
            <a:r>
              <a:rPr lang="en-GB" b="1" dirty="0" err="1" smtClean="0"/>
              <a:t>fu</a:t>
            </a:r>
            <a:r>
              <a:rPr lang="en-GB" b="1" dirty="0" smtClean="0"/>
              <a:t>!</a:t>
            </a:r>
          </a:p>
          <a:p>
            <a:pPr marL="0" indent="0">
              <a:buNone/>
            </a:pPr>
            <a:r>
              <a:rPr lang="en-GB" dirty="0" smtClean="0"/>
              <a:t>Climate, energy,</a:t>
            </a:r>
          </a:p>
          <a:p>
            <a:pPr marL="0" indent="0">
              <a:buNone/>
            </a:pPr>
            <a:r>
              <a:rPr lang="en-GB" dirty="0" smtClean="0"/>
              <a:t>+ finance, policy, impacts, </a:t>
            </a:r>
          </a:p>
          <a:p>
            <a:pPr marL="0" indent="0">
              <a:buNone/>
            </a:pPr>
            <a:r>
              <a:rPr lang="en-GB" dirty="0" smtClean="0"/>
              <a:t>+ data, visualization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Or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“Top </a:t>
            </a:r>
            <a:r>
              <a:rPr lang="en-GB" dirty="0"/>
              <a:t>10 </a:t>
            </a:r>
            <a:r>
              <a:rPr lang="en-GB" dirty="0" smtClean="0"/>
              <a:t>emitters”, </a:t>
            </a:r>
            <a:r>
              <a:rPr lang="en-GB" dirty="0"/>
              <a:t>“China GHG emissions</a:t>
            </a:r>
            <a:r>
              <a:rPr lang="en-GB" dirty="0" smtClean="0"/>
              <a:t>”, “Deforestation visualization”, 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42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 of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0242" y="1200151"/>
            <a:ext cx="4038600" cy="3394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Emissions &amp; Policy</a:t>
            </a:r>
          </a:p>
          <a:p>
            <a:r>
              <a:rPr lang="en-US" dirty="0">
                <a:hlinkClick r:id="rId2"/>
              </a:rPr>
              <a:t>http://cait.wri.org/</a:t>
            </a:r>
            <a:endParaRPr lang="en-US" dirty="0"/>
          </a:p>
          <a:p>
            <a:r>
              <a:rPr lang="en-US" dirty="0">
                <a:hlinkClick r:id="rId3"/>
              </a:rPr>
              <a:t>http://climateactiontracker.org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Social Economic:</a:t>
            </a: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data.worldbank.org/topic/climate-change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Climate Finance:</a:t>
            </a:r>
          </a:p>
          <a:p>
            <a:r>
              <a:rPr lang="en-US" dirty="0" smtClean="0"/>
              <a:t>climatepolicyinitiative.org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86424" y="1200151"/>
            <a:ext cx="4038600" cy="3394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Weather/Climate</a:t>
            </a:r>
            <a:endParaRPr lang="en-US" dirty="0"/>
          </a:p>
          <a:p>
            <a:r>
              <a:rPr lang="en-US" dirty="0">
                <a:hlinkClick r:id="rId5"/>
              </a:rPr>
              <a:t>http://www.ipcc-data.org/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Forests</a:t>
            </a:r>
          </a:p>
          <a:p>
            <a:r>
              <a:rPr lang="en-US" dirty="0">
                <a:hlinkClick r:id="rId6"/>
              </a:rPr>
              <a:t>http://www.globalforestwatch.org/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Impacts</a:t>
            </a:r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www.prepdata.org</a:t>
            </a:r>
            <a:endParaRPr lang="en-US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www.wri.org/our-work/project/aqueduct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CAIT Climate Data Explorer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1236307" y="801414"/>
            <a:ext cx="6329308" cy="3589953"/>
            <a:chOff x="0" y="0"/>
            <a:chExt cx="8509428" cy="5132808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7" name="Content Placeholder 3"/>
            <p:cNvPicPr>
              <a:picLocks noChangeAspect="1"/>
            </p:cNvPicPr>
            <p:nvPr/>
          </p:nvPicPr>
          <p:blipFill rotWithShape="1">
            <a:blip r:embed="rId2"/>
            <a:srcRect t="382" r="11013" b="382"/>
            <a:stretch/>
          </p:blipFill>
          <p:spPr>
            <a:xfrm>
              <a:off x="0" y="0"/>
              <a:ext cx="7661545" cy="511733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8714" y="288817"/>
              <a:ext cx="6449016" cy="4261958"/>
            </a:xfrm>
            <a:prstGeom prst="rect">
              <a:avLst/>
            </a:prstGeom>
          </p:spPr>
        </p:pic>
        <p:pic>
          <p:nvPicPr>
            <p:cNvPr id="9" name="Content Placeholder 3"/>
            <p:cNvPicPr>
              <a:picLocks noChangeAspect="1"/>
            </p:cNvPicPr>
            <p:nvPr/>
          </p:nvPicPr>
          <p:blipFill rotWithShape="1">
            <a:blip r:embed="rId2"/>
            <a:srcRect l="71193" t="16327" b="381"/>
            <a:stretch/>
          </p:blipFill>
          <p:spPr>
            <a:xfrm>
              <a:off x="5973529" y="794957"/>
              <a:ext cx="2535899" cy="4337851"/>
            </a:xfrm>
            <a:prstGeom prst="roundRect">
              <a:avLst/>
            </a:prstGeom>
          </p:spPr>
        </p:pic>
        <p:pic>
          <p:nvPicPr>
            <p:cNvPr id="10" name="Content Placeholder 3"/>
            <p:cNvPicPr>
              <a:picLocks noChangeAspect="1"/>
            </p:cNvPicPr>
            <p:nvPr/>
          </p:nvPicPr>
          <p:blipFill rotWithShape="1">
            <a:blip r:embed="rId2"/>
            <a:srcRect l="19981" t="49289" r="65221" b="382"/>
            <a:stretch/>
          </p:blipFill>
          <p:spPr>
            <a:xfrm>
              <a:off x="1720306" y="2537468"/>
              <a:ext cx="1274087" cy="2595340"/>
            </a:xfrm>
            <a:prstGeom prst="round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4695" y="1109968"/>
              <a:ext cx="2181138" cy="365250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b="23460"/>
            <a:stretch/>
          </p:blipFill>
          <p:spPr>
            <a:xfrm>
              <a:off x="1757845" y="2701080"/>
              <a:ext cx="1199007" cy="2218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83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Global Forest Watch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http://i58.tinypic.com/5djs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779084"/>
            <a:ext cx="8229600" cy="436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4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Climate Finance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ankey-diagrams.com/wp-content/gallery/x_sankey_211/landscape_climate_finance_201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0"/>
          <a:stretch/>
        </p:blipFill>
        <p:spPr bwMode="auto">
          <a:xfrm>
            <a:off x="1071267" y="801414"/>
            <a:ext cx="7099738" cy="56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6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I-te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B184F15A15E54290A81E2478E2C8CC" ma:contentTypeVersion="4" ma:contentTypeDescription="Create a new document." ma:contentTypeScope="" ma:versionID="29f1c54392b10680ed4dd527f7dcc353">
  <xsd:schema xmlns:xsd="http://www.w3.org/2001/XMLSchema" xmlns:xs="http://www.w3.org/2001/XMLSchema" xmlns:p="http://schemas.microsoft.com/office/2006/metadata/properties" xmlns:ns2="c5946774-0264-40e9-8f2d-e315d9e58d9f" targetNamespace="http://schemas.microsoft.com/office/2006/metadata/properties" ma:root="true" ma:fieldsID="47383360c26b6ea0633c752b9b6d057a" ns2:_="">
    <xsd:import namespace="c5946774-0264-40e9-8f2d-e315d9e58d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46774-0264-40e9-8f2d-e315d9e58d9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8C5A4D-C64D-477F-9960-8FD9240AEB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946774-0264-40e9-8f2d-e315d9e58d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CDF08A-F3AB-42E7-85FA-E4E369AC338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c5946774-0264-40e9-8f2d-e315d9e58d9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AD429BA-3F76-4EA4-8E11-2DE46FFBBA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WRI-temp-16x9 (5)</Template>
  <TotalTime>223</TotalTime>
  <Words>237</Words>
  <Application>Microsoft Office PowerPoint</Application>
  <PresentationFormat>Presentación en pantalla (16:9)</PresentationFormat>
  <Paragraphs>56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Georgia</vt:lpstr>
      <vt:lpstr>WRI-temp</vt:lpstr>
      <vt:lpstr>Climate Data – And where to find it</vt:lpstr>
      <vt:lpstr>Why data in stories</vt:lpstr>
      <vt:lpstr>Some Examples of stories</vt:lpstr>
      <vt:lpstr>Whats the story</vt:lpstr>
      <vt:lpstr>An ocean of information</vt:lpstr>
      <vt:lpstr>Some examples of Sources</vt:lpstr>
      <vt:lpstr>CAIT Climate Data Explorer</vt:lpstr>
      <vt:lpstr>Global Forest Watch</vt:lpstr>
      <vt:lpstr>Climate Finance</vt:lpstr>
      <vt:lpstr>The Partnership for Resilience and Preparedness (PREP) </vt:lpstr>
      <vt:lpstr>Getting started – Use Examples</vt:lpstr>
      <vt:lpstr>Conclusions</vt:lpstr>
      <vt:lpstr>Questions</vt:lpstr>
    </vt:vector>
  </TitlesOfParts>
  <Company>WRI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Johannes Friedrich</dc:creator>
  <cp:lastModifiedBy>Colman, Romina (Desarrollo Multimedia &amp; Data)</cp:lastModifiedBy>
  <cp:revision>16</cp:revision>
  <dcterms:created xsi:type="dcterms:W3CDTF">2016-02-09T16:35:24Z</dcterms:created>
  <dcterms:modified xsi:type="dcterms:W3CDTF">2016-12-06T07:12:55Z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0x010100D7B184F15A15E54290A81E2478E2C8CC</vt:lpwstr>
  </property>
</Properties>
</file>