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4"/>
  </p:normalViewPr>
  <p:slideViewPr>
    <p:cSldViewPr snapToGrid="0" snapToObjects="1">
      <p:cViewPr varScale="1">
        <p:scale>
          <a:sx n="53" d="100"/>
          <a:sy n="53" d="100"/>
        </p:scale>
        <p:origin x="7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25" name="Image"/>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26" name="Imag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g"/>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660384004_1290x1720.jpg"/>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Ivana Nikolic, Balkan Investigative Reporting Network (BIRN)"/>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Ivana Nikolic, Balkan Investigative Reporting Network (BIRN)</a:t>
            </a:r>
          </a:p>
        </p:txBody>
      </p:sp>
      <p:sp>
        <p:nvSpPr>
          <p:cNvPr id="152" name="Freedom of Information in the Western Balkans"/>
          <p:cNvSpPr txBox="1">
            <a:spLocks noGrp="1"/>
          </p:cNvSpPr>
          <p:nvPr>
            <p:ph type="ctrTitle"/>
          </p:nvPr>
        </p:nvSpPr>
        <p:spPr>
          <a:prstGeom prst="rect">
            <a:avLst/>
          </a:prstGeom>
        </p:spPr>
        <p:txBody>
          <a:bodyPr/>
          <a:lstStyle/>
          <a:p>
            <a:r>
              <a:t>Freedom of Information in the Western Balkans</a:t>
            </a:r>
          </a:p>
        </p:txBody>
      </p:sp>
      <p:sp>
        <p:nvSpPr>
          <p:cNvPr id="153" name="A journalistic experience"/>
          <p:cNvSpPr txBox="1">
            <a:spLocks noGrp="1"/>
          </p:cNvSpPr>
          <p:nvPr>
            <p:ph type="subTitle" sz="quarter" idx="1"/>
          </p:nvPr>
        </p:nvSpPr>
        <p:spPr>
          <a:xfrm>
            <a:off x="1438310" y="7196865"/>
            <a:ext cx="21971001" cy="1905001"/>
          </a:xfrm>
          <a:prstGeom prst="rect">
            <a:avLst/>
          </a:prstGeom>
        </p:spPr>
        <p:txBody>
          <a:bodyPr/>
          <a:lstStyle/>
          <a:p>
            <a:r>
              <a:t>A journalistic experience</a:t>
            </a:r>
          </a:p>
        </p:txBody>
      </p:sp>
      <p:sp>
        <p:nvSpPr>
          <p:cNvPr id="154" name="Slide Number"/>
          <p:cNvSpPr txBox="1">
            <a:spLocks noGrp="1"/>
          </p:cNvSpPr>
          <p:nvPr>
            <p:ph type="sldNum" sz="quarter" idx="2"/>
          </p:nvPr>
        </p:nvSpPr>
        <p:spPr>
          <a:xfrm>
            <a:off x="12065050" y="13080999"/>
            <a:ext cx="241403" cy="3746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Data not regularly updated…"/>
          <p:cNvSpPr txBox="1">
            <a:spLocks noGrp="1"/>
          </p:cNvSpPr>
          <p:nvPr>
            <p:ph type="body" idx="1"/>
          </p:nvPr>
        </p:nvSpPr>
        <p:spPr>
          <a:prstGeom prst="rect">
            <a:avLst/>
          </a:prstGeom>
        </p:spPr>
        <p:txBody>
          <a:bodyPr/>
          <a:lstStyle/>
          <a:p>
            <a:pPr marL="1092200" indent="-952500">
              <a:buClr>
                <a:srgbClr val="111111"/>
              </a:buClr>
              <a:buFont typeface="Arial"/>
            </a:pPr>
            <a:r>
              <a:t>Data not regularly updated </a:t>
            </a:r>
            <a:br/>
            <a:endParaRPr/>
          </a:p>
          <a:p>
            <a:pPr marL="1092200" indent="-952500">
              <a:buClr>
                <a:srgbClr val="111111"/>
              </a:buClr>
              <a:buFont typeface="Arial"/>
            </a:pPr>
            <a:r>
              <a:t>Outdated statistics in some countries</a:t>
            </a:r>
            <a:br/>
            <a:endParaRPr/>
          </a:p>
          <a:p>
            <a:pPr marL="1092200" indent="-952500">
              <a:buClr>
                <a:srgbClr val="111111"/>
              </a:buClr>
              <a:buFont typeface="Arial"/>
            </a:pPr>
            <a:r>
              <a:t>Some formats are not user-friendly</a:t>
            </a:r>
            <a:br/>
            <a:endParaRPr/>
          </a:p>
          <a:p>
            <a:pPr marL="1092200" indent="-952500">
              <a:buClr>
                <a:srgbClr val="111111"/>
              </a:buClr>
              <a:buFont typeface="Arial"/>
            </a:pPr>
            <a:r>
              <a:t>Sometimes data is published only for the sake of publishing, not because the main goals are supposed to be data’s relevance, timing, easy access and political relevance</a:t>
            </a:r>
            <a:br/>
            <a:endParaRPr/>
          </a:p>
          <a:p>
            <a:r>
              <a:t>Inconsistencies in publishing data</a:t>
            </a:r>
          </a:p>
        </p:txBody>
      </p:sp>
      <p:sp>
        <p:nvSpPr>
          <p:cNvPr id="190"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
        <p:nvSpPr>
          <p:cNvPr id="191" name="Open data portals &amp; proactive transparency: common concerns"/>
          <p:cNvSpPr txBox="1">
            <a:spLocks noGrp="1"/>
          </p:cNvSpPr>
          <p:nvPr>
            <p:ph type="title" idx="4294967295"/>
          </p:nvPr>
        </p:nvSpPr>
        <p:spPr>
          <a:xfrm>
            <a:off x="1206500" y="1079500"/>
            <a:ext cx="21971000" cy="1435100"/>
          </a:xfrm>
          <a:prstGeom prst="rect">
            <a:avLst/>
          </a:prstGeom>
        </p:spPr>
        <p:txBody>
          <a:bodyPr/>
          <a:lstStyle>
            <a:lvl1pPr defTabSz="1682453">
              <a:defRPr sz="5865" spc="-117"/>
            </a:lvl1pPr>
          </a:lstStyle>
          <a:p>
            <a:r>
              <a:t>Open data portals &amp; proactive transparency: common concerns</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All five countries from the region have failed to become more transparent and digitally accessible. Some set too many commitments (like North Macedonia), thus failing to make concrete progress in crucial sectors. Others were too ambitious to set high c"/>
          <p:cNvSpPr txBox="1">
            <a:spLocks noGrp="1"/>
          </p:cNvSpPr>
          <p:nvPr>
            <p:ph type="body" sz="half" idx="1"/>
          </p:nvPr>
        </p:nvSpPr>
        <p:spPr>
          <a:prstGeom prst="rect">
            <a:avLst/>
          </a:prstGeom>
        </p:spPr>
        <p:txBody>
          <a:bodyPr/>
          <a:lstStyle/>
          <a:p>
            <a:pPr algn="l" defTabSz="1316703">
              <a:lnSpc>
                <a:spcPct val="120000"/>
              </a:lnSpc>
              <a:spcBef>
                <a:spcPts val="2400"/>
              </a:spcBef>
              <a:defRPr sz="2700" i="1" spc="0">
                <a:latin typeface="Arial"/>
                <a:ea typeface="Arial"/>
                <a:cs typeface="Arial"/>
                <a:sym typeface="Arial"/>
              </a:defRPr>
            </a:pPr>
            <a:r>
              <a:t>,,All five countries from the region have failed to become more transparent and digitally accessible. Some set too many commitments (like North Macedonia), thus failing to make concrete progress in crucial sectors. Others were too ambitious to set high commitments and were not able to make any progress at all (like Bosnia and Herzegovina). </a:t>
            </a:r>
            <a:r>
              <a:rPr b="1"/>
              <a:t>Publishing latest updates on their websites, such as financial reports, ministry meetings minutes, or other current and important public documents, seems like too long a process ever to be fully implemented.”</a:t>
            </a:r>
          </a:p>
          <a:p>
            <a:pPr algn="l" defTabSz="1316703">
              <a:lnSpc>
                <a:spcPct val="120000"/>
              </a:lnSpc>
              <a:spcBef>
                <a:spcPts val="2400"/>
              </a:spcBef>
              <a:defRPr sz="2700" i="1" spc="0">
                <a:latin typeface="Arial"/>
                <a:ea typeface="Arial"/>
                <a:cs typeface="Arial"/>
                <a:sym typeface="Arial"/>
              </a:defRPr>
            </a:pPr>
            <a:endParaRPr b="1"/>
          </a:p>
          <a:p>
            <a:pPr algn="l" defTabSz="1316703">
              <a:lnSpc>
                <a:spcPct val="120000"/>
              </a:lnSpc>
              <a:spcBef>
                <a:spcPts val="2400"/>
              </a:spcBef>
              <a:defRPr sz="2700" i="1" spc="0">
                <a:latin typeface="Arial"/>
                <a:ea typeface="Arial"/>
                <a:cs typeface="Arial"/>
                <a:sym typeface="Arial"/>
              </a:defRPr>
            </a:pPr>
            <a:r>
              <a:t>BIRN Freedom of Information Report</a:t>
            </a:r>
          </a:p>
        </p:txBody>
      </p:sp>
      <p:sp>
        <p:nvSpPr>
          <p:cNvPr id="19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Freedom of Information in the Western Balkans in 2020: Classified. Rejected. Delayed."/>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627379">
              <a:defRPr sz="4180"/>
            </a:lvl1pPr>
          </a:lstStyle>
          <a:p>
            <a:r>
              <a:t>Freedom of Information in the Western Balkans in 2020: Classified. Rejected. Delayed.</a:t>
            </a:r>
          </a:p>
        </p:txBody>
      </p:sp>
      <p:sp>
        <p:nvSpPr>
          <p:cNvPr id="157" name="BIRN has been closely monitoring freedom of information in the region for years, following legislation changes; testing institutional transparency and conducting regular interviews with relevant regional and international stakeholders.…"/>
          <p:cNvSpPr txBox="1">
            <a:spLocks noGrp="1"/>
          </p:cNvSpPr>
          <p:nvPr>
            <p:ph type="body" idx="1"/>
          </p:nvPr>
        </p:nvSpPr>
        <p:spPr>
          <a:prstGeom prst="rect">
            <a:avLst/>
          </a:prstGeom>
        </p:spPr>
        <p:txBody>
          <a:bodyPr/>
          <a:lstStyle/>
          <a:p>
            <a:pPr marL="222291" indent="-222291" defTabSz="2389572">
              <a:spcBef>
                <a:spcPts val="4400"/>
              </a:spcBef>
              <a:defRPr sz="4704"/>
            </a:pPr>
            <a:r>
              <a:t> BIRN has been closely monitoring freedom of information in the region for years, following legislation changes; testing institutional transparency and conducting regular interviews with relevant regional and international stakeholders.</a:t>
            </a:r>
          </a:p>
          <a:p>
            <a:pPr marL="222291" indent="-222291" defTabSz="2389572">
              <a:spcBef>
                <a:spcPts val="4400"/>
              </a:spcBef>
              <a:defRPr sz="4704"/>
            </a:pPr>
            <a:r>
              <a:t> Testing institutional transparency: answered FOI requests form part of numerous in-depth and investigative stories exposing wrongdoings of governments, public and private companies and powerful figures in the Balkans and beyond.</a:t>
            </a:r>
          </a:p>
          <a:p>
            <a:pPr marL="222291" indent="-222291" defTabSz="2389572">
              <a:spcBef>
                <a:spcPts val="4400"/>
              </a:spcBef>
              <a:defRPr sz="4704"/>
            </a:pPr>
            <a:r>
              <a:t>BIRN’s most recent report, covering period from February to December 2020, was launched in July; the new one, which is to cover 2021, is currently being produced.</a:t>
            </a:r>
          </a:p>
        </p:txBody>
      </p:sp>
      <p:sp>
        <p:nvSpPr>
          <p:cNvPr id="158" name="Slide Number"/>
          <p:cNvSpPr txBox="1">
            <a:spLocks noGrp="1"/>
          </p:cNvSpPr>
          <p:nvPr>
            <p:ph type="sldNum" sz="quarter" idx="2"/>
          </p:nvPr>
        </p:nvSpPr>
        <p:spPr>
          <a:xfrm>
            <a:off x="12065050" y="13080999"/>
            <a:ext cx="241403" cy="3746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BIRN’s 2020 statistic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BIRN’s 2020 statistics:</a:t>
            </a:r>
          </a:p>
        </p:txBody>
      </p:sp>
      <p:sp>
        <p:nvSpPr>
          <p:cNvPr id="161" name="359 FOI requests submitted to 288 institutions in WB…"/>
          <p:cNvSpPr txBox="1">
            <a:spLocks noGrp="1"/>
          </p:cNvSpPr>
          <p:nvPr>
            <p:ph type="body" idx="1"/>
          </p:nvPr>
        </p:nvSpPr>
        <p:spPr>
          <a:prstGeom prst="rect">
            <a:avLst/>
          </a:prstGeom>
        </p:spPr>
        <p:txBody>
          <a:bodyPr/>
          <a:lstStyle/>
          <a:p>
            <a:r>
              <a:t>359 FOI requests submitted to 288 institutions in WB</a:t>
            </a:r>
          </a:p>
          <a:p>
            <a:r>
              <a:t>173 approved in full</a:t>
            </a:r>
          </a:p>
          <a:p>
            <a:r>
              <a:t>In 15 cases only technical information released/or authorities said they would answer after their respective states of emergency were lifted</a:t>
            </a:r>
          </a:p>
          <a:p>
            <a:r>
              <a:t>11 rejected (2 on the grounds that the information was classified and 9 without any clear legal reason)</a:t>
            </a:r>
          </a:p>
          <a:p>
            <a:r>
              <a:t>160 unanswered </a:t>
            </a:r>
          </a:p>
        </p:txBody>
      </p:sp>
      <p:sp>
        <p:nvSpPr>
          <p:cNvPr id="162" name="Slide Number"/>
          <p:cNvSpPr txBox="1">
            <a:spLocks noGrp="1"/>
          </p:cNvSpPr>
          <p:nvPr>
            <p:ph type="sldNum" sz="quarter" idx="2"/>
          </p:nvPr>
        </p:nvSpPr>
        <p:spPr>
          <a:xfrm>
            <a:off x="12065050" y="13080999"/>
            <a:ext cx="241403" cy="3746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op 20 institutions ranked on their responsiveness to FOI requests sent by BIRN journalist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594360">
              <a:defRPr sz="3960"/>
            </a:lvl1pPr>
          </a:lstStyle>
          <a:p>
            <a:r>
              <a:t>Top 20 institutions ranked on their responsiveness to FOI requests sent by BIRN journalists</a:t>
            </a:r>
          </a:p>
        </p:txBody>
      </p:sp>
      <p:sp>
        <p:nvSpPr>
          <p:cNvPr id="165" name="Slide Number"/>
          <p:cNvSpPr txBox="1">
            <a:spLocks noGrp="1"/>
          </p:cNvSpPr>
          <p:nvPr>
            <p:ph type="sldNum" sz="quarter" idx="2"/>
          </p:nvPr>
        </p:nvSpPr>
        <p:spPr>
          <a:xfrm>
            <a:off x="12065050" y="13080999"/>
            <a:ext cx="241403" cy="3746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pic>
        <p:nvPicPr>
          <p:cNvPr id="166" name="Screenshot 2021-10-20 at 16.12.46.png" descr="Screenshot 2021-10-20 at 16.12.46.png"/>
          <p:cNvPicPr>
            <a:picLocks noChangeAspect="1"/>
          </p:cNvPicPr>
          <p:nvPr/>
        </p:nvPicPr>
        <p:blipFill>
          <a:blip r:embed="rId2"/>
          <a:stretch>
            <a:fillRect/>
          </a:stretch>
        </p:blipFill>
        <p:spPr>
          <a:xfrm>
            <a:off x="6106279" y="3249578"/>
            <a:ext cx="8934058" cy="10253863"/>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Main finding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Main findings:</a:t>
            </a:r>
          </a:p>
        </p:txBody>
      </p:sp>
      <p:sp>
        <p:nvSpPr>
          <p:cNvPr id="169" name="Balkan states generally have well-written FOI laws; however, in the first year of the pandemic, they failed to fully implement them, leaving the public in dark; transparency was another victim of COVID-19.…"/>
          <p:cNvSpPr txBox="1">
            <a:spLocks noGrp="1"/>
          </p:cNvSpPr>
          <p:nvPr>
            <p:ph type="body" idx="1"/>
          </p:nvPr>
        </p:nvSpPr>
        <p:spPr>
          <a:prstGeom prst="rect">
            <a:avLst/>
          </a:prstGeom>
        </p:spPr>
        <p:txBody>
          <a:bodyPr/>
          <a:lstStyle/>
          <a:p>
            <a:pPr marL="356981" indent="-356981" defTabSz="1487386">
              <a:spcBef>
                <a:spcPts val="2700"/>
              </a:spcBef>
              <a:defRPr sz="3172">
                <a:latin typeface="Arial"/>
                <a:ea typeface="Arial"/>
                <a:cs typeface="Arial"/>
                <a:sym typeface="Arial"/>
              </a:defRPr>
            </a:pPr>
            <a:r>
              <a:t>Balkan states generally have well-written FOI laws; however, in the first year of the pandemic, they failed to fully implement them, leaving the public in dark; transparency was another victim of COVID-19.</a:t>
            </a:r>
          </a:p>
          <a:p>
            <a:pPr marL="356981" indent="-356981" defTabSz="1487386">
              <a:spcBef>
                <a:spcPts val="2700"/>
              </a:spcBef>
              <a:defRPr sz="3172">
                <a:latin typeface="Arial"/>
                <a:ea typeface="Arial"/>
                <a:cs typeface="Arial"/>
                <a:sym typeface="Arial"/>
              </a:defRPr>
            </a:pPr>
            <a:r>
              <a:t>Most countries in the region did not take into consideration FOI laws when declaring states of emergency to address the pandemic, leading to a backlog of FOI requests, unresolved complaints by independent bodies and a total lack of urgency on the part of public authorities when it came to publishing data online.</a:t>
            </a:r>
          </a:p>
          <a:p>
            <a:pPr marL="356981" indent="-356981" defTabSz="1487386">
              <a:spcBef>
                <a:spcPts val="2700"/>
              </a:spcBef>
              <a:defRPr sz="3172">
                <a:latin typeface="Arial"/>
                <a:ea typeface="Arial"/>
                <a:cs typeface="Arial"/>
                <a:sym typeface="Arial"/>
              </a:defRPr>
            </a:pPr>
            <a:r>
              <a:t>The lack of transparency hindered BIRN’s reporting on a number of key pandemic-related issues such as COVID-19 related public tenders in Albania, or COVID-19 regulations and statistics in Kosovo and Serbia.</a:t>
            </a:r>
          </a:p>
          <a:p>
            <a:pPr marL="356981" indent="-356981" defTabSz="1487386">
              <a:spcBef>
                <a:spcPts val="2700"/>
              </a:spcBef>
              <a:defRPr sz="3172">
                <a:latin typeface="Arial"/>
                <a:ea typeface="Arial"/>
                <a:cs typeface="Arial"/>
                <a:sym typeface="Arial"/>
              </a:defRPr>
            </a:pPr>
            <a:r>
              <a:t>Many information commissioners’ offices face the same problems: from understaffing to a lack of ‘continuous and constant’ training and office space. The interviewees also cited a lack of understanding of FOI laws on the part of public institutions and their failure to comply.</a:t>
            </a:r>
          </a:p>
          <a:p>
            <a:pPr marL="356981" indent="-356981" defTabSz="1487386">
              <a:spcBef>
                <a:spcPts val="2700"/>
              </a:spcBef>
              <a:defRPr sz="3172">
                <a:latin typeface="Arial"/>
                <a:ea typeface="Arial"/>
                <a:cs typeface="Arial"/>
                <a:sym typeface="Arial"/>
              </a:defRPr>
            </a:pPr>
            <a:r>
              <a:t>A lack of political will to fully implement FOI laws; to publish information proactively and to answer FOI requests fully and timely.</a:t>
            </a:r>
          </a:p>
          <a:p>
            <a:pPr marL="356981" indent="-356981" defTabSz="1487386">
              <a:spcBef>
                <a:spcPts val="2700"/>
              </a:spcBef>
              <a:defRPr sz="3172">
                <a:latin typeface="Arial"/>
                <a:ea typeface="Arial"/>
                <a:cs typeface="Arial"/>
                <a:sym typeface="Arial"/>
              </a:defRPr>
            </a:pPr>
            <a:r>
              <a:t>Only a few institutions publish information online (on their websites), but the majority of this published information is not up-to-date; almost all of the monitored institutions lack updates, delay providing access to information, often reject requests or classify the information “confidential”, so that no access is granted to journalists or the public.</a:t>
            </a:r>
          </a:p>
        </p:txBody>
      </p:sp>
      <p:sp>
        <p:nvSpPr>
          <p:cNvPr id="170" name="Slide Number"/>
          <p:cNvSpPr txBox="1">
            <a:spLocks noGrp="1"/>
          </p:cNvSpPr>
          <p:nvPr>
            <p:ph type="sldNum" sz="quarter" idx="2"/>
          </p:nvPr>
        </p:nvSpPr>
        <p:spPr>
          <a:xfrm>
            <a:off x="12065050" y="13080999"/>
            <a:ext cx="241403" cy="3746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Recommendation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457200">
              <a:defRPr sz="4800">
                <a:latin typeface="Arial"/>
                <a:ea typeface="Arial"/>
                <a:cs typeface="Arial"/>
                <a:sym typeface="Arial"/>
              </a:defRPr>
            </a:lvl1pPr>
          </a:lstStyle>
          <a:p>
            <a:r>
              <a:t>Recommendations</a:t>
            </a:r>
          </a:p>
        </p:txBody>
      </p:sp>
      <p:sp>
        <p:nvSpPr>
          <p:cNvPr id="173" name="Freedom of Information Officers (more powers should be granted; capacities strengthened in terms of budgets and staff; out of political interference;)…"/>
          <p:cNvSpPr txBox="1">
            <a:spLocks noGrp="1"/>
          </p:cNvSpPr>
          <p:nvPr>
            <p:ph type="body" idx="1"/>
          </p:nvPr>
        </p:nvSpPr>
        <p:spPr>
          <a:prstGeom prst="rect">
            <a:avLst/>
          </a:prstGeom>
        </p:spPr>
        <p:txBody>
          <a:bodyPr/>
          <a:lstStyle/>
          <a:p>
            <a:pPr marL="688086" indent="-600075" defTabSz="1536153">
              <a:spcBef>
                <a:spcPts val="2800"/>
              </a:spcBef>
              <a:buClr>
                <a:srgbClr val="000000"/>
              </a:buClr>
              <a:buFont typeface="Arial"/>
              <a:defRPr sz="3087">
                <a:latin typeface="Arial"/>
                <a:ea typeface="Arial"/>
                <a:cs typeface="Arial"/>
                <a:sym typeface="Arial"/>
              </a:defRPr>
            </a:pPr>
            <a:r>
              <a:rPr i="1"/>
              <a:t>Freedom of Information Officers</a:t>
            </a:r>
            <a:r>
              <a:t> (more powers should be granted; capacities strengthened in terms of budgets and staff; out of political interference;)</a:t>
            </a:r>
            <a:br/>
            <a:endParaRPr/>
          </a:p>
          <a:p>
            <a:pPr marL="688086" indent="-600075" defTabSz="1536153">
              <a:spcBef>
                <a:spcPts val="2800"/>
              </a:spcBef>
              <a:buClr>
                <a:srgbClr val="000000"/>
              </a:buClr>
              <a:buFont typeface="Arial"/>
              <a:defRPr sz="3087">
                <a:latin typeface="Arial"/>
                <a:ea typeface="Arial"/>
                <a:cs typeface="Arial"/>
                <a:sym typeface="Arial"/>
              </a:defRPr>
            </a:pPr>
            <a:r>
              <a:rPr i="1"/>
              <a:t>Public institutions</a:t>
            </a:r>
            <a:r>
              <a:t> should receive regular trainings on FOI laws and </a:t>
            </a:r>
            <a:r>
              <a:rPr b="1"/>
              <a:t>be obliged to</a:t>
            </a:r>
            <a:r>
              <a:t> publish all their decisions, records, spending and financial budgets online; additionally, </a:t>
            </a:r>
            <a:br/>
            <a:r>
              <a:t>stronger fines should be imposed on institutions that do not answer FOI requests, and a record kept of public servants who actively deny or do not answer FOI requests, backed by legal sanctions. </a:t>
            </a:r>
          </a:p>
          <a:p>
            <a:pPr marL="688086" indent="-600075" defTabSz="1536153">
              <a:spcBef>
                <a:spcPts val="2800"/>
              </a:spcBef>
              <a:buClr>
                <a:srgbClr val="000000"/>
              </a:buClr>
              <a:buFont typeface="Arial"/>
              <a:defRPr sz="3087">
                <a:latin typeface="Arial"/>
                <a:ea typeface="Arial"/>
                <a:cs typeface="Arial"/>
                <a:sym typeface="Arial"/>
              </a:defRPr>
            </a:pPr>
            <a:r>
              <a:rPr b="1"/>
              <a:t>A nationwide online register</a:t>
            </a:r>
            <a:r>
              <a:t> should be established of all FOI requests sent to all public institutions, along with their responses and published documents. This register should be publicly available, easily accessible and searchable. This way, members of the public would not have to file new FOI requests for documents that have already been made public. </a:t>
            </a:r>
            <a:br/>
            <a:endParaRPr/>
          </a:p>
          <a:p>
            <a:pPr marL="688086" indent="-600075" defTabSz="1536153">
              <a:spcBef>
                <a:spcPts val="2800"/>
              </a:spcBef>
              <a:buClr>
                <a:srgbClr val="000000"/>
              </a:buClr>
              <a:buFont typeface="Arial"/>
              <a:defRPr sz="3087">
                <a:latin typeface="Arial"/>
                <a:ea typeface="Arial"/>
                <a:cs typeface="Arial"/>
                <a:sym typeface="Arial"/>
              </a:defRPr>
            </a:pPr>
            <a:r>
              <a:rPr b="1"/>
              <a:t>Civil society representatives, journalists and media experts</a:t>
            </a:r>
            <a:r>
              <a:t> should be invited to actively participate when the government is seeking to make any changes to FOI laws.</a:t>
            </a:r>
            <a:br/>
            <a:endParaRPr/>
          </a:p>
          <a:p>
            <a:pPr marL="688086" indent="-600075" defTabSz="1536153">
              <a:spcBef>
                <a:spcPts val="2800"/>
              </a:spcBef>
              <a:buClr>
                <a:srgbClr val="000000"/>
              </a:buClr>
              <a:buFont typeface="Arial"/>
              <a:defRPr sz="3087">
                <a:latin typeface="Arial"/>
                <a:ea typeface="Arial"/>
                <a:cs typeface="Arial"/>
                <a:sym typeface="Arial"/>
              </a:defRPr>
            </a:pPr>
            <a:r>
              <a:t>Restrictions to FOI laws during any declared state of emergency should be eliminated.  </a:t>
            </a:r>
            <a:br/>
            <a:endParaRPr/>
          </a:p>
        </p:txBody>
      </p:sp>
      <p:sp>
        <p:nvSpPr>
          <p:cNvPr id="174" name="Slide Number"/>
          <p:cNvSpPr txBox="1">
            <a:spLocks noGrp="1"/>
          </p:cNvSpPr>
          <p:nvPr>
            <p:ph type="sldNum" sz="quarter" idx="2"/>
          </p:nvPr>
        </p:nvSpPr>
        <p:spPr>
          <a:xfrm>
            <a:off x="12065050" y="13080999"/>
            <a:ext cx="241403" cy="3746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Open Data: What Information Should Be There?"/>
          <p:cNvSpPr txBox="1">
            <a:spLocks noGrp="1"/>
          </p:cNvSpPr>
          <p:nvPr>
            <p:ph type="body" idx="1"/>
          </p:nvPr>
        </p:nvSpPr>
        <p:spPr>
          <a:prstGeom prst="rect">
            <a:avLst/>
          </a:prstGeom>
        </p:spPr>
        <p:txBody>
          <a:bodyPr/>
          <a:lstStyle>
            <a:lvl1pPr marL="0" indent="0">
              <a:buSzTx/>
              <a:buNone/>
              <a:defRPr>
                <a:latin typeface="Arial"/>
                <a:ea typeface="Arial"/>
                <a:cs typeface="Arial"/>
                <a:sym typeface="Arial"/>
              </a:defRPr>
            </a:lvl1pPr>
          </a:lstStyle>
          <a:p>
            <a:r>
              <a:t>Open Data: What Information Should Be There? </a:t>
            </a:r>
          </a:p>
        </p:txBody>
      </p:sp>
      <p:sp>
        <p:nvSpPr>
          <p:cNvPr id="177" name="Slide Number"/>
          <p:cNvSpPr txBox="1">
            <a:spLocks noGrp="1"/>
          </p:cNvSpPr>
          <p:nvPr>
            <p:ph type="sldNum" sz="quarter" idx="2"/>
          </p:nvPr>
        </p:nvSpPr>
        <p:spPr>
          <a:xfrm>
            <a:off x="12065050" y="13080999"/>
            <a:ext cx="241403" cy="3746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pic>
        <p:nvPicPr>
          <p:cNvPr id="178" name="Screenshot 2021-10-20 at 16.28.04.png" descr="Screenshot 2021-10-20 at 16.28.04.png"/>
          <p:cNvPicPr>
            <a:picLocks noChangeAspect="1"/>
          </p:cNvPicPr>
          <p:nvPr/>
        </p:nvPicPr>
        <p:blipFill>
          <a:blip r:embed="rId2"/>
          <a:stretch>
            <a:fillRect/>
          </a:stretch>
        </p:blipFill>
        <p:spPr>
          <a:xfrm>
            <a:off x="12783825" y="3531372"/>
            <a:ext cx="10509663" cy="6653256"/>
          </a:xfrm>
          <a:prstGeom prst="rect">
            <a:avLst/>
          </a:prstGeom>
          <a:ln w="12700">
            <a:miter lim="400000"/>
          </a:ln>
        </p:spPr>
      </p:pic>
      <p:pic>
        <p:nvPicPr>
          <p:cNvPr id="179" name="Screenshot 2021-10-20 at 13.05.45.png" descr="Screenshot 2021-10-20 at 13.05.45.png"/>
          <p:cNvPicPr>
            <a:picLocks noChangeAspect="1"/>
          </p:cNvPicPr>
          <p:nvPr/>
        </p:nvPicPr>
        <p:blipFill>
          <a:blip r:embed="rId3"/>
          <a:stretch>
            <a:fillRect/>
          </a:stretch>
        </p:blipFill>
        <p:spPr>
          <a:xfrm>
            <a:off x="1390878" y="6226036"/>
            <a:ext cx="10080189" cy="4816289"/>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BIRN’s journalists experience with using open data portal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BIRN’s journalists experience with using open data portals: </a:t>
            </a:r>
          </a:p>
        </p:txBody>
      </p:sp>
      <p:sp>
        <p:nvSpPr>
          <p:cNvPr id="182" name="Albania…"/>
          <p:cNvSpPr txBox="1">
            <a:spLocks noGrp="1"/>
          </p:cNvSpPr>
          <p:nvPr>
            <p:ph type="body" idx="1"/>
          </p:nvPr>
        </p:nvSpPr>
        <p:spPr>
          <a:xfrm>
            <a:off x="1206500" y="4066364"/>
            <a:ext cx="21971000" cy="8256012"/>
          </a:xfrm>
          <a:prstGeom prst="rect">
            <a:avLst/>
          </a:prstGeom>
        </p:spPr>
        <p:txBody>
          <a:bodyPr/>
          <a:lstStyle/>
          <a:p>
            <a:pPr marL="0" indent="0" defTabSz="1536153">
              <a:spcBef>
                <a:spcPts val="2800"/>
              </a:spcBef>
              <a:buSzTx/>
              <a:buNone/>
              <a:defRPr sz="3024" b="1"/>
            </a:pPr>
            <a:r>
              <a:t>Albania</a:t>
            </a:r>
          </a:p>
          <a:p>
            <a:pPr marL="0" indent="0" defTabSz="1536153">
              <a:spcBef>
                <a:spcPts val="2800"/>
              </a:spcBef>
              <a:buSzTx/>
              <a:buNone/>
              <a:defRPr sz="3024"/>
            </a:pPr>
            <a:r>
              <a:t>There are few functional databases; they are not user-friendly and not easily searchable. Court decisions are also hard to find online (some courts anonymize them or delete them after a while). Many official databases and institutional websites have only basic information.</a:t>
            </a:r>
          </a:p>
          <a:p>
            <a:pPr marL="0" indent="0" defTabSz="1536153">
              <a:spcBef>
                <a:spcPts val="2800"/>
              </a:spcBef>
              <a:buSzTx/>
              <a:buNone/>
              <a:defRPr sz="3024" b="1"/>
            </a:pPr>
            <a:r>
              <a:t>Bosnia</a:t>
            </a:r>
          </a:p>
          <a:p>
            <a:pPr marL="0" indent="0" defTabSz="1536153">
              <a:spcBef>
                <a:spcPts val="2800"/>
              </a:spcBef>
              <a:buSzTx/>
              <a:buNone/>
              <a:defRPr sz="3024"/>
            </a:pPr>
            <a:r>
              <a:t>Proactive transparency is still far away. Some institutions publish data, while some others have nothing on their websites. The lower you go, the worse it gets; on a state level things are better as there are pressures to open data. Two things that are generally well covered are budgets and public procurements. Judiciary is especially bad when it comes to proactive transparency: indictments are not published, verdicts only often.</a:t>
            </a:r>
          </a:p>
          <a:p>
            <a:pPr marL="0" indent="0" defTabSz="1536153">
              <a:spcBef>
                <a:spcPts val="2800"/>
              </a:spcBef>
              <a:buSzTx/>
              <a:buNone/>
              <a:defRPr sz="3024" b="1"/>
            </a:pPr>
            <a:r>
              <a:t>Kosovo</a:t>
            </a:r>
          </a:p>
          <a:p>
            <a:pPr marL="0" indent="0" defTabSz="1536153">
              <a:spcBef>
                <a:spcPts val="2800"/>
              </a:spcBef>
              <a:buSzTx/>
              <a:buNone/>
              <a:defRPr sz="3024"/>
            </a:pPr>
            <a:r>
              <a:t>State open data portals are not very user friendly, they are outdated, decentralized and in some cases differ in different institutions;</a:t>
            </a:r>
          </a:p>
          <a:p>
            <a:pPr marL="0" indent="0" defTabSz="1536153">
              <a:spcBef>
                <a:spcPts val="2800"/>
              </a:spcBef>
              <a:buSzTx/>
              <a:buNone/>
              <a:defRPr sz="3024"/>
            </a:pPr>
            <a:r>
              <a:t>Some of these municipality open data portals are better than the others and are updated; but in terms of data published, the portals are not very good.</a:t>
            </a:r>
          </a:p>
        </p:txBody>
      </p:sp>
      <p:sp>
        <p:nvSpPr>
          <p:cNvPr id="183" name="Slide Number"/>
          <p:cNvSpPr txBox="1">
            <a:spLocks noGrp="1"/>
          </p:cNvSpPr>
          <p:nvPr>
            <p:ph type="sldNum" sz="quarter" idx="2"/>
          </p:nvPr>
        </p:nvSpPr>
        <p:spPr>
          <a:xfrm>
            <a:off x="12065050" y="13080999"/>
            <a:ext cx="241403" cy="3746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BIRN’s journalists experience with using open data portal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BIRN’s journalists experience with using open data portals: </a:t>
            </a:r>
          </a:p>
        </p:txBody>
      </p:sp>
      <p:sp>
        <p:nvSpPr>
          <p:cNvPr id="186" name="Serbia…"/>
          <p:cNvSpPr txBox="1">
            <a:spLocks noGrp="1"/>
          </p:cNvSpPr>
          <p:nvPr>
            <p:ph type="body" idx="1"/>
          </p:nvPr>
        </p:nvSpPr>
        <p:spPr>
          <a:prstGeom prst="rect">
            <a:avLst/>
          </a:prstGeom>
        </p:spPr>
        <p:txBody>
          <a:bodyPr/>
          <a:lstStyle/>
          <a:p>
            <a:pPr marL="0" indent="0" defTabSz="1219169">
              <a:spcBef>
                <a:spcPts val="2200"/>
              </a:spcBef>
              <a:buSzTx/>
              <a:buNone/>
              <a:defRPr sz="2450" b="1">
                <a:latin typeface="Arial"/>
                <a:ea typeface="Arial"/>
                <a:cs typeface="Arial"/>
                <a:sym typeface="Arial"/>
              </a:defRPr>
            </a:pPr>
            <a:r>
              <a:t>Serbia</a:t>
            </a:r>
          </a:p>
          <a:p>
            <a:pPr marL="0" indent="0" defTabSz="1219169">
              <a:spcBef>
                <a:spcPts val="2200"/>
              </a:spcBef>
              <a:buSzTx/>
              <a:buNone/>
              <a:defRPr sz="2450">
                <a:latin typeface="Arial"/>
                <a:ea typeface="Arial"/>
                <a:cs typeface="Arial"/>
                <a:sym typeface="Arial"/>
              </a:defRPr>
            </a:pPr>
            <a:endParaRPr/>
          </a:p>
          <a:p>
            <a:pPr marL="0" indent="0" defTabSz="1219169">
              <a:spcBef>
                <a:spcPts val="2200"/>
              </a:spcBef>
              <a:buSzTx/>
              <a:buNone/>
              <a:defRPr sz="2450">
                <a:latin typeface="Arial"/>
                <a:ea typeface="Arial"/>
                <a:cs typeface="Arial"/>
                <a:sym typeface="Arial"/>
              </a:defRPr>
            </a:pPr>
            <a:r>
              <a:t>Open data portal is not user/friendly, and rather stores theoretical than useful information. A portal of the courts is in general OK, except that you can only get information if you have a specific case registration number. Its huge downfall is that it does not store any data from two ‘special courts’ - for organised crime and for war crimes. Besides, some portal’s online archives do not exist, so you have to go to their premises physically to search for information you need. </a:t>
            </a:r>
          </a:p>
          <a:p>
            <a:pPr marL="0" indent="0" defTabSz="1219169">
              <a:spcBef>
                <a:spcPts val="2200"/>
              </a:spcBef>
              <a:buSzTx/>
              <a:buNone/>
              <a:defRPr sz="2450">
                <a:latin typeface="Arial"/>
                <a:ea typeface="Arial"/>
                <a:cs typeface="Arial"/>
                <a:sym typeface="Arial"/>
              </a:defRPr>
            </a:pPr>
            <a:endParaRPr/>
          </a:p>
          <a:p>
            <a:pPr marL="0" indent="0" defTabSz="1219169">
              <a:spcBef>
                <a:spcPts val="2200"/>
              </a:spcBef>
              <a:buSzTx/>
              <a:buNone/>
              <a:defRPr sz="2450" b="1">
                <a:latin typeface="Arial"/>
                <a:ea typeface="Arial"/>
                <a:cs typeface="Arial"/>
                <a:sym typeface="Arial"/>
              </a:defRPr>
            </a:pPr>
            <a:r>
              <a:t>North Macedonia</a:t>
            </a:r>
          </a:p>
          <a:p>
            <a:pPr marL="0" indent="0" defTabSz="1219169">
              <a:spcBef>
                <a:spcPts val="2200"/>
              </a:spcBef>
              <a:buSzTx/>
              <a:buNone/>
              <a:defRPr sz="2450">
                <a:latin typeface="Arial"/>
                <a:ea typeface="Arial"/>
                <a:cs typeface="Arial"/>
                <a:sym typeface="Arial"/>
              </a:defRPr>
            </a:pPr>
            <a:endParaRPr/>
          </a:p>
          <a:p>
            <a:pPr marL="0" indent="0" defTabSz="1219169">
              <a:spcBef>
                <a:spcPts val="2200"/>
              </a:spcBef>
              <a:buSzTx/>
              <a:buNone/>
              <a:defRPr sz="2450">
                <a:latin typeface="Arial"/>
                <a:ea typeface="Arial"/>
                <a:cs typeface="Arial"/>
                <a:sym typeface="Arial"/>
              </a:defRPr>
            </a:pPr>
            <a:r>
              <a:t>Open Finance, used by BIRN journalists (all government transactions are listed on the webiste - for example, if someone receives money from an institution, it is disclosed - except for the salary. It is very useful for tenders and similar investigations)</a:t>
            </a:r>
            <a:br/>
            <a:endParaRPr/>
          </a:p>
          <a:p>
            <a:pPr marL="0" indent="0" defTabSz="1219169">
              <a:spcBef>
                <a:spcPts val="2200"/>
              </a:spcBef>
              <a:buSzTx/>
              <a:buNone/>
              <a:defRPr sz="2450" b="1">
                <a:latin typeface="Arial"/>
                <a:ea typeface="Arial"/>
                <a:cs typeface="Arial"/>
                <a:sym typeface="Arial"/>
              </a:defRPr>
            </a:pPr>
            <a:r>
              <a:t>Montenegro</a:t>
            </a:r>
          </a:p>
          <a:p>
            <a:pPr marL="0" indent="0" defTabSz="1219169">
              <a:spcBef>
                <a:spcPts val="2200"/>
              </a:spcBef>
              <a:buSzTx/>
              <a:buNone/>
              <a:defRPr sz="2450">
                <a:latin typeface="Arial"/>
                <a:ea typeface="Arial"/>
                <a:cs typeface="Arial"/>
                <a:sym typeface="Arial"/>
              </a:defRPr>
            </a:pPr>
            <a:endParaRPr/>
          </a:p>
          <a:p>
            <a:pPr marL="0" indent="0" defTabSz="1219169">
              <a:spcBef>
                <a:spcPts val="2200"/>
              </a:spcBef>
              <a:buSzTx/>
              <a:buNone/>
              <a:defRPr sz="2450">
                <a:latin typeface="Arial"/>
                <a:ea typeface="Arial"/>
                <a:cs typeface="Arial"/>
                <a:sym typeface="Arial"/>
              </a:defRPr>
            </a:pPr>
            <a:r>
              <a:t>Not all institutions publish data; those that do often publish information just for the sake of publishing (for instance, there are lists of various lawyers, NGOs, appointed judges etc). While there are financial information about NGOs, there are no such data for political parties</a:t>
            </a:r>
            <a:br/>
            <a:endParaRPr/>
          </a:p>
        </p:txBody>
      </p:sp>
      <p:sp>
        <p:nvSpPr>
          <p:cNvPr id="187" name="Slide Number"/>
          <p:cNvSpPr txBox="1">
            <a:spLocks noGrp="1"/>
          </p:cNvSpPr>
          <p:nvPr>
            <p:ph type="sldNum" sz="quarter" idx="2"/>
          </p:nvPr>
        </p:nvSpPr>
        <p:spPr>
          <a:xfrm>
            <a:off x="12065050" y="13080999"/>
            <a:ext cx="241403" cy="3746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1252</Words>
  <Application>Microsoft Macintosh PowerPoint</Application>
  <PresentationFormat>Custom</PresentationFormat>
  <Paragraphs>67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Helvetica Neue</vt:lpstr>
      <vt:lpstr>Helvetica Neue Medium</vt:lpstr>
      <vt:lpstr>21_BasicWhite</vt:lpstr>
      <vt:lpstr>Freedom of Information in the Western Balkans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Open data portals &amp; proactive transparency: common concerns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Freedom of Information in the Western Balkans</dc:title>
  <cp:lastModifiedBy>Sandra Pernar</cp:lastModifiedBy>
  <cp:revision>1</cp:revision>
  <dcterms:modified xsi:type="dcterms:W3CDTF">2021-10-21T10:06:24Z</dcterms:modified>
</cp:coreProperties>
</file>