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7" r:id="rId2"/>
    <p:sldId id="318" r:id="rId3"/>
    <p:sldId id="319" r:id="rId4"/>
    <p:sldId id="316" r:id="rId5"/>
    <p:sldId id="315" r:id="rId6"/>
    <p:sldId id="317" r:id="rId7"/>
    <p:sldId id="313" r:id="rId8"/>
    <p:sldId id="314" r:id="rId9"/>
    <p:sldId id="274" r:id="rId10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Josefin Sans" pitchFamily="2" charset="77"/>
      <p:regular r:id="rId18"/>
      <p:bold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2B0477-5C45-C921-E69B-65B40CE69640}">
  <a:tblStyle styleId="{7D2B0477-5C45-C921-E69B-65B40CE69640}" styleName="Table_0">
    <a:wholeTbl>
      <a:tcTxStyle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 autoAdjust="0"/>
    <p:restoredTop sz="86943" autoAdjust="0"/>
  </p:normalViewPr>
  <p:slideViewPr>
    <p:cSldViewPr>
      <p:cViewPr varScale="1">
        <p:scale>
          <a:sx n="129" d="100"/>
          <a:sy n="129" d="100"/>
        </p:scale>
        <p:origin x="13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24F84-54A9-456F-8559-44F49A80ECC8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mk-MK"/>
        </a:p>
      </dgm:t>
    </dgm:pt>
    <dgm:pt modelId="{A1F8E5A3-E29C-4F43-9BC4-0EEB695FA6D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dirty="0">
              <a:latin typeface="Calibri Light" panose="020F0302020204030204" pitchFamily="34" charset="0"/>
              <a:cs typeface="Calibri Light" panose="020F0302020204030204" pitchFamily="34" charset="0"/>
            </a:rPr>
            <a:t>BENEFICIAL OWNERS REGISTER</a:t>
          </a:r>
          <a:endParaRPr lang="mk-MK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306E507-B7F3-4ECB-A584-27913E67C1E4}" type="parTrans" cxnId="{A5D44522-31BE-4729-9AE9-62C5F2607582}">
      <dgm:prSet/>
      <dgm:spPr/>
      <dgm:t>
        <a:bodyPr/>
        <a:lstStyle/>
        <a:p>
          <a:endParaRPr lang="mk-MK"/>
        </a:p>
      </dgm:t>
    </dgm:pt>
    <dgm:pt modelId="{D17BE384-690C-4F7F-B5DD-66E5C15037DE}" type="sibTrans" cxnId="{A5D44522-31BE-4729-9AE9-62C5F2607582}">
      <dgm:prSet/>
      <dgm:spPr/>
      <dgm:t>
        <a:bodyPr/>
        <a:lstStyle/>
        <a:p>
          <a:endParaRPr lang="mk-MK"/>
        </a:p>
      </dgm:t>
    </dgm:pt>
    <dgm:pt modelId="{196DC348-9572-4EB6-B8E7-AF1EF5973FC4}">
      <dgm:prSet phldrT="[Text]" custT="1"/>
      <dgm:spPr>
        <a:noFill/>
        <a:ln w="3175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algn="ctr">
            <a:spcAft>
              <a:spcPct val="35000"/>
            </a:spcAft>
          </a:pPr>
          <a:r>
            <a: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ENTITIES</a:t>
          </a:r>
          <a:endParaRPr lang="en-US" sz="1000" b="1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algn="ctr">
            <a:spcAft>
              <a:spcPct val="35000"/>
            </a:spcAft>
          </a:pPr>
          <a:r>
            <a:rPr lang="en-US" sz="9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Trade Register</a:t>
          </a:r>
        </a:p>
        <a:p>
          <a:pPr algn="ctr">
            <a:spcAft>
              <a:spcPts val="0"/>
            </a:spcAft>
          </a:pPr>
          <a:r>
            <a:rPr lang="en-US" sz="9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Register of Other </a:t>
          </a:r>
        </a:p>
        <a:p>
          <a:pPr algn="ctr">
            <a:spcAft>
              <a:spcPct val="35000"/>
            </a:spcAft>
          </a:pPr>
          <a:r>
            <a:rPr lang="en-US" sz="9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Legal Entities</a:t>
          </a:r>
        </a:p>
        <a:p>
          <a:pPr algn="ctr">
            <a:spcAft>
              <a:spcPct val="35000"/>
            </a:spcAft>
          </a:pPr>
          <a:r>
            <a:rPr lang="en-US" sz="9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Register of State-own</a:t>
          </a:r>
          <a:r>
            <a:rPr 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ed </a:t>
          </a:r>
          <a:r>
            <a:rPr lang="en-US" sz="9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Enterprises</a:t>
          </a:r>
          <a:endParaRPr lang="mk-MK" sz="900" b="1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A5AEA0E-558B-460F-8557-C8C9B55BFBEB}" type="parTrans" cxnId="{41D1BCCA-8F2E-4C93-8E94-1BDBAC1F4D1D}">
      <dgm:prSet/>
      <dgm:spPr>
        <a:solidFill>
          <a:schemeClr val="tx1"/>
        </a:solidFill>
      </dgm:spPr>
      <dgm:t>
        <a:bodyPr/>
        <a:lstStyle/>
        <a:p>
          <a:endParaRPr lang="mk-MK"/>
        </a:p>
      </dgm:t>
    </dgm:pt>
    <dgm:pt modelId="{2256D51F-D3E7-4926-AEF8-230D8F7AF29B}" type="sibTrans" cxnId="{41D1BCCA-8F2E-4C93-8E94-1BDBAC1F4D1D}">
      <dgm:prSet/>
      <dgm:spPr/>
      <dgm:t>
        <a:bodyPr/>
        <a:lstStyle/>
        <a:p>
          <a:endParaRPr lang="mk-MK"/>
        </a:p>
      </dgm:t>
    </dgm:pt>
    <dgm:pt modelId="{6022A206-9384-478B-84B9-CD4C0951FC5C}">
      <dgm:prSet phldrT="[Text]" custT="1"/>
      <dgm:spPr>
        <a:noFill/>
        <a:ln w="3175">
          <a:solidFill>
            <a:schemeClr val="accent3">
              <a:lumMod val="20000"/>
              <a:lumOff val="80000"/>
            </a:schemeClr>
          </a:solidFill>
        </a:ln>
      </dgm:spPr>
      <dgm:t>
        <a:bodyPr anchor="t" anchorCtr="1"/>
        <a:lstStyle/>
        <a:p>
          <a:pPr algn="ctr"/>
          <a:endParaRPr lang="en-US" sz="1000" b="1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algn="ctr"/>
          <a:r>
            <a: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PEOPLE</a:t>
          </a:r>
          <a:endParaRPr lang="en-US" sz="1000" b="1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algn="ctr"/>
          <a:r>
            <a:rPr lang="en-US" sz="900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Population Register</a:t>
          </a:r>
          <a:endParaRPr lang="mk-MK" sz="900" b="1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7DE8C35-42AD-4E44-87C0-88750D2331AB}" type="parTrans" cxnId="{798BA052-C3A1-4D8F-A11D-E263FD2B7E52}">
      <dgm:prSet/>
      <dgm:spPr>
        <a:solidFill>
          <a:schemeClr val="tx1"/>
        </a:solidFill>
      </dgm:spPr>
      <dgm:t>
        <a:bodyPr/>
        <a:lstStyle/>
        <a:p>
          <a:endParaRPr lang="mk-MK"/>
        </a:p>
      </dgm:t>
    </dgm:pt>
    <dgm:pt modelId="{6B640EEE-018C-426E-97E3-8186FE55FDA0}" type="sibTrans" cxnId="{798BA052-C3A1-4D8F-A11D-E263FD2B7E52}">
      <dgm:prSet/>
      <dgm:spPr/>
      <dgm:t>
        <a:bodyPr/>
        <a:lstStyle/>
        <a:p>
          <a:endParaRPr lang="mk-MK"/>
        </a:p>
      </dgm:t>
    </dgm:pt>
    <dgm:pt modelId="{309EEC63-9461-43F2-9B94-96868F2646F1}" type="pres">
      <dgm:prSet presAssocID="{2CA24F84-54A9-456F-8559-44F49A80ECC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D0B922-1826-4893-9415-A383B3AB327C}" type="pres">
      <dgm:prSet presAssocID="{A1F8E5A3-E29C-4F43-9BC4-0EEB695FA6DC}" presName="centerShape" presStyleLbl="node0" presStyleIdx="0" presStyleCnt="1" custScaleX="84540" custScaleY="79392"/>
      <dgm:spPr/>
    </dgm:pt>
    <dgm:pt modelId="{5E3D7208-0F65-4F31-8580-379EB8F3DDC8}" type="pres">
      <dgm:prSet presAssocID="{0A5AEA0E-558B-460F-8557-C8C9B55BFBEB}" presName="parTrans" presStyleLbl="bgSibTrans2D1" presStyleIdx="0" presStyleCnt="2" custScaleX="59588" custLinFactNeighborX="21920" custLinFactNeighborY="10301"/>
      <dgm:spPr/>
    </dgm:pt>
    <dgm:pt modelId="{3CD65858-1177-4C23-83E2-77B767B1853D}" type="pres">
      <dgm:prSet presAssocID="{196DC348-9572-4EB6-B8E7-AF1EF5973FC4}" presName="node" presStyleLbl="node1" presStyleIdx="0" presStyleCnt="2">
        <dgm:presLayoutVars>
          <dgm:bulletEnabled val="1"/>
        </dgm:presLayoutVars>
      </dgm:prSet>
      <dgm:spPr/>
    </dgm:pt>
    <dgm:pt modelId="{44FAA0A2-2FFD-4952-A001-3CD8B9A0DBC5}" type="pres">
      <dgm:prSet presAssocID="{E7DE8C35-42AD-4E44-87C0-88750D2331AB}" presName="parTrans" presStyleLbl="bgSibTrans2D1" presStyleIdx="1" presStyleCnt="2" custScaleX="63647" custLinFactNeighborX="-17891" custLinFactNeighborY="14347"/>
      <dgm:spPr/>
    </dgm:pt>
    <dgm:pt modelId="{968D957F-86AE-4AE9-A3AC-D9587A0E422D}" type="pres">
      <dgm:prSet presAssocID="{6022A206-9384-478B-84B9-CD4C0951FC5C}" presName="node" presStyleLbl="node1" presStyleIdx="1" presStyleCnt="2">
        <dgm:presLayoutVars>
          <dgm:bulletEnabled val="1"/>
        </dgm:presLayoutVars>
      </dgm:prSet>
      <dgm:spPr/>
    </dgm:pt>
  </dgm:ptLst>
  <dgm:cxnLst>
    <dgm:cxn modelId="{9F0EA018-2CDE-4C8A-BFC8-1C1F1B1E3ABB}" type="presOf" srcId="{196DC348-9572-4EB6-B8E7-AF1EF5973FC4}" destId="{3CD65858-1177-4C23-83E2-77B767B1853D}" srcOrd="0" destOrd="0" presId="urn:microsoft.com/office/officeart/2005/8/layout/radial4"/>
    <dgm:cxn modelId="{4F638020-D20D-4E37-ABBC-825C0ECC2346}" type="presOf" srcId="{2CA24F84-54A9-456F-8559-44F49A80ECC8}" destId="{309EEC63-9461-43F2-9B94-96868F2646F1}" srcOrd="0" destOrd="0" presId="urn:microsoft.com/office/officeart/2005/8/layout/radial4"/>
    <dgm:cxn modelId="{A5D44522-31BE-4729-9AE9-62C5F2607582}" srcId="{2CA24F84-54A9-456F-8559-44F49A80ECC8}" destId="{A1F8E5A3-E29C-4F43-9BC4-0EEB695FA6DC}" srcOrd="0" destOrd="0" parTransId="{D306E507-B7F3-4ECB-A584-27913E67C1E4}" sibTransId="{D17BE384-690C-4F7F-B5DD-66E5C15037DE}"/>
    <dgm:cxn modelId="{3A48D22B-82FF-4064-A7BC-EE86843DF1F4}" type="presOf" srcId="{E7DE8C35-42AD-4E44-87C0-88750D2331AB}" destId="{44FAA0A2-2FFD-4952-A001-3CD8B9A0DBC5}" srcOrd="0" destOrd="0" presId="urn:microsoft.com/office/officeart/2005/8/layout/radial4"/>
    <dgm:cxn modelId="{798BA052-C3A1-4D8F-A11D-E263FD2B7E52}" srcId="{A1F8E5A3-E29C-4F43-9BC4-0EEB695FA6DC}" destId="{6022A206-9384-478B-84B9-CD4C0951FC5C}" srcOrd="1" destOrd="0" parTransId="{E7DE8C35-42AD-4E44-87C0-88750D2331AB}" sibTransId="{6B640EEE-018C-426E-97E3-8186FE55FDA0}"/>
    <dgm:cxn modelId="{EA8C5175-3F35-4693-B944-843673BCA224}" type="presOf" srcId="{6022A206-9384-478B-84B9-CD4C0951FC5C}" destId="{968D957F-86AE-4AE9-A3AC-D9587A0E422D}" srcOrd="0" destOrd="0" presId="urn:microsoft.com/office/officeart/2005/8/layout/radial4"/>
    <dgm:cxn modelId="{DE401B8B-0096-404C-8C6B-01E8E0EDB070}" type="presOf" srcId="{A1F8E5A3-E29C-4F43-9BC4-0EEB695FA6DC}" destId="{7BD0B922-1826-4893-9415-A383B3AB327C}" srcOrd="0" destOrd="0" presId="urn:microsoft.com/office/officeart/2005/8/layout/radial4"/>
    <dgm:cxn modelId="{87319BA6-35D5-40B3-9E1E-A57B57A778E9}" type="presOf" srcId="{0A5AEA0E-558B-460F-8557-C8C9B55BFBEB}" destId="{5E3D7208-0F65-4F31-8580-379EB8F3DDC8}" srcOrd="0" destOrd="0" presId="urn:microsoft.com/office/officeart/2005/8/layout/radial4"/>
    <dgm:cxn modelId="{41D1BCCA-8F2E-4C93-8E94-1BDBAC1F4D1D}" srcId="{A1F8E5A3-E29C-4F43-9BC4-0EEB695FA6DC}" destId="{196DC348-9572-4EB6-B8E7-AF1EF5973FC4}" srcOrd="0" destOrd="0" parTransId="{0A5AEA0E-558B-460F-8557-C8C9B55BFBEB}" sibTransId="{2256D51F-D3E7-4926-AEF8-230D8F7AF29B}"/>
    <dgm:cxn modelId="{ADE0EB8B-A12C-4C59-9E00-F7C853FC6C34}" type="presParOf" srcId="{309EEC63-9461-43F2-9B94-96868F2646F1}" destId="{7BD0B922-1826-4893-9415-A383B3AB327C}" srcOrd="0" destOrd="0" presId="urn:microsoft.com/office/officeart/2005/8/layout/radial4"/>
    <dgm:cxn modelId="{7FD0A1E5-B3A1-4C32-9863-BD9F98F7628A}" type="presParOf" srcId="{309EEC63-9461-43F2-9B94-96868F2646F1}" destId="{5E3D7208-0F65-4F31-8580-379EB8F3DDC8}" srcOrd="1" destOrd="0" presId="urn:microsoft.com/office/officeart/2005/8/layout/radial4"/>
    <dgm:cxn modelId="{4F00A3AE-317F-4214-9E4E-53B9C04590D1}" type="presParOf" srcId="{309EEC63-9461-43F2-9B94-96868F2646F1}" destId="{3CD65858-1177-4C23-83E2-77B767B1853D}" srcOrd="2" destOrd="0" presId="urn:microsoft.com/office/officeart/2005/8/layout/radial4"/>
    <dgm:cxn modelId="{B03FC3A0-6168-44E0-A5C1-F2DE6A1D4804}" type="presParOf" srcId="{309EEC63-9461-43F2-9B94-96868F2646F1}" destId="{44FAA0A2-2FFD-4952-A001-3CD8B9A0DBC5}" srcOrd="3" destOrd="0" presId="urn:microsoft.com/office/officeart/2005/8/layout/radial4"/>
    <dgm:cxn modelId="{98F6FA77-1EAF-4195-87DF-15415D847269}" type="presParOf" srcId="{309EEC63-9461-43F2-9B94-96868F2646F1}" destId="{968D957F-86AE-4AE9-A3AC-D9587A0E422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E8CF2-80C3-4B6D-819B-FBE4840BFB16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mk-MK"/>
        </a:p>
      </dgm:t>
    </dgm:pt>
    <dgm:pt modelId="{0668858D-5D6F-4599-989D-C59420E3557F}">
      <dgm:prSet phldrT="[Text]" custT="1"/>
      <dgm:spPr/>
      <dgm:t>
        <a:bodyPr/>
        <a:lstStyle/>
        <a:p>
          <a:r>
            <a:rPr lang="en-US" altLang="en-US" sz="1300" b="0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Muli Light"/>
              <a:cs typeface="Calibri Light" panose="020F0302020204030204" pitchFamily="34" charset="0"/>
            </a:rPr>
            <a:t>Understand</a:t>
          </a:r>
          <a:r>
            <a:rPr lang="en-US" altLang="en-US" sz="1300" b="0" dirty="0">
              <a:solidFill>
                <a:srgbClr val="000058"/>
              </a:solidFill>
            </a:rPr>
            <a:t> </a:t>
          </a:r>
          <a:r>
            <a:rPr lang="en-US" altLang="en-US" sz="1300" b="0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Muli Light"/>
              <a:cs typeface="Calibri Light" panose="020F0302020204030204" pitchFamily="34" charset="0"/>
            </a:rPr>
            <a:t>how the register fits within the national AML/CFT framework</a:t>
          </a:r>
          <a:endParaRPr lang="mk-MK" sz="1300" b="0" i="0" u="none" strike="noStrike" cap="none" dirty="0">
            <a:solidFill>
              <a:schemeClr val="tx1"/>
            </a:solidFill>
            <a:latin typeface="Calibri Light" panose="020F0302020204030204" pitchFamily="34" charset="0"/>
            <a:ea typeface="Muli Light"/>
            <a:cs typeface="Calibri Light" panose="020F0302020204030204" pitchFamily="34" charset="0"/>
          </a:endParaRPr>
        </a:p>
      </dgm:t>
    </dgm:pt>
    <dgm:pt modelId="{434A3053-6B24-4A23-A933-EF268EBBF6E1}" type="parTrans" cxnId="{92BBA4E9-2B6C-4011-93CE-F1F06BD9E74B}">
      <dgm:prSet/>
      <dgm:spPr/>
      <dgm:t>
        <a:bodyPr/>
        <a:lstStyle/>
        <a:p>
          <a:endParaRPr lang="mk-MK"/>
        </a:p>
      </dgm:t>
    </dgm:pt>
    <dgm:pt modelId="{56FC1E03-8FB6-49C4-839C-E231E38286C2}" type="sibTrans" cxnId="{92BBA4E9-2B6C-4011-93CE-F1F06BD9E74B}">
      <dgm:prSet/>
      <dgm:spPr/>
      <dgm:t>
        <a:bodyPr/>
        <a:lstStyle/>
        <a:p>
          <a:endParaRPr lang="mk-MK"/>
        </a:p>
      </dgm:t>
    </dgm:pt>
    <dgm:pt modelId="{85739950-077B-4819-A42C-7D56D6B333F4}">
      <dgm:prSet phldrT="[Text]" custT="1"/>
      <dgm:spPr/>
      <dgm:t>
        <a:bodyPr/>
        <a:lstStyle/>
        <a:p>
          <a:r>
            <a:rPr lang="en-US" sz="1300" b="0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Muli Light"/>
              <a:cs typeface="Calibri Light" panose="020F0302020204030204" pitchFamily="34" charset="0"/>
            </a:rPr>
            <a:t>Engage key stakeholders through dialogue</a:t>
          </a:r>
          <a:endParaRPr lang="mk-MK" sz="1300" b="0" i="0" u="none" strike="noStrike" cap="none" dirty="0">
            <a:solidFill>
              <a:schemeClr val="tx1"/>
            </a:solidFill>
            <a:latin typeface="Calibri Light" panose="020F0302020204030204" pitchFamily="34" charset="0"/>
            <a:ea typeface="Muli Light"/>
            <a:cs typeface="Calibri Light" panose="020F0302020204030204" pitchFamily="34" charset="0"/>
          </a:endParaRPr>
        </a:p>
      </dgm:t>
    </dgm:pt>
    <dgm:pt modelId="{40026AE1-E5CA-4E9A-A779-C53C794C88CE}" type="parTrans" cxnId="{9AC90CFF-D8E6-4AA4-AD23-F443C9D5F37F}">
      <dgm:prSet/>
      <dgm:spPr/>
      <dgm:t>
        <a:bodyPr/>
        <a:lstStyle/>
        <a:p>
          <a:endParaRPr lang="mk-MK"/>
        </a:p>
      </dgm:t>
    </dgm:pt>
    <dgm:pt modelId="{68EAF18B-A683-4916-B268-F991972F9639}" type="sibTrans" cxnId="{9AC90CFF-D8E6-4AA4-AD23-F443C9D5F37F}">
      <dgm:prSet/>
      <dgm:spPr/>
      <dgm:t>
        <a:bodyPr/>
        <a:lstStyle/>
        <a:p>
          <a:endParaRPr lang="mk-MK"/>
        </a:p>
      </dgm:t>
    </dgm:pt>
    <dgm:pt modelId="{2AA634AE-2304-4433-AB52-CB21B1AB2029}">
      <dgm:prSet phldrT="[Text]" custT="1"/>
      <dgm:spPr/>
      <dgm:t>
        <a:bodyPr/>
        <a:lstStyle/>
        <a:p>
          <a:r>
            <a:rPr lang="en-US" sz="1300" b="0" i="0" u="none" strike="noStrike" cap="none">
              <a:solidFill>
                <a:schemeClr val="tx1"/>
              </a:solidFill>
              <a:latin typeface="Calibri Light" panose="020F0302020204030204" pitchFamily="34" charset="0"/>
              <a:ea typeface="Muli Light"/>
              <a:cs typeface="Calibri Light" panose="020F0302020204030204" pitchFamily="34" charset="0"/>
            </a:rPr>
            <a:t>It’s not over ‘till it’s over! + Continue to learn!</a:t>
          </a:r>
          <a:endParaRPr lang="mk-MK" sz="1300" b="0" i="0" u="none" strike="noStrike" cap="none" dirty="0">
            <a:solidFill>
              <a:schemeClr val="tx1"/>
            </a:solidFill>
            <a:latin typeface="Calibri Light" panose="020F0302020204030204" pitchFamily="34" charset="0"/>
            <a:ea typeface="Muli Light"/>
            <a:cs typeface="Calibri Light" panose="020F0302020204030204" pitchFamily="34" charset="0"/>
          </a:endParaRPr>
        </a:p>
      </dgm:t>
    </dgm:pt>
    <dgm:pt modelId="{E75940A3-D740-415D-96BE-3E6A72ADAF82}" type="sibTrans" cxnId="{B3BEA202-3B71-4642-A3CB-A6F6DF4BAE0B}">
      <dgm:prSet/>
      <dgm:spPr/>
      <dgm:t>
        <a:bodyPr/>
        <a:lstStyle/>
        <a:p>
          <a:endParaRPr lang="mk-MK"/>
        </a:p>
      </dgm:t>
    </dgm:pt>
    <dgm:pt modelId="{609B17FF-9A22-4133-A5E9-66416FD14A0A}" type="parTrans" cxnId="{B3BEA202-3B71-4642-A3CB-A6F6DF4BAE0B}">
      <dgm:prSet/>
      <dgm:spPr/>
      <dgm:t>
        <a:bodyPr/>
        <a:lstStyle/>
        <a:p>
          <a:endParaRPr lang="mk-MK"/>
        </a:p>
      </dgm:t>
    </dgm:pt>
    <dgm:pt modelId="{C97B645A-4DD1-48A1-91DE-F65D5C2F354E}" type="pres">
      <dgm:prSet presAssocID="{B77E8CF2-80C3-4B6D-819B-FBE4840BFB16}" presName="linear" presStyleCnt="0">
        <dgm:presLayoutVars>
          <dgm:dir/>
          <dgm:animLvl val="lvl"/>
          <dgm:resizeHandles val="exact"/>
        </dgm:presLayoutVars>
      </dgm:prSet>
      <dgm:spPr/>
    </dgm:pt>
    <dgm:pt modelId="{4C7B977A-F234-4B87-BEA4-1A44D80722DD}" type="pres">
      <dgm:prSet presAssocID="{0668858D-5D6F-4599-989D-C59420E3557F}" presName="parentLin" presStyleCnt="0"/>
      <dgm:spPr/>
    </dgm:pt>
    <dgm:pt modelId="{54FEBCBD-4597-46E7-99CA-F1BC6B3E0DD0}" type="pres">
      <dgm:prSet presAssocID="{0668858D-5D6F-4599-989D-C59420E3557F}" presName="parentLeftMargin" presStyleLbl="node1" presStyleIdx="0" presStyleCnt="3"/>
      <dgm:spPr/>
    </dgm:pt>
    <dgm:pt modelId="{501E6847-0486-4BB3-8C28-7CF9908FF8B2}" type="pres">
      <dgm:prSet presAssocID="{0668858D-5D6F-4599-989D-C59420E3557F}" presName="parentText" presStyleLbl="node1" presStyleIdx="0" presStyleCnt="3" custScaleX="112987">
        <dgm:presLayoutVars>
          <dgm:chMax val="0"/>
          <dgm:bulletEnabled val="1"/>
        </dgm:presLayoutVars>
      </dgm:prSet>
      <dgm:spPr/>
    </dgm:pt>
    <dgm:pt modelId="{8684BBC0-9A23-475D-AFFB-D3ECBE6CB217}" type="pres">
      <dgm:prSet presAssocID="{0668858D-5D6F-4599-989D-C59420E3557F}" presName="negativeSpace" presStyleCnt="0"/>
      <dgm:spPr/>
    </dgm:pt>
    <dgm:pt modelId="{03415A55-8847-44A4-9B7A-8CCC2C394DB1}" type="pres">
      <dgm:prSet presAssocID="{0668858D-5D6F-4599-989D-C59420E3557F}" presName="childText" presStyleLbl="conFgAcc1" presStyleIdx="0" presStyleCnt="3" custScaleX="100000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  <a:ln>
          <a:noFill/>
        </a:ln>
      </dgm:spPr>
    </dgm:pt>
    <dgm:pt modelId="{8D672F5E-AD0F-4BBC-9FF7-4CE64C681FD7}" type="pres">
      <dgm:prSet presAssocID="{56FC1E03-8FB6-49C4-839C-E231E38286C2}" presName="spaceBetweenRectangles" presStyleCnt="0"/>
      <dgm:spPr/>
    </dgm:pt>
    <dgm:pt modelId="{0E911B5C-6F07-414E-8F07-2A13E3498C7C}" type="pres">
      <dgm:prSet presAssocID="{85739950-077B-4819-A42C-7D56D6B333F4}" presName="parentLin" presStyleCnt="0"/>
      <dgm:spPr/>
    </dgm:pt>
    <dgm:pt modelId="{260AC69F-7076-4371-80FB-505E65720483}" type="pres">
      <dgm:prSet presAssocID="{85739950-077B-4819-A42C-7D56D6B333F4}" presName="parentLeftMargin" presStyleLbl="node1" presStyleIdx="0" presStyleCnt="3"/>
      <dgm:spPr/>
    </dgm:pt>
    <dgm:pt modelId="{807632F9-A292-4383-91E2-9E06CEA53908}" type="pres">
      <dgm:prSet presAssocID="{85739950-077B-4819-A42C-7D56D6B333F4}" presName="parentText" presStyleLbl="node1" presStyleIdx="1" presStyleCnt="3" custScaleX="112987" custScaleY="85812">
        <dgm:presLayoutVars>
          <dgm:chMax val="0"/>
          <dgm:bulletEnabled val="1"/>
        </dgm:presLayoutVars>
      </dgm:prSet>
      <dgm:spPr/>
    </dgm:pt>
    <dgm:pt modelId="{026C0665-A7E9-4A69-8D67-E51226E254A7}" type="pres">
      <dgm:prSet presAssocID="{85739950-077B-4819-A42C-7D56D6B333F4}" presName="negativeSpace" presStyleCnt="0"/>
      <dgm:spPr/>
    </dgm:pt>
    <dgm:pt modelId="{A0102023-27EA-4EED-A6CA-50D19DACCC76}" type="pres">
      <dgm:prSet presAssocID="{85739950-077B-4819-A42C-7D56D6B333F4}" presName="childText" presStyleLbl="conFgAcc1" presStyleIdx="1" presStyleCnt="3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  <a:ln>
          <a:noFill/>
        </a:ln>
      </dgm:spPr>
    </dgm:pt>
    <dgm:pt modelId="{0F756CE7-4861-4B33-8C80-F289243382CF}" type="pres">
      <dgm:prSet presAssocID="{68EAF18B-A683-4916-B268-F991972F9639}" presName="spaceBetweenRectangles" presStyleCnt="0"/>
      <dgm:spPr/>
    </dgm:pt>
    <dgm:pt modelId="{F5F40BE2-007D-4C98-8671-64FBAB817159}" type="pres">
      <dgm:prSet presAssocID="{2AA634AE-2304-4433-AB52-CB21B1AB2029}" presName="parentLin" presStyleCnt="0"/>
      <dgm:spPr/>
    </dgm:pt>
    <dgm:pt modelId="{B29C09EE-7DAE-4D2F-9603-9E6AA3DA3684}" type="pres">
      <dgm:prSet presAssocID="{2AA634AE-2304-4433-AB52-CB21B1AB2029}" presName="parentLeftMargin" presStyleLbl="node1" presStyleIdx="1" presStyleCnt="3"/>
      <dgm:spPr/>
    </dgm:pt>
    <dgm:pt modelId="{8EC04B71-2567-4F6F-9C03-462577CCFAC0}" type="pres">
      <dgm:prSet presAssocID="{2AA634AE-2304-4433-AB52-CB21B1AB2029}" presName="parentText" presStyleLbl="node1" presStyleIdx="2" presStyleCnt="3" custScaleX="112988">
        <dgm:presLayoutVars>
          <dgm:chMax val="0"/>
          <dgm:bulletEnabled val="1"/>
        </dgm:presLayoutVars>
      </dgm:prSet>
      <dgm:spPr/>
    </dgm:pt>
    <dgm:pt modelId="{1E6DB25B-19D9-4448-AAC7-67D952FF02D0}" type="pres">
      <dgm:prSet presAssocID="{2AA634AE-2304-4433-AB52-CB21B1AB2029}" presName="negativeSpace" presStyleCnt="0"/>
      <dgm:spPr/>
    </dgm:pt>
    <dgm:pt modelId="{883326D4-48C1-44ED-BAD3-9D8576C34C70}" type="pres">
      <dgm:prSet presAssocID="{2AA634AE-2304-4433-AB52-CB21B1AB2029}" presName="childText" presStyleLbl="conFgAcc1" presStyleIdx="2" presStyleCnt="3">
        <dgm:presLayoutVars>
          <dgm:bulletEnabled val="1"/>
        </dgm:presLayoutVars>
      </dgm:prSet>
      <dgm:spPr>
        <a:solidFill>
          <a:schemeClr val="tx1">
            <a:lumMod val="20000"/>
            <a:lumOff val="80000"/>
            <a:alpha val="90000"/>
          </a:schemeClr>
        </a:solidFill>
        <a:ln>
          <a:noFill/>
        </a:ln>
      </dgm:spPr>
    </dgm:pt>
  </dgm:ptLst>
  <dgm:cxnLst>
    <dgm:cxn modelId="{B3BEA202-3B71-4642-A3CB-A6F6DF4BAE0B}" srcId="{B77E8CF2-80C3-4B6D-819B-FBE4840BFB16}" destId="{2AA634AE-2304-4433-AB52-CB21B1AB2029}" srcOrd="2" destOrd="0" parTransId="{609B17FF-9A22-4133-A5E9-66416FD14A0A}" sibTransId="{E75940A3-D740-415D-96BE-3E6A72ADAF82}"/>
    <dgm:cxn modelId="{B3F6F80C-B74F-48C0-849E-7F9C727294B4}" type="presOf" srcId="{0668858D-5D6F-4599-989D-C59420E3557F}" destId="{501E6847-0486-4BB3-8C28-7CF9908FF8B2}" srcOrd="1" destOrd="0" presId="urn:microsoft.com/office/officeart/2005/8/layout/list1"/>
    <dgm:cxn modelId="{BBEC2529-F4E1-4992-9CA3-5AE7975A0591}" type="presOf" srcId="{2AA634AE-2304-4433-AB52-CB21B1AB2029}" destId="{B29C09EE-7DAE-4D2F-9603-9E6AA3DA3684}" srcOrd="0" destOrd="0" presId="urn:microsoft.com/office/officeart/2005/8/layout/list1"/>
    <dgm:cxn modelId="{ED8E147A-9746-43F3-80CF-28AF18465964}" type="presOf" srcId="{2AA634AE-2304-4433-AB52-CB21B1AB2029}" destId="{8EC04B71-2567-4F6F-9C03-462577CCFAC0}" srcOrd="1" destOrd="0" presId="urn:microsoft.com/office/officeart/2005/8/layout/list1"/>
    <dgm:cxn modelId="{BED6C1A0-EF79-44E5-B097-777FAABBE947}" type="presOf" srcId="{B77E8CF2-80C3-4B6D-819B-FBE4840BFB16}" destId="{C97B645A-4DD1-48A1-91DE-F65D5C2F354E}" srcOrd="0" destOrd="0" presId="urn:microsoft.com/office/officeart/2005/8/layout/list1"/>
    <dgm:cxn modelId="{0043CCA6-BFBA-4B70-86E3-FD80EF22E313}" type="presOf" srcId="{85739950-077B-4819-A42C-7D56D6B333F4}" destId="{260AC69F-7076-4371-80FB-505E65720483}" srcOrd="0" destOrd="0" presId="urn:microsoft.com/office/officeart/2005/8/layout/list1"/>
    <dgm:cxn modelId="{97D996B8-4496-4513-B734-EBBBEBF2C591}" type="presOf" srcId="{85739950-077B-4819-A42C-7D56D6B333F4}" destId="{807632F9-A292-4383-91E2-9E06CEA53908}" srcOrd="1" destOrd="0" presId="urn:microsoft.com/office/officeart/2005/8/layout/list1"/>
    <dgm:cxn modelId="{97A2EDE6-3B9D-49DA-90E2-24E7956D4DC1}" type="presOf" srcId="{0668858D-5D6F-4599-989D-C59420E3557F}" destId="{54FEBCBD-4597-46E7-99CA-F1BC6B3E0DD0}" srcOrd="0" destOrd="0" presId="urn:microsoft.com/office/officeart/2005/8/layout/list1"/>
    <dgm:cxn modelId="{92BBA4E9-2B6C-4011-93CE-F1F06BD9E74B}" srcId="{B77E8CF2-80C3-4B6D-819B-FBE4840BFB16}" destId="{0668858D-5D6F-4599-989D-C59420E3557F}" srcOrd="0" destOrd="0" parTransId="{434A3053-6B24-4A23-A933-EF268EBBF6E1}" sibTransId="{56FC1E03-8FB6-49C4-839C-E231E38286C2}"/>
    <dgm:cxn modelId="{9AC90CFF-D8E6-4AA4-AD23-F443C9D5F37F}" srcId="{B77E8CF2-80C3-4B6D-819B-FBE4840BFB16}" destId="{85739950-077B-4819-A42C-7D56D6B333F4}" srcOrd="1" destOrd="0" parTransId="{40026AE1-E5CA-4E9A-A779-C53C794C88CE}" sibTransId="{68EAF18B-A683-4916-B268-F991972F9639}"/>
    <dgm:cxn modelId="{39ED9A5B-D74D-4E3A-9517-DC1EBB1F4A03}" type="presParOf" srcId="{C97B645A-4DD1-48A1-91DE-F65D5C2F354E}" destId="{4C7B977A-F234-4B87-BEA4-1A44D80722DD}" srcOrd="0" destOrd="0" presId="urn:microsoft.com/office/officeart/2005/8/layout/list1"/>
    <dgm:cxn modelId="{B93B814F-CFBE-430B-A3A4-39207F2D95CC}" type="presParOf" srcId="{4C7B977A-F234-4B87-BEA4-1A44D80722DD}" destId="{54FEBCBD-4597-46E7-99CA-F1BC6B3E0DD0}" srcOrd="0" destOrd="0" presId="urn:microsoft.com/office/officeart/2005/8/layout/list1"/>
    <dgm:cxn modelId="{A94D584A-E99B-4DC1-AE48-DB273707B4F6}" type="presParOf" srcId="{4C7B977A-F234-4B87-BEA4-1A44D80722DD}" destId="{501E6847-0486-4BB3-8C28-7CF9908FF8B2}" srcOrd="1" destOrd="0" presId="urn:microsoft.com/office/officeart/2005/8/layout/list1"/>
    <dgm:cxn modelId="{17C23096-B68F-49D7-9EA0-F8F176D08D4C}" type="presParOf" srcId="{C97B645A-4DD1-48A1-91DE-F65D5C2F354E}" destId="{8684BBC0-9A23-475D-AFFB-D3ECBE6CB217}" srcOrd="1" destOrd="0" presId="urn:microsoft.com/office/officeart/2005/8/layout/list1"/>
    <dgm:cxn modelId="{A994EC98-AAEC-4596-B433-162A7EE5F57C}" type="presParOf" srcId="{C97B645A-4DD1-48A1-91DE-F65D5C2F354E}" destId="{03415A55-8847-44A4-9B7A-8CCC2C394DB1}" srcOrd="2" destOrd="0" presId="urn:microsoft.com/office/officeart/2005/8/layout/list1"/>
    <dgm:cxn modelId="{4A27E74A-C515-407A-AE85-F661E2EF3802}" type="presParOf" srcId="{C97B645A-4DD1-48A1-91DE-F65D5C2F354E}" destId="{8D672F5E-AD0F-4BBC-9FF7-4CE64C681FD7}" srcOrd="3" destOrd="0" presId="urn:microsoft.com/office/officeart/2005/8/layout/list1"/>
    <dgm:cxn modelId="{4D04FCB0-DC9D-47AC-B56A-38E67345ADF3}" type="presParOf" srcId="{C97B645A-4DD1-48A1-91DE-F65D5C2F354E}" destId="{0E911B5C-6F07-414E-8F07-2A13E3498C7C}" srcOrd="4" destOrd="0" presId="urn:microsoft.com/office/officeart/2005/8/layout/list1"/>
    <dgm:cxn modelId="{949B6890-9ECA-479F-9F74-2F960D1445C2}" type="presParOf" srcId="{0E911B5C-6F07-414E-8F07-2A13E3498C7C}" destId="{260AC69F-7076-4371-80FB-505E65720483}" srcOrd="0" destOrd="0" presId="urn:microsoft.com/office/officeart/2005/8/layout/list1"/>
    <dgm:cxn modelId="{3416E86B-5712-4D74-9CD2-E3A6E2D0719F}" type="presParOf" srcId="{0E911B5C-6F07-414E-8F07-2A13E3498C7C}" destId="{807632F9-A292-4383-91E2-9E06CEA53908}" srcOrd="1" destOrd="0" presId="urn:microsoft.com/office/officeart/2005/8/layout/list1"/>
    <dgm:cxn modelId="{40BEB149-BED0-4E1F-8804-76E6F4B3BCEB}" type="presParOf" srcId="{C97B645A-4DD1-48A1-91DE-F65D5C2F354E}" destId="{026C0665-A7E9-4A69-8D67-E51226E254A7}" srcOrd="5" destOrd="0" presId="urn:microsoft.com/office/officeart/2005/8/layout/list1"/>
    <dgm:cxn modelId="{43AC41B5-CAB0-4D4D-85C6-F340AFAA1314}" type="presParOf" srcId="{C97B645A-4DD1-48A1-91DE-F65D5C2F354E}" destId="{A0102023-27EA-4EED-A6CA-50D19DACCC76}" srcOrd="6" destOrd="0" presId="urn:microsoft.com/office/officeart/2005/8/layout/list1"/>
    <dgm:cxn modelId="{D6580D45-6D62-426E-BA2D-30D5FF3F9C8E}" type="presParOf" srcId="{C97B645A-4DD1-48A1-91DE-F65D5C2F354E}" destId="{0F756CE7-4861-4B33-8C80-F289243382CF}" srcOrd="7" destOrd="0" presId="urn:microsoft.com/office/officeart/2005/8/layout/list1"/>
    <dgm:cxn modelId="{2DFF4794-9316-4CBE-8A11-9EB7322017D5}" type="presParOf" srcId="{C97B645A-4DD1-48A1-91DE-F65D5C2F354E}" destId="{F5F40BE2-007D-4C98-8671-64FBAB817159}" srcOrd="8" destOrd="0" presId="urn:microsoft.com/office/officeart/2005/8/layout/list1"/>
    <dgm:cxn modelId="{07AF3FE7-BCF2-4BCB-AC7A-C52F918A5A07}" type="presParOf" srcId="{F5F40BE2-007D-4C98-8671-64FBAB817159}" destId="{B29C09EE-7DAE-4D2F-9603-9E6AA3DA3684}" srcOrd="0" destOrd="0" presId="urn:microsoft.com/office/officeart/2005/8/layout/list1"/>
    <dgm:cxn modelId="{CD0B4957-EB72-466F-979A-F6C736D6C9D4}" type="presParOf" srcId="{F5F40BE2-007D-4C98-8671-64FBAB817159}" destId="{8EC04B71-2567-4F6F-9C03-462577CCFAC0}" srcOrd="1" destOrd="0" presId="urn:microsoft.com/office/officeart/2005/8/layout/list1"/>
    <dgm:cxn modelId="{EA6CB4BB-12FB-4B88-B35C-0AE4693C50C5}" type="presParOf" srcId="{C97B645A-4DD1-48A1-91DE-F65D5C2F354E}" destId="{1E6DB25B-19D9-4448-AAC7-67D952FF02D0}" srcOrd="9" destOrd="0" presId="urn:microsoft.com/office/officeart/2005/8/layout/list1"/>
    <dgm:cxn modelId="{139D2A08-3886-48B8-B5A5-C8D7F75D3444}" type="presParOf" srcId="{C97B645A-4DD1-48A1-91DE-F65D5C2F354E}" destId="{883326D4-48C1-44ED-BAD3-9D8576C34C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0B922-1826-4893-9415-A383B3AB327C}">
      <dsp:nvSpPr>
        <dsp:cNvPr id="0" name=""/>
        <dsp:cNvSpPr/>
      </dsp:nvSpPr>
      <dsp:spPr>
        <a:xfrm>
          <a:off x="3384707" y="1252617"/>
          <a:ext cx="1343700" cy="126187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BENEFICIAL OWNERS REGISTER</a:t>
          </a:r>
          <a:endParaRPr lang="mk-MK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81487" y="1437414"/>
        <a:ext cx="950140" cy="892282"/>
      </dsp:txXfrm>
    </dsp:sp>
    <dsp:sp modelId="{5E3D7208-0F65-4F31-8580-379EB8F3DDC8}">
      <dsp:nvSpPr>
        <dsp:cNvPr id="0" name=""/>
        <dsp:cNvSpPr/>
      </dsp:nvSpPr>
      <dsp:spPr>
        <a:xfrm rot="12900000">
          <a:off x="2793373" y="893766"/>
          <a:ext cx="805529" cy="45298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65858-1177-4C23-83E2-77B767B1853D}">
      <dsp:nvSpPr>
        <dsp:cNvPr id="0" name=""/>
        <dsp:cNvSpPr/>
      </dsp:nvSpPr>
      <dsp:spPr>
        <a:xfrm>
          <a:off x="1591161" y="81926"/>
          <a:ext cx="1509954" cy="120796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ENTITIES</a:t>
          </a:r>
          <a:endParaRPr lang="en-US" sz="1000" b="1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Trade Register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Register of Other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Legal Entities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Register of State-own</a:t>
          </a:r>
          <a:r>
            <a:rPr lang="en-US" sz="9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ed </a:t>
          </a:r>
          <a:r>
            <a:rPr lang="en-US" sz="9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Enterprises</a:t>
          </a:r>
          <a:endParaRPr lang="mk-MK" sz="900" b="1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626541" y="117306"/>
        <a:ext cx="1439194" cy="1137203"/>
      </dsp:txXfrm>
    </dsp:sp>
    <dsp:sp modelId="{44FAA0A2-2FFD-4952-A001-3CD8B9A0DBC5}">
      <dsp:nvSpPr>
        <dsp:cNvPr id="0" name=""/>
        <dsp:cNvSpPr/>
      </dsp:nvSpPr>
      <dsp:spPr>
        <a:xfrm rot="19500000">
          <a:off x="4541241" y="912094"/>
          <a:ext cx="860400" cy="45298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D957F-86AE-4AE9-A3AC-D9587A0E422D}">
      <dsp:nvSpPr>
        <dsp:cNvPr id="0" name=""/>
        <dsp:cNvSpPr/>
      </dsp:nvSpPr>
      <dsp:spPr>
        <a:xfrm>
          <a:off x="5011998" y="81926"/>
          <a:ext cx="1509954" cy="1207963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t" anchorCtr="1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PEOPLE</a:t>
          </a:r>
          <a:endParaRPr lang="en-US" sz="1000" b="1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Population Register</a:t>
          </a:r>
          <a:endParaRPr lang="mk-MK" sz="900" b="1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047378" y="117306"/>
        <a:ext cx="1439194" cy="1137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5A55-8847-44A4-9B7A-8CCC2C394DB1}">
      <dsp:nvSpPr>
        <dsp:cNvPr id="0" name=""/>
        <dsp:cNvSpPr/>
      </dsp:nvSpPr>
      <dsp:spPr>
        <a:xfrm>
          <a:off x="0" y="384511"/>
          <a:ext cx="6865377" cy="6048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E6847-0486-4BB3-8C28-7CF9908FF8B2}">
      <dsp:nvSpPr>
        <dsp:cNvPr id="0" name=""/>
        <dsp:cNvSpPr/>
      </dsp:nvSpPr>
      <dsp:spPr>
        <a:xfrm>
          <a:off x="343268" y="30271"/>
          <a:ext cx="5429888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1646" tIns="0" rIns="18164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300" b="0" i="0" u="none" strike="noStrike" kern="1200" cap="none" dirty="0">
              <a:solidFill>
                <a:schemeClr val="tx1"/>
              </a:solidFill>
              <a:latin typeface="Calibri Light" panose="020F0302020204030204" pitchFamily="34" charset="0"/>
              <a:ea typeface="Muli Light"/>
              <a:cs typeface="Calibri Light" panose="020F0302020204030204" pitchFamily="34" charset="0"/>
            </a:rPr>
            <a:t>Understand</a:t>
          </a:r>
          <a:r>
            <a:rPr lang="en-US" altLang="en-US" sz="1300" b="0" kern="1200" dirty="0">
              <a:solidFill>
                <a:srgbClr val="000058"/>
              </a:solidFill>
            </a:rPr>
            <a:t> </a:t>
          </a:r>
          <a:r>
            <a:rPr lang="en-US" altLang="en-US" sz="1300" b="0" i="0" u="none" strike="noStrike" kern="1200" cap="none" dirty="0">
              <a:solidFill>
                <a:schemeClr val="tx1"/>
              </a:solidFill>
              <a:latin typeface="Calibri Light" panose="020F0302020204030204" pitchFamily="34" charset="0"/>
              <a:ea typeface="Muli Light"/>
              <a:cs typeface="Calibri Light" panose="020F0302020204030204" pitchFamily="34" charset="0"/>
            </a:rPr>
            <a:t>how the register fits within the national AML/CFT framework</a:t>
          </a:r>
          <a:endParaRPr lang="mk-MK" sz="1300" b="0" i="0" u="none" strike="noStrike" kern="1200" cap="none" dirty="0">
            <a:solidFill>
              <a:schemeClr val="tx1"/>
            </a:solidFill>
            <a:latin typeface="Calibri Light" panose="020F0302020204030204" pitchFamily="34" charset="0"/>
            <a:ea typeface="Muli Light"/>
            <a:cs typeface="Calibri Light" panose="020F0302020204030204" pitchFamily="34" charset="0"/>
          </a:endParaRPr>
        </a:p>
      </dsp:txBody>
      <dsp:txXfrm>
        <a:off x="377853" y="64856"/>
        <a:ext cx="5360718" cy="639310"/>
      </dsp:txXfrm>
    </dsp:sp>
    <dsp:sp modelId="{A0102023-27EA-4EED-A6CA-50D19DACCC76}">
      <dsp:nvSpPr>
        <dsp:cNvPr id="0" name=""/>
        <dsp:cNvSpPr/>
      </dsp:nvSpPr>
      <dsp:spPr>
        <a:xfrm>
          <a:off x="0" y="1372632"/>
          <a:ext cx="6865377" cy="6048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32F9-A292-4383-91E2-9E06CEA53908}">
      <dsp:nvSpPr>
        <dsp:cNvPr id="0" name=""/>
        <dsp:cNvSpPr/>
      </dsp:nvSpPr>
      <dsp:spPr>
        <a:xfrm>
          <a:off x="343268" y="1118911"/>
          <a:ext cx="5429888" cy="607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1646" tIns="0" rIns="18164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u="none" strike="noStrike" kern="1200" cap="none" dirty="0">
              <a:solidFill>
                <a:schemeClr val="tx1"/>
              </a:solidFill>
              <a:latin typeface="Calibri Light" panose="020F0302020204030204" pitchFamily="34" charset="0"/>
              <a:ea typeface="Muli Light"/>
              <a:cs typeface="Calibri Light" panose="020F0302020204030204" pitchFamily="34" charset="0"/>
            </a:rPr>
            <a:t>Engage key stakeholders through dialogue</a:t>
          </a:r>
          <a:endParaRPr lang="mk-MK" sz="1300" b="0" i="0" u="none" strike="noStrike" kern="1200" cap="none" dirty="0">
            <a:solidFill>
              <a:schemeClr val="tx1"/>
            </a:solidFill>
            <a:latin typeface="Calibri Light" panose="020F0302020204030204" pitchFamily="34" charset="0"/>
            <a:ea typeface="Muli Light"/>
            <a:cs typeface="Calibri Light" panose="020F0302020204030204" pitchFamily="34" charset="0"/>
          </a:endParaRPr>
        </a:p>
      </dsp:txBody>
      <dsp:txXfrm>
        <a:off x="372946" y="1148589"/>
        <a:ext cx="5370532" cy="548604"/>
      </dsp:txXfrm>
    </dsp:sp>
    <dsp:sp modelId="{883326D4-48C1-44ED-BAD3-9D8576C34C70}">
      <dsp:nvSpPr>
        <dsp:cNvPr id="0" name=""/>
        <dsp:cNvSpPr/>
      </dsp:nvSpPr>
      <dsp:spPr>
        <a:xfrm>
          <a:off x="0" y="2461272"/>
          <a:ext cx="6865377" cy="604800"/>
        </a:xfrm>
        <a:prstGeom prst="rect">
          <a:avLst/>
        </a:prstGeom>
        <a:solidFill>
          <a:schemeClr val="tx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04B71-2567-4F6F-9C03-462577CCFAC0}">
      <dsp:nvSpPr>
        <dsp:cNvPr id="0" name=""/>
        <dsp:cNvSpPr/>
      </dsp:nvSpPr>
      <dsp:spPr>
        <a:xfrm>
          <a:off x="343268" y="2107032"/>
          <a:ext cx="5429936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1646" tIns="0" rIns="18164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u="none" strike="noStrike" kern="1200" cap="none">
              <a:solidFill>
                <a:schemeClr val="tx1"/>
              </a:solidFill>
              <a:latin typeface="Calibri Light" panose="020F0302020204030204" pitchFamily="34" charset="0"/>
              <a:ea typeface="Muli Light"/>
              <a:cs typeface="Calibri Light" panose="020F0302020204030204" pitchFamily="34" charset="0"/>
            </a:rPr>
            <a:t>It’s not over ‘till it’s over! + Continue to learn!</a:t>
          </a:r>
          <a:endParaRPr lang="mk-MK" sz="1300" b="0" i="0" u="none" strike="noStrike" kern="1200" cap="none" dirty="0">
            <a:solidFill>
              <a:schemeClr val="tx1"/>
            </a:solidFill>
            <a:latin typeface="Calibri Light" panose="020F0302020204030204" pitchFamily="34" charset="0"/>
            <a:ea typeface="Muli Light"/>
            <a:cs typeface="Calibri Light" panose="020F0302020204030204" pitchFamily="34" charset="0"/>
          </a:endParaRPr>
        </a:p>
      </dsp:txBody>
      <dsp:txXfrm>
        <a:off x="377853" y="2141617"/>
        <a:ext cx="536076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6970-4030-4A93-B146-66C680A3E78E}" type="datetimeFigureOut">
              <a:rPr lang="mk-MK" smtClean="0"/>
              <a:t>22.10.21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EFCF-8130-43E5-AAE3-10AC5931D882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9523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EFCF-8130-43E5-AAE3-10AC5931D882}" type="slidenum">
              <a:rPr lang="mk-MK" smtClean="0"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1780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EFCF-8130-43E5-AAE3-10AC5931D882}" type="slidenum">
              <a:rPr lang="mk-MK" smtClean="0"/>
              <a:t>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9424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EFCF-8130-43E5-AAE3-10AC5931D882}" type="slidenum">
              <a:rPr lang="mk-MK" smtClean="0"/>
              <a:t>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815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8;p3"/>
          <p:cNvSpPr/>
          <p:nvPr userDrawn="1"/>
        </p:nvSpPr>
        <p:spPr bwMode="auto">
          <a:xfrm>
            <a:off x="0" y="0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3;p2"/>
          <p:cNvSpPr txBox="1">
            <a:spLocks noGrp="1"/>
          </p:cNvSpPr>
          <p:nvPr>
            <p:ph type="ctrTitle"/>
          </p:nvPr>
        </p:nvSpPr>
        <p:spPr bwMode="auto">
          <a:xfrm>
            <a:off x="720000" y="1536233"/>
            <a:ext cx="5045700" cy="23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 lang="fr-BE"/>
          </a:p>
        </p:txBody>
      </p:sp>
      <p:sp>
        <p:nvSpPr>
          <p:cNvPr id="6" name="Google Shape;14;p2"/>
          <p:cNvSpPr txBox="1">
            <a:spLocks noGrp="1"/>
          </p:cNvSpPr>
          <p:nvPr>
            <p:ph type="subTitle" idx="1"/>
          </p:nvPr>
        </p:nvSpPr>
        <p:spPr bwMode="auto">
          <a:xfrm>
            <a:off x="6205575" y="3084233"/>
            <a:ext cx="221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  <p:pic>
        <p:nvPicPr>
          <p:cNvPr id="8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preserve="1" userDrawn="1">
  <p:cSld name="Caption">
    <p:bg>
      <p:bgPr>
        <a:gradFill>
          <a:gsLst>
            <a:gs pos="0">
              <a:schemeClr val="bg1"/>
            </a:gs>
            <a:gs pos="100000">
              <a:schemeClr val="tx1">
                <a:lumMod val="20000"/>
                <a:lumOff val="80000"/>
              </a:schemeClr>
            </a:gs>
          </a:gsLst>
          <a:lin ang="2698631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1;p11"/>
          <p:cNvSpPr txBox="1">
            <a:spLocks noGrp="1"/>
          </p:cNvSpPr>
          <p:nvPr>
            <p:ph type="body" idx="1"/>
          </p:nvPr>
        </p:nvSpPr>
        <p:spPr bwMode="auto">
          <a:xfrm>
            <a:off x="719999" y="3483152"/>
            <a:ext cx="7700625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6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preserve="1" userDrawn="1">
  <p:cSld name="Big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6;p12"/>
          <p:cNvSpPr txBox="1">
            <a:spLocks noGrp="1"/>
          </p:cNvSpPr>
          <p:nvPr>
            <p:ph type="title" hasCustomPrompt="1"/>
          </p:nvPr>
        </p:nvSpPr>
        <p:spPr bwMode="auto">
          <a:xfrm>
            <a:off x="720000" y="1820250"/>
            <a:ext cx="5248200" cy="1006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 i="0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5" name="Google Shape;67;p12"/>
          <p:cNvSpPr txBox="1">
            <a:spLocks noGrp="1"/>
          </p:cNvSpPr>
          <p:nvPr>
            <p:ph type="body" idx="1"/>
          </p:nvPr>
        </p:nvSpPr>
        <p:spPr bwMode="auto">
          <a:xfrm>
            <a:off x="720051" y="2757150"/>
            <a:ext cx="52482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7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  <p:sp>
        <p:nvSpPr>
          <p:cNvPr id="8" name="Google Shape;32;p5"/>
          <p:cNvSpPr/>
          <p:nvPr userDrawn="1"/>
        </p:nvSpPr>
        <p:spPr bwMode="auto">
          <a:xfrm flipH="1">
            <a:off x="3881932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2300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preserve="1" userDrawn="1">
  <p:cSld name="Blank"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2;p14"/>
          <p:cNvSpPr/>
          <p:nvPr/>
        </p:nvSpPr>
        <p:spPr bwMode="auto">
          <a:xfrm>
            <a:off x="0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74;p14"/>
          <p:cNvSpPr txBox="1">
            <a:spLocks noGrp="1"/>
          </p:cNvSpPr>
          <p:nvPr>
            <p:ph type="title"/>
          </p:nvPr>
        </p:nvSpPr>
        <p:spPr bwMode="auto">
          <a:xfrm>
            <a:off x="720000" y="803804"/>
            <a:ext cx="44613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0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5;p14"/>
          <p:cNvSpPr txBox="1">
            <a:spLocks noGrp="1"/>
          </p:cNvSpPr>
          <p:nvPr>
            <p:ph type="subTitle" idx="1"/>
          </p:nvPr>
        </p:nvSpPr>
        <p:spPr bwMode="auto">
          <a:xfrm>
            <a:off x="720000" y="2443054"/>
            <a:ext cx="4828200" cy="15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800"/>
              <a:buFont typeface="Open Sans"/>
              <a:buChar char="●"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7;p10"/>
          <p:cNvSpPr/>
          <p:nvPr userDrawn="1"/>
        </p:nvSpPr>
        <p:spPr bwMode="auto"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8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9" name="Image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8;p15"/>
          <p:cNvSpPr/>
          <p:nvPr/>
        </p:nvSpPr>
        <p:spPr bwMode="auto">
          <a:xfrm flipH="1">
            <a:off x="3147929" y="4067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81;p15"/>
          <p:cNvSpPr txBox="1">
            <a:spLocks noGrp="1"/>
          </p:cNvSpPr>
          <p:nvPr>
            <p:ph type="title"/>
          </p:nvPr>
        </p:nvSpPr>
        <p:spPr bwMode="auto">
          <a:xfrm>
            <a:off x="3456150" y="2707092"/>
            <a:ext cx="22317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cap="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2;p15"/>
          <p:cNvSpPr txBox="1">
            <a:spLocks noGrp="1"/>
          </p:cNvSpPr>
          <p:nvPr>
            <p:ph type="subTitle" idx="1"/>
          </p:nvPr>
        </p:nvSpPr>
        <p:spPr bwMode="auto">
          <a:xfrm>
            <a:off x="1933200" y="1416803"/>
            <a:ext cx="5277600" cy="12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8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Agenda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7;p10"/>
          <p:cNvSpPr/>
          <p:nvPr userDrawn="1"/>
        </p:nvSpPr>
        <p:spPr bwMode="auto"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88;p16"/>
          <p:cNvSpPr txBox="1">
            <a:spLocks noGrp="1"/>
          </p:cNvSpPr>
          <p:nvPr>
            <p:ph type="title"/>
          </p:nvPr>
        </p:nvSpPr>
        <p:spPr bwMode="auto">
          <a:xfrm>
            <a:off x="1560825" y="1172736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small">
                <a:solidFill>
                  <a:schemeClr val="tx1"/>
                </a:solidFill>
                <a:latin typeface="Peignot LT Std Dem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9;p16"/>
          <p:cNvSpPr txBox="1">
            <a:spLocks noGrp="1"/>
          </p:cNvSpPr>
          <p:nvPr>
            <p:ph type="subTitle" idx="1"/>
          </p:nvPr>
        </p:nvSpPr>
        <p:spPr bwMode="auto">
          <a:xfrm>
            <a:off x="2355900" y="1459812"/>
            <a:ext cx="2003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0;p16"/>
          <p:cNvSpPr txBox="1">
            <a:spLocks noGrp="1"/>
          </p:cNvSpPr>
          <p:nvPr>
            <p:ph type="title" idx="2"/>
          </p:nvPr>
        </p:nvSpPr>
        <p:spPr bwMode="auto">
          <a:xfrm>
            <a:off x="4784275" y="1172712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sm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91;p16"/>
          <p:cNvSpPr txBox="1">
            <a:spLocks noGrp="1"/>
          </p:cNvSpPr>
          <p:nvPr>
            <p:ph type="subTitle" idx="3"/>
          </p:nvPr>
        </p:nvSpPr>
        <p:spPr bwMode="auto">
          <a:xfrm>
            <a:off x="4784275" y="1459812"/>
            <a:ext cx="19179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2;p16"/>
          <p:cNvSpPr txBox="1">
            <a:spLocks noGrp="1"/>
          </p:cNvSpPr>
          <p:nvPr>
            <p:ph type="title" idx="4"/>
          </p:nvPr>
        </p:nvSpPr>
        <p:spPr bwMode="auto">
          <a:xfrm>
            <a:off x="4784275" y="2695437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sm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93;p16"/>
          <p:cNvSpPr txBox="1">
            <a:spLocks noGrp="1"/>
          </p:cNvSpPr>
          <p:nvPr>
            <p:ph type="subTitle" idx="5"/>
          </p:nvPr>
        </p:nvSpPr>
        <p:spPr bwMode="auto">
          <a:xfrm>
            <a:off x="4784275" y="2982536"/>
            <a:ext cx="19179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94;p16"/>
          <p:cNvSpPr txBox="1">
            <a:spLocks noGrp="1"/>
          </p:cNvSpPr>
          <p:nvPr>
            <p:ph type="title" idx="6"/>
          </p:nvPr>
        </p:nvSpPr>
        <p:spPr bwMode="auto">
          <a:xfrm>
            <a:off x="1560900" y="2695462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small">
                <a:solidFill>
                  <a:schemeClr val="tx1"/>
                </a:solidFill>
                <a:latin typeface="Peignot LT Std Dem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95;p16"/>
          <p:cNvSpPr txBox="1">
            <a:spLocks noGrp="1"/>
          </p:cNvSpPr>
          <p:nvPr>
            <p:ph type="subTitle" idx="7"/>
          </p:nvPr>
        </p:nvSpPr>
        <p:spPr bwMode="auto">
          <a:xfrm>
            <a:off x="2355900" y="2982536"/>
            <a:ext cx="2003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96;p16"/>
          <p:cNvSpPr txBox="1">
            <a:spLocks noGrp="1"/>
          </p:cNvSpPr>
          <p:nvPr>
            <p:ph type="title" idx="8" hasCustomPrompt="1"/>
          </p:nvPr>
        </p:nvSpPr>
        <p:spPr bwMode="auto">
          <a:xfrm>
            <a:off x="717604" y="949216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14" name="Google Shape;97;p16"/>
          <p:cNvSpPr txBox="1">
            <a:spLocks noGrp="1"/>
          </p:cNvSpPr>
          <p:nvPr>
            <p:ph type="title" idx="9" hasCustomPrompt="1"/>
          </p:nvPr>
        </p:nvSpPr>
        <p:spPr bwMode="auto">
          <a:xfrm>
            <a:off x="7393940" y="949216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chemeClr val="tx1"/>
                </a:solidFill>
                <a:latin typeface="Peignot LT Std Dem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15" name="Google Shape;98;p16"/>
          <p:cNvSpPr txBox="1">
            <a:spLocks noGrp="1"/>
          </p:cNvSpPr>
          <p:nvPr>
            <p:ph type="title" idx="13" hasCustomPrompt="1"/>
          </p:nvPr>
        </p:nvSpPr>
        <p:spPr bwMode="auto">
          <a:xfrm>
            <a:off x="717604" y="2470535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16" name="Google Shape;99;p16"/>
          <p:cNvSpPr txBox="1">
            <a:spLocks noGrp="1"/>
          </p:cNvSpPr>
          <p:nvPr>
            <p:ph type="title" idx="14" hasCustomPrompt="1"/>
          </p:nvPr>
        </p:nvSpPr>
        <p:spPr bwMode="auto">
          <a:xfrm>
            <a:off x="7393940" y="2470535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chemeClr val="tx1"/>
                </a:solidFill>
                <a:latin typeface="Peignot LT Std Dem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r>
              <a:t>xx%</a:t>
            </a:r>
          </a:p>
        </p:txBody>
      </p:sp>
      <p:pic>
        <p:nvPicPr>
          <p:cNvPr id="17" name="Imag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18" name="Image 2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3;p17"/>
          <p:cNvSpPr/>
          <p:nvPr/>
        </p:nvSpPr>
        <p:spPr bwMode="auto"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13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04;p17"/>
          <p:cNvSpPr txBox="1">
            <a:spLocks noGrp="1"/>
          </p:cNvSpPr>
          <p:nvPr>
            <p:ph type="title"/>
          </p:nvPr>
        </p:nvSpPr>
        <p:spPr bwMode="auto">
          <a:xfrm flipH="1">
            <a:off x="720000" y="1233175"/>
            <a:ext cx="4529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600" b="0" i="0" cap="sm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05;p17"/>
          <p:cNvSpPr txBox="1">
            <a:spLocks noGrp="1"/>
          </p:cNvSpPr>
          <p:nvPr>
            <p:ph type="subTitle" idx="1"/>
          </p:nvPr>
        </p:nvSpPr>
        <p:spPr bwMode="auto">
          <a:xfrm flipH="1">
            <a:off x="720000" y="2715475"/>
            <a:ext cx="29094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hree columns" preserve="1" userDrawn="1">
  <p:cSld name="Title and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4;p10"/>
          <p:cNvSpPr/>
          <p:nvPr userDrawn="1"/>
        </p:nvSpPr>
        <p:spPr bwMode="auto">
          <a:xfrm>
            <a:off x="2709980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10;p18"/>
          <p:cNvSpPr txBox="1">
            <a:spLocks noGrp="1"/>
          </p:cNvSpPr>
          <p:nvPr>
            <p:ph type="title"/>
          </p:nvPr>
        </p:nvSpPr>
        <p:spPr bwMode="auto">
          <a:xfrm>
            <a:off x="875292" y="2686804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11;p18"/>
          <p:cNvSpPr txBox="1">
            <a:spLocks noGrp="1"/>
          </p:cNvSpPr>
          <p:nvPr>
            <p:ph type="subTitle" idx="1"/>
          </p:nvPr>
        </p:nvSpPr>
        <p:spPr bwMode="auto">
          <a:xfrm>
            <a:off x="715516" y="3174604"/>
            <a:ext cx="21627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12;p18"/>
          <p:cNvSpPr txBox="1">
            <a:spLocks noGrp="1"/>
          </p:cNvSpPr>
          <p:nvPr>
            <p:ph type="title" idx="2"/>
          </p:nvPr>
        </p:nvSpPr>
        <p:spPr bwMode="auto">
          <a:xfrm>
            <a:off x="3651769" y="2686804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13;p18"/>
          <p:cNvSpPr txBox="1">
            <a:spLocks noGrp="1"/>
          </p:cNvSpPr>
          <p:nvPr>
            <p:ph type="subTitle" idx="3"/>
          </p:nvPr>
        </p:nvSpPr>
        <p:spPr bwMode="auto">
          <a:xfrm>
            <a:off x="3490925" y="3174604"/>
            <a:ext cx="21627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14;p18"/>
          <p:cNvSpPr txBox="1">
            <a:spLocks noGrp="1"/>
          </p:cNvSpPr>
          <p:nvPr>
            <p:ph type="title" idx="4"/>
          </p:nvPr>
        </p:nvSpPr>
        <p:spPr bwMode="auto">
          <a:xfrm>
            <a:off x="6418726" y="2686804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15;p18"/>
          <p:cNvSpPr txBox="1">
            <a:spLocks noGrp="1"/>
          </p:cNvSpPr>
          <p:nvPr>
            <p:ph type="subTitle" idx="5"/>
          </p:nvPr>
        </p:nvSpPr>
        <p:spPr bwMode="auto">
          <a:xfrm>
            <a:off x="6258075" y="3174604"/>
            <a:ext cx="21627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6;p18"/>
          <p:cNvSpPr txBox="1">
            <a:spLocks noGrp="1"/>
          </p:cNvSpPr>
          <p:nvPr>
            <p:ph type="title" idx="6"/>
          </p:nvPr>
        </p:nvSpPr>
        <p:spPr bwMode="auto">
          <a:xfrm>
            <a:off x="719999" y="756785"/>
            <a:ext cx="7700775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0" i="0" cap="sm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2" name="Image 1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13" name="Image 1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2" preserve="1" userDrawn="1">
  <p:cSld name="Sec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9;p3"/>
          <p:cNvSpPr/>
          <p:nvPr userDrawn="1"/>
        </p:nvSpPr>
        <p:spPr bwMode="auto"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400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18;p19"/>
          <p:cNvSpPr txBox="1">
            <a:spLocks noGrp="1"/>
          </p:cNvSpPr>
          <p:nvPr>
            <p:ph type="title"/>
          </p:nvPr>
        </p:nvSpPr>
        <p:spPr bwMode="auto">
          <a:xfrm>
            <a:off x="3923224" y="1232241"/>
            <a:ext cx="4529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600" b="0" i="0" cap="small">
                <a:solidFill>
                  <a:schemeClr val="tx1"/>
                </a:solidFill>
                <a:latin typeface="Peignot LT Std Dem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19;p19"/>
          <p:cNvSpPr txBox="1">
            <a:spLocks noGrp="1"/>
          </p:cNvSpPr>
          <p:nvPr>
            <p:ph type="subTitle" idx="1"/>
          </p:nvPr>
        </p:nvSpPr>
        <p:spPr bwMode="auto">
          <a:xfrm>
            <a:off x="5543524" y="2714541"/>
            <a:ext cx="29094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3" preserve="1" userDrawn="1">
  <p:cSld name="Sec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1;p20"/>
          <p:cNvSpPr/>
          <p:nvPr/>
        </p:nvSpPr>
        <p:spPr bwMode="auto">
          <a:xfrm flipH="1">
            <a:off x="3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24;p20"/>
          <p:cNvSpPr txBox="1">
            <a:spLocks noGrp="1"/>
          </p:cNvSpPr>
          <p:nvPr>
            <p:ph type="title"/>
          </p:nvPr>
        </p:nvSpPr>
        <p:spPr bwMode="auto">
          <a:xfrm>
            <a:off x="2521825" y="1259090"/>
            <a:ext cx="41004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 b="1" i="0">
                <a:solidFill>
                  <a:schemeClr val="tx1"/>
                </a:solidFill>
                <a:latin typeface="Peignot LT Std Dem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5;p20"/>
          <p:cNvSpPr txBox="1">
            <a:spLocks noGrp="1"/>
          </p:cNvSpPr>
          <p:nvPr>
            <p:ph type="subTitle" idx="1"/>
          </p:nvPr>
        </p:nvSpPr>
        <p:spPr bwMode="auto">
          <a:xfrm>
            <a:off x="2656250" y="2741390"/>
            <a:ext cx="38316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9;p3"/>
          <p:cNvSpPr/>
          <p:nvPr/>
        </p:nvSpPr>
        <p:spPr bwMode="auto"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20;p3"/>
          <p:cNvSpPr txBox="1">
            <a:spLocks noGrp="1"/>
          </p:cNvSpPr>
          <p:nvPr>
            <p:ph type="title"/>
          </p:nvPr>
        </p:nvSpPr>
        <p:spPr bwMode="auto">
          <a:xfrm>
            <a:off x="4634100" y="1621225"/>
            <a:ext cx="3786675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8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fr-BE"/>
          </a:p>
        </p:txBody>
      </p:sp>
      <p:sp>
        <p:nvSpPr>
          <p:cNvPr id="6" name="Google Shape;21;p3"/>
          <p:cNvSpPr txBox="1">
            <a:spLocks noGrp="1"/>
          </p:cNvSpPr>
          <p:nvPr>
            <p:ph type="subTitle" idx="1"/>
          </p:nvPr>
        </p:nvSpPr>
        <p:spPr bwMode="auto">
          <a:xfrm>
            <a:off x="4634100" y="2571750"/>
            <a:ext cx="378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mbers and text" preserve="1" userDrawn="1">
  <p:cSld name="Number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9;p21"/>
          <p:cNvSpPr/>
          <p:nvPr/>
        </p:nvSpPr>
        <p:spPr bwMode="auto">
          <a:xfrm>
            <a:off x="0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30;p21"/>
          <p:cNvSpPr txBox="1">
            <a:spLocks noGrp="1"/>
          </p:cNvSpPr>
          <p:nvPr>
            <p:ph type="subTitle" idx="1"/>
          </p:nvPr>
        </p:nvSpPr>
        <p:spPr bwMode="auto">
          <a:xfrm>
            <a:off x="4592775" y="1264075"/>
            <a:ext cx="38280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31;p21"/>
          <p:cNvSpPr txBox="1">
            <a:spLocks noGrp="1"/>
          </p:cNvSpPr>
          <p:nvPr>
            <p:ph type="subTitle" idx="2"/>
          </p:nvPr>
        </p:nvSpPr>
        <p:spPr bwMode="auto">
          <a:xfrm>
            <a:off x="4592775" y="2459869"/>
            <a:ext cx="38280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32;p21"/>
          <p:cNvSpPr txBox="1">
            <a:spLocks noGrp="1"/>
          </p:cNvSpPr>
          <p:nvPr>
            <p:ph type="subTitle" idx="3"/>
          </p:nvPr>
        </p:nvSpPr>
        <p:spPr bwMode="auto">
          <a:xfrm>
            <a:off x="4592775" y="3657400"/>
            <a:ext cx="38280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33;p21"/>
          <p:cNvSpPr txBox="1">
            <a:spLocks noGrp="1"/>
          </p:cNvSpPr>
          <p:nvPr>
            <p:ph type="title" hasCustomPrompt="1"/>
          </p:nvPr>
        </p:nvSpPr>
        <p:spPr bwMode="auto">
          <a:xfrm>
            <a:off x="4592775" y="679475"/>
            <a:ext cx="38280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9" name="Google Shape;134;p21"/>
          <p:cNvSpPr txBox="1">
            <a:spLocks noGrp="1"/>
          </p:cNvSpPr>
          <p:nvPr>
            <p:ph type="title" idx="4" hasCustomPrompt="1"/>
          </p:nvPr>
        </p:nvSpPr>
        <p:spPr bwMode="auto">
          <a:xfrm>
            <a:off x="4592775" y="1891148"/>
            <a:ext cx="38280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10" name="Google Shape;135;p21"/>
          <p:cNvSpPr txBox="1">
            <a:spLocks noGrp="1"/>
          </p:cNvSpPr>
          <p:nvPr>
            <p:ph type="title" idx="5" hasCustomPrompt="1"/>
          </p:nvPr>
        </p:nvSpPr>
        <p:spPr bwMode="auto">
          <a:xfrm>
            <a:off x="4592775" y="3086948"/>
            <a:ext cx="38280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r>
              <a:t>xx%</a:t>
            </a:r>
          </a:p>
        </p:txBody>
      </p:sp>
      <p:pic>
        <p:nvPicPr>
          <p:cNvPr id="11" name="Image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12" name="Image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six columns" preserve="1" userDrawn="1">
  <p:cSld name="Title and six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39;p22"/>
          <p:cNvSpPr/>
          <p:nvPr/>
        </p:nvSpPr>
        <p:spPr bwMode="auto">
          <a:xfrm flipH="1">
            <a:off x="3881932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40;p22"/>
          <p:cNvSpPr txBox="1">
            <a:spLocks noGrp="1"/>
          </p:cNvSpPr>
          <p:nvPr>
            <p:ph type="title"/>
          </p:nvPr>
        </p:nvSpPr>
        <p:spPr bwMode="auto">
          <a:xfrm>
            <a:off x="972493" y="18110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1;p22"/>
          <p:cNvSpPr txBox="1">
            <a:spLocks noGrp="1"/>
          </p:cNvSpPr>
          <p:nvPr>
            <p:ph type="subTitle" idx="1"/>
          </p:nvPr>
        </p:nvSpPr>
        <p:spPr bwMode="auto">
          <a:xfrm>
            <a:off x="715017" y="2259428"/>
            <a:ext cx="235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42;p22"/>
          <p:cNvSpPr txBox="1">
            <a:spLocks noGrp="1"/>
          </p:cNvSpPr>
          <p:nvPr>
            <p:ph type="title" idx="2"/>
          </p:nvPr>
        </p:nvSpPr>
        <p:spPr bwMode="auto">
          <a:xfrm>
            <a:off x="6322011" y="18110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43;p22"/>
          <p:cNvSpPr txBox="1">
            <a:spLocks noGrp="1"/>
          </p:cNvSpPr>
          <p:nvPr>
            <p:ph type="subTitle" idx="3"/>
          </p:nvPr>
        </p:nvSpPr>
        <p:spPr bwMode="auto">
          <a:xfrm>
            <a:off x="6125235" y="2259428"/>
            <a:ext cx="223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44;p22"/>
          <p:cNvSpPr txBox="1">
            <a:spLocks noGrp="1"/>
          </p:cNvSpPr>
          <p:nvPr>
            <p:ph type="title" idx="4"/>
          </p:nvPr>
        </p:nvSpPr>
        <p:spPr bwMode="auto">
          <a:xfrm>
            <a:off x="3652288" y="287403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45;p22"/>
          <p:cNvSpPr txBox="1">
            <a:spLocks noGrp="1"/>
          </p:cNvSpPr>
          <p:nvPr>
            <p:ph type="subTitle" idx="5"/>
          </p:nvPr>
        </p:nvSpPr>
        <p:spPr bwMode="auto">
          <a:xfrm>
            <a:off x="3394017" y="3322478"/>
            <a:ext cx="235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46;p22"/>
          <p:cNvSpPr txBox="1">
            <a:spLocks noGrp="1"/>
          </p:cNvSpPr>
          <p:nvPr>
            <p:ph type="title" idx="6"/>
          </p:nvPr>
        </p:nvSpPr>
        <p:spPr bwMode="auto">
          <a:xfrm>
            <a:off x="3651738" y="18110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47;p22"/>
          <p:cNvSpPr txBox="1">
            <a:spLocks noGrp="1"/>
          </p:cNvSpPr>
          <p:nvPr>
            <p:ph type="subTitle" idx="7"/>
          </p:nvPr>
        </p:nvSpPr>
        <p:spPr bwMode="auto">
          <a:xfrm>
            <a:off x="3394338" y="2259428"/>
            <a:ext cx="235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48;p22"/>
          <p:cNvSpPr txBox="1">
            <a:spLocks noGrp="1"/>
          </p:cNvSpPr>
          <p:nvPr>
            <p:ph type="title" idx="8"/>
          </p:nvPr>
        </p:nvSpPr>
        <p:spPr bwMode="auto">
          <a:xfrm>
            <a:off x="971730" y="287403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9;p22"/>
          <p:cNvSpPr txBox="1">
            <a:spLocks noGrp="1"/>
          </p:cNvSpPr>
          <p:nvPr>
            <p:ph type="subTitle" idx="9"/>
          </p:nvPr>
        </p:nvSpPr>
        <p:spPr bwMode="auto">
          <a:xfrm>
            <a:off x="714217" y="3322478"/>
            <a:ext cx="235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0;p22"/>
          <p:cNvSpPr txBox="1">
            <a:spLocks noGrp="1"/>
          </p:cNvSpPr>
          <p:nvPr>
            <p:ph type="title" idx="13"/>
          </p:nvPr>
        </p:nvSpPr>
        <p:spPr bwMode="auto">
          <a:xfrm>
            <a:off x="6520485" y="2874041"/>
            <a:ext cx="1446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2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51;p22"/>
          <p:cNvSpPr txBox="1">
            <a:spLocks noGrp="1"/>
          </p:cNvSpPr>
          <p:nvPr>
            <p:ph type="subTitle" idx="14"/>
          </p:nvPr>
        </p:nvSpPr>
        <p:spPr bwMode="auto">
          <a:xfrm>
            <a:off x="6066556" y="3322478"/>
            <a:ext cx="235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52;p22"/>
          <p:cNvSpPr txBox="1">
            <a:spLocks noGrp="1"/>
          </p:cNvSpPr>
          <p:nvPr>
            <p:ph type="title" idx="15"/>
          </p:nvPr>
        </p:nvSpPr>
        <p:spPr bwMode="auto">
          <a:xfrm>
            <a:off x="720000" y="731507"/>
            <a:ext cx="36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0" i="0" cap="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8" name="Image 2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19" name="Image 2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hanks" preserve="1" userDrawn="1">
  <p:cSld name="Tha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54;p23"/>
          <p:cNvSpPr/>
          <p:nvPr/>
        </p:nvSpPr>
        <p:spPr bwMode="auto">
          <a:xfrm>
            <a:off x="2709980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98000">
                <a:schemeClr val="bg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57;p23"/>
          <p:cNvSpPr txBox="1">
            <a:spLocks noGrp="1"/>
          </p:cNvSpPr>
          <p:nvPr>
            <p:ph type="ctrTitle"/>
          </p:nvPr>
        </p:nvSpPr>
        <p:spPr bwMode="auto">
          <a:xfrm>
            <a:off x="630353" y="1623275"/>
            <a:ext cx="3852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 i="0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58;p23"/>
          <p:cNvSpPr txBox="1">
            <a:spLocks noGrp="1"/>
          </p:cNvSpPr>
          <p:nvPr>
            <p:ph type="subTitle" idx="1"/>
          </p:nvPr>
        </p:nvSpPr>
        <p:spPr bwMode="auto">
          <a:xfrm>
            <a:off x="5459625" y="1690025"/>
            <a:ext cx="2961000" cy="1379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" preserve="1" userDrawn="1">
  <p:cSld name="Background">
    <p:bg>
      <p:bgPr>
        <a:gradFill>
          <a:gsLst>
            <a:gs pos="0">
              <a:schemeClr val="tx1">
                <a:lumMod val="20000"/>
                <a:lumOff val="80000"/>
              </a:schemeClr>
            </a:gs>
            <a:gs pos="100000">
              <a:schemeClr val="bg1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preserve="1" userDrawn="1">
  <p:cSld name="Title and bo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;p4"/>
          <p:cNvSpPr/>
          <p:nvPr/>
        </p:nvSpPr>
        <p:spPr bwMode="auto"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27;p4"/>
          <p:cNvSpPr txBox="1">
            <a:spLocks noGrp="1"/>
          </p:cNvSpPr>
          <p:nvPr>
            <p:ph type="title"/>
          </p:nvPr>
        </p:nvSpPr>
        <p:spPr bwMode="auto">
          <a:xfrm>
            <a:off x="720000" y="445025"/>
            <a:ext cx="77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 b="0" i="0" cap="sm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8;p4"/>
          <p:cNvSpPr txBox="1">
            <a:spLocks noGrp="1"/>
          </p:cNvSpPr>
          <p:nvPr>
            <p:ph type="body" idx="1"/>
          </p:nvPr>
        </p:nvSpPr>
        <p:spPr bwMode="auto">
          <a:xfrm>
            <a:off x="720000" y="1152475"/>
            <a:ext cx="7701000" cy="311737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000"/>
              <a:buFont typeface="Abel"/>
              <a:buChar char="●"/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8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preserve="1" userDrawn="1">
  <p:cSld name="Title and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;p5"/>
          <p:cNvSpPr/>
          <p:nvPr/>
        </p:nvSpPr>
        <p:spPr bwMode="auto">
          <a:xfrm flipH="1">
            <a:off x="3881932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2300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33;p5"/>
          <p:cNvSpPr txBox="1">
            <a:spLocks noGrp="1"/>
          </p:cNvSpPr>
          <p:nvPr>
            <p:ph type="title"/>
          </p:nvPr>
        </p:nvSpPr>
        <p:spPr bwMode="auto">
          <a:xfrm>
            <a:off x="719999" y="756785"/>
            <a:ext cx="77006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 b="0" i="0" cap="small" spc="0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4;p5"/>
          <p:cNvSpPr txBox="1">
            <a:spLocks noGrp="1"/>
          </p:cNvSpPr>
          <p:nvPr>
            <p:ph type="subTitle" idx="1"/>
          </p:nvPr>
        </p:nvSpPr>
        <p:spPr bwMode="auto">
          <a:xfrm>
            <a:off x="718013" y="3058563"/>
            <a:ext cx="3244199" cy="1081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5;p5"/>
          <p:cNvSpPr txBox="1">
            <a:spLocks noGrp="1"/>
          </p:cNvSpPr>
          <p:nvPr>
            <p:ph type="title" idx="2"/>
          </p:nvPr>
        </p:nvSpPr>
        <p:spPr bwMode="auto">
          <a:xfrm>
            <a:off x="718012" y="2656875"/>
            <a:ext cx="3244201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36;p5"/>
          <p:cNvSpPr txBox="1">
            <a:spLocks noGrp="1"/>
          </p:cNvSpPr>
          <p:nvPr>
            <p:ph type="subTitle" idx="3"/>
          </p:nvPr>
        </p:nvSpPr>
        <p:spPr bwMode="auto">
          <a:xfrm>
            <a:off x="5181788" y="3058563"/>
            <a:ext cx="3244199" cy="1080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37;p5"/>
          <p:cNvSpPr txBox="1">
            <a:spLocks noGrp="1"/>
          </p:cNvSpPr>
          <p:nvPr>
            <p:ph type="title" idx="4"/>
          </p:nvPr>
        </p:nvSpPr>
        <p:spPr bwMode="auto">
          <a:xfrm>
            <a:off x="5181787" y="2656875"/>
            <a:ext cx="3238838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0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11" name="Image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0;p6"/>
          <p:cNvSpPr/>
          <p:nvPr/>
        </p:nvSpPr>
        <p:spPr bwMode="auto"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42;p6"/>
          <p:cNvSpPr txBox="1">
            <a:spLocks noGrp="1"/>
          </p:cNvSpPr>
          <p:nvPr>
            <p:ph type="title"/>
          </p:nvPr>
        </p:nvSpPr>
        <p:spPr bwMode="auto">
          <a:xfrm>
            <a:off x="719999" y="963558"/>
            <a:ext cx="77006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 b="0" i="0" cap="sm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7" name="Image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olo título 1" preserve="1" userDrawn="1">
  <p:cSld name="Solo títul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;p7"/>
          <p:cNvSpPr/>
          <p:nvPr/>
        </p:nvSpPr>
        <p:spPr bwMode="auto"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33;p5"/>
          <p:cNvSpPr txBox="1">
            <a:spLocks noGrp="1"/>
          </p:cNvSpPr>
          <p:nvPr>
            <p:ph type="title"/>
          </p:nvPr>
        </p:nvSpPr>
        <p:spPr bwMode="auto">
          <a:xfrm>
            <a:off x="719999" y="756785"/>
            <a:ext cx="77006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 b="0" i="0" cap="small" spc="0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6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7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preserve="1" userDrawn="1">
  <p:cSld name="One column text">
    <p:bg>
      <p:bgPr>
        <a:gradFill>
          <a:gsLst>
            <a:gs pos="0">
              <a:schemeClr val="bg1"/>
            </a:gs>
            <a:gs pos="100000">
              <a:schemeClr val="tx1">
                <a:lumMod val="20000"/>
                <a:lumOff val="8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;p8"/>
          <p:cNvSpPr txBox="1">
            <a:spLocks noGrp="1"/>
          </p:cNvSpPr>
          <p:nvPr>
            <p:ph type="title"/>
          </p:nvPr>
        </p:nvSpPr>
        <p:spPr bwMode="auto">
          <a:xfrm>
            <a:off x="7200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 cap="small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0;p8"/>
          <p:cNvSpPr txBox="1">
            <a:spLocks noGrp="1"/>
          </p:cNvSpPr>
          <p:nvPr>
            <p:ph type="body" idx="1"/>
          </p:nvPr>
        </p:nvSpPr>
        <p:spPr bwMode="auto">
          <a:xfrm>
            <a:off x="720000" y="1389600"/>
            <a:ext cx="2808000" cy="2824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preserve="1" userDrawn="1">
  <p:cSld name="Main point">
    <p:bg>
      <p:bgPr>
        <a:gradFill>
          <a:gsLst>
            <a:gs pos="0">
              <a:schemeClr val="tx1">
                <a:lumMod val="20000"/>
                <a:lumOff val="80000"/>
              </a:schemeClr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2;p9"/>
          <p:cNvSpPr txBox="1">
            <a:spLocks noGrp="1"/>
          </p:cNvSpPr>
          <p:nvPr>
            <p:ph type="title"/>
          </p:nvPr>
        </p:nvSpPr>
        <p:spPr bwMode="auto">
          <a:xfrm>
            <a:off x="2139900" y="1537296"/>
            <a:ext cx="4864200" cy="16445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 b="0" i="0">
                <a:solidFill>
                  <a:schemeClr val="tx1"/>
                </a:solidFill>
                <a:latin typeface="Peignot LT Std Dem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6" name="Image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preserve="1" userDrawn="1">
  <p:cSld name="Section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4;p10"/>
          <p:cNvSpPr/>
          <p:nvPr/>
        </p:nvSpPr>
        <p:spPr bwMode="auto">
          <a:xfrm>
            <a:off x="2709980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57;p10"/>
          <p:cNvSpPr/>
          <p:nvPr/>
        </p:nvSpPr>
        <p:spPr bwMode="auto">
          <a:xfrm>
            <a:off x="3535716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58;p10"/>
          <p:cNvSpPr txBox="1">
            <a:spLocks noGrp="1"/>
          </p:cNvSpPr>
          <p:nvPr>
            <p:ph type="title"/>
          </p:nvPr>
        </p:nvSpPr>
        <p:spPr bwMode="auto">
          <a:xfrm>
            <a:off x="4375575" y="849060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600" b="0" i="0" cap="small">
                <a:solidFill>
                  <a:schemeClr val="tx1"/>
                </a:solidFill>
                <a:latin typeface="Peignot LT Std Dem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9;p10"/>
          <p:cNvSpPr txBox="1">
            <a:spLocks noGrp="1"/>
          </p:cNvSpPr>
          <p:nvPr>
            <p:ph type="subTitle" idx="1"/>
          </p:nvPr>
        </p:nvSpPr>
        <p:spPr bwMode="auto">
          <a:xfrm>
            <a:off x="719999" y="2200981"/>
            <a:ext cx="7700775" cy="1892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2100"/>
            </a:lvl9pPr>
          </a:lstStyle>
          <a:p>
            <a:pPr>
              <a:defRPr/>
            </a:pPr>
            <a:endParaRPr/>
          </a:p>
        </p:txBody>
      </p:sp>
      <p:pic>
        <p:nvPicPr>
          <p:cNvPr id="8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9999" y="4463938"/>
            <a:ext cx="1092919" cy="265472"/>
          </a:xfrm>
          <a:prstGeom prst="rect">
            <a:avLst/>
          </a:prstGeom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96772" y="4398887"/>
            <a:ext cx="1523853" cy="3837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efin Sans"/>
              <a:buNone/>
              <a:defRPr sz="2800" b="1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 Light"/>
              <a:buChar char="●"/>
              <a:defRPr sz="1800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1pPr>
            <a:lvl2pPr marL="914400" lvl="1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○"/>
              <a:defRPr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lvl="2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■"/>
              <a:defRPr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lvl="3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●"/>
              <a:defRPr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lvl="4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○"/>
              <a:defRPr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lvl="5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■"/>
              <a:defRPr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lvl="6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●"/>
              <a:defRPr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lvl="7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○"/>
              <a:defRPr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lvl="8" indent="-3175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uli Light"/>
              <a:buChar char="■"/>
              <a:defRPr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Calibri"/>
          <a:ea typeface="Calibri"/>
          <a:cs typeface="Calibri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Calibri Light"/>
          <a:ea typeface="Calibri Light"/>
          <a:cs typeface="Calibri Light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971600" y="1203598"/>
            <a:ext cx="6264696" cy="2340600"/>
          </a:xfrm>
        </p:spPr>
        <p:txBody>
          <a:bodyPr/>
          <a:lstStyle/>
          <a:p>
            <a:pPr>
              <a:defRPr/>
            </a:pPr>
            <a:r>
              <a:rPr lang="fr-FR" sz="3200" dirty="0" err="1"/>
              <a:t>Establishing</a:t>
            </a:r>
            <a:r>
              <a:rPr lang="fr-FR" sz="3200" dirty="0"/>
              <a:t> a</a:t>
            </a:r>
            <a:br>
              <a:rPr lang="fr-FR" sz="3200" dirty="0"/>
            </a:br>
            <a:r>
              <a:rPr lang="fr-FR" sz="3200" dirty="0" err="1"/>
              <a:t>Beneficial</a:t>
            </a:r>
            <a:r>
              <a:rPr lang="fr-FR" sz="3200" dirty="0"/>
              <a:t> </a:t>
            </a:r>
            <a:r>
              <a:rPr lang="fr-FR" sz="3200" dirty="0" err="1"/>
              <a:t>Ownership</a:t>
            </a:r>
            <a:r>
              <a:rPr lang="fr-FR" sz="3200" dirty="0"/>
              <a:t> </a:t>
            </a:r>
            <a:r>
              <a:rPr lang="fr-FR" sz="3200" dirty="0" err="1"/>
              <a:t>Register</a:t>
            </a:r>
            <a:r>
              <a:rPr lang="fr-FR" sz="3200" dirty="0"/>
              <a:t> </a:t>
            </a:r>
            <a:br>
              <a:rPr lang="fr-FR" sz="3200" dirty="0"/>
            </a:br>
            <a:br>
              <a:rPr lang="fr-FR" sz="3200" dirty="0"/>
            </a:br>
            <a:r>
              <a:rPr lang="fr-FR" sz="2400" i="1" dirty="0"/>
              <a:t>Data </a:t>
            </a:r>
            <a:r>
              <a:rPr lang="fr-FR" sz="2400" i="1" dirty="0" err="1"/>
              <a:t>verification</a:t>
            </a:r>
            <a:endParaRPr lang="fr-FR" sz="2400" i="1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4788024" y="3723366"/>
            <a:ext cx="3864026" cy="792600"/>
          </a:xfrm>
        </p:spPr>
        <p:txBody>
          <a:bodyPr/>
          <a:lstStyle/>
          <a:p>
            <a:pPr>
              <a:defRPr/>
            </a:pPr>
            <a:endParaRPr lang="fr-FR" b="1" dirty="0"/>
          </a:p>
          <a:p>
            <a:pPr>
              <a:defRPr/>
            </a:pPr>
            <a:r>
              <a:rPr lang="fr-FR" b="1" dirty="0"/>
              <a:t>Ljubinka Andonovska</a:t>
            </a:r>
          </a:p>
          <a:p>
            <a:pPr>
              <a:defRPr/>
            </a:pPr>
            <a:r>
              <a:rPr lang="fr-FR" dirty="0"/>
              <a:t>Central </a:t>
            </a:r>
            <a:r>
              <a:rPr lang="fr-FR" dirty="0" err="1"/>
              <a:t>Register</a:t>
            </a:r>
            <a:r>
              <a:rPr lang="fr-FR" dirty="0"/>
              <a:t> of the </a:t>
            </a:r>
            <a:r>
              <a:rPr lang="fr-FR" dirty="0" err="1"/>
              <a:t>Republic</a:t>
            </a:r>
            <a:r>
              <a:rPr lang="fr-FR" dirty="0"/>
              <a:t> of N. </a:t>
            </a:r>
            <a:r>
              <a:rPr lang="fr-FR" dirty="0" err="1"/>
              <a:t>Macedonia</a:t>
            </a:r>
            <a:endParaRPr lang="fr-FR" dirty="0"/>
          </a:p>
        </p:txBody>
      </p:sp>
      <p:pic>
        <p:nvPicPr>
          <p:cNvPr id="7" name="Picture 4" descr="\\backup\CENTRALA\Opsti_dokumenti\ЦРРСМ_ново_меморандум_и_логоа\FINAL\Логоа\ЦРРСМ Анг. Лого\Central Registry Logo (Horizontal version)\Central Registry Logo Horizontal version (PNG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" y="26695"/>
            <a:ext cx="237917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268;p34"/>
          <p:cNvSpPr txBox="1">
            <a:spLocks/>
          </p:cNvSpPr>
          <p:nvPr/>
        </p:nvSpPr>
        <p:spPr bwMode="auto">
          <a:xfrm>
            <a:off x="5256536" y="575978"/>
            <a:ext cx="3240361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1"/>
                </a:solidFill>
                <a:latin typeface="Calibri Light"/>
                <a:ea typeface="Muli Light"/>
                <a:cs typeface="Calibri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 marL="0" indent="0">
              <a:lnSpc>
                <a:spcPct val="114999"/>
              </a:lnSpc>
              <a:buFont typeface="Open Sans"/>
              <a:buNone/>
              <a:defRPr/>
            </a:pPr>
            <a:r>
              <a:rPr lang="en" b="1" dirty="0"/>
              <a:t>Deadlines</a:t>
            </a:r>
            <a:br>
              <a:rPr lang="en" dirty="0"/>
            </a:br>
            <a:endParaRPr lang="en-US" sz="300" dirty="0"/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90 days for existing entities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8 days from incorporation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8 days from any change</a:t>
            </a:r>
          </a:p>
        </p:txBody>
      </p:sp>
      <p:sp>
        <p:nvSpPr>
          <p:cNvPr id="5" name="Google Shape;268;p34"/>
          <p:cNvSpPr txBox="1">
            <a:spLocks noGrp="1"/>
          </p:cNvSpPr>
          <p:nvPr>
            <p:ph type="subTitle" idx="1"/>
          </p:nvPr>
        </p:nvSpPr>
        <p:spPr bwMode="auto">
          <a:xfrm>
            <a:off x="600600" y="2211710"/>
            <a:ext cx="3659249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b="1" dirty="0"/>
              <a:t>Definition of Beneficial Owner</a:t>
            </a:r>
            <a:br>
              <a:rPr lang="en" dirty="0"/>
            </a:br>
            <a:endParaRPr lang="en-US" sz="300" dirty="0"/>
          </a:p>
          <a:p>
            <a:pPr marL="241300" lvl="0" indent="-21589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●"/>
              <a:defRPr/>
            </a:pPr>
            <a:r>
              <a:rPr lang="en-US" sz="1200" dirty="0"/>
              <a:t>25% threshold; direct/indirect ownership or control</a:t>
            </a:r>
          </a:p>
          <a:p>
            <a:pPr marL="241300" lvl="0" indent="-215899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 Light"/>
              <a:buChar char="●"/>
              <a:defRPr/>
            </a:pPr>
            <a:r>
              <a:rPr lang="en-US" sz="1200" dirty="0"/>
              <a:t>Senior manager in case no one fits the definition</a:t>
            </a:r>
          </a:p>
        </p:txBody>
      </p:sp>
      <p:sp>
        <p:nvSpPr>
          <p:cNvPr id="14" name="Google Shape;268;p34"/>
          <p:cNvSpPr txBox="1">
            <a:spLocks/>
          </p:cNvSpPr>
          <p:nvPr/>
        </p:nvSpPr>
        <p:spPr bwMode="auto">
          <a:xfrm>
            <a:off x="611560" y="3147813"/>
            <a:ext cx="331236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1"/>
                </a:solidFill>
                <a:latin typeface="Calibri Light"/>
                <a:ea typeface="Muli Light"/>
                <a:cs typeface="Calibri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 marL="0" indent="0">
              <a:lnSpc>
                <a:spcPct val="114999"/>
              </a:lnSpc>
              <a:buFont typeface="Open Sans"/>
              <a:buNone/>
              <a:defRPr/>
            </a:pPr>
            <a:r>
              <a:rPr lang="en" b="1" dirty="0"/>
              <a:t>Filing Obligations &amp; Exceptions</a:t>
            </a:r>
            <a:br>
              <a:rPr lang="en" dirty="0"/>
            </a:br>
            <a:endParaRPr lang="en-US" sz="300" dirty="0"/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Companies, NGOs, foundations, [</a:t>
            </a:r>
            <a:r>
              <a:rPr lang="en-US" sz="1200" dirty="0">
                <a:solidFill>
                  <a:srgbClr val="FF0000"/>
                </a:solidFill>
              </a:rPr>
              <a:t>trusts</a:t>
            </a:r>
            <a:r>
              <a:rPr lang="en-US" sz="1200" dirty="0"/>
              <a:t>]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Exceptions for: sole traders, LEs in liquidation/ bankruptcy, listed companies, budget users</a:t>
            </a:r>
          </a:p>
        </p:txBody>
      </p:sp>
      <p:sp>
        <p:nvSpPr>
          <p:cNvPr id="21" name="Google Shape;268;p34"/>
          <p:cNvSpPr txBox="1">
            <a:spLocks/>
          </p:cNvSpPr>
          <p:nvPr/>
        </p:nvSpPr>
        <p:spPr bwMode="auto">
          <a:xfrm>
            <a:off x="5256536" y="1923678"/>
            <a:ext cx="34573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1"/>
                </a:solidFill>
                <a:latin typeface="Calibri Light"/>
                <a:ea typeface="Muli Light"/>
                <a:cs typeface="Calibri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 marL="0" indent="0">
              <a:lnSpc>
                <a:spcPct val="114999"/>
              </a:lnSpc>
              <a:buFont typeface="Open Sans"/>
              <a:buNone/>
              <a:defRPr/>
            </a:pPr>
            <a:r>
              <a:rPr lang="en" b="1" dirty="0"/>
              <a:t>Mandatory Data</a:t>
            </a:r>
            <a:br>
              <a:rPr lang="en" dirty="0"/>
            </a:br>
            <a:endParaRPr lang="en" sz="300" dirty="0"/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Personal data on the BO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Nature and extent of ownership/control</a:t>
            </a:r>
          </a:p>
        </p:txBody>
      </p:sp>
      <p:sp>
        <p:nvSpPr>
          <p:cNvPr id="20" name="Google Shape;268;p34"/>
          <p:cNvSpPr txBox="1">
            <a:spLocks/>
          </p:cNvSpPr>
          <p:nvPr/>
        </p:nvSpPr>
        <p:spPr bwMode="auto">
          <a:xfrm>
            <a:off x="5292080" y="3075806"/>
            <a:ext cx="352839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1"/>
                </a:solidFill>
                <a:latin typeface="Calibri Light"/>
                <a:ea typeface="Muli Light"/>
                <a:cs typeface="Calibri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 marL="0" indent="0">
              <a:lnSpc>
                <a:spcPct val="114999"/>
              </a:lnSpc>
              <a:buFont typeface="Open Sans"/>
              <a:buNone/>
              <a:defRPr/>
            </a:pPr>
            <a:r>
              <a:rPr lang="en" b="1" dirty="0"/>
              <a:t>Sanctions and consequences</a:t>
            </a:r>
            <a:br>
              <a:rPr lang="en" dirty="0"/>
            </a:br>
            <a:endParaRPr lang="en-US" sz="300" dirty="0"/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Inability to establish a client relationship with an obliged entity/suspension of a client relationship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Monetary fines (dissuasive?)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/>
              <a:t>Scalable filing tariff</a:t>
            </a:r>
          </a:p>
        </p:txBody>
      </p:sp>
      <p:sp>
        <p:nvSpPr>
          <p:cNvPr id="23" name="Google Shape;420;p42"/>
          <p:cNvSpPr/>
          <p:nvPr/>
        </p:nvSpPr>
        <p:spPr bwMode="auto">
          <a:xfrm>
            <a:off x="2741842" y="1923678"/>
            <a:ext cx="3036014" cy="240288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4" name="Google Shape;267;p34"/>
          <p:cNvSpPr txBox="1">
            <a:spLocks noGrp="1"/>
          </p:cNvSpPr>
          <p:nvPr>
            <p:ph type="title"/>
          </p:nvPr>
        </p:nvSpPr>
        <p:spPr bwMode="auto">
          <a:xfrm>
            <a:off x="505361" y="267494"/>
            <a:ext cx="4424838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dirty="0" err="1"/>
              <a:t>Legal</a:t>
            </a:r>
            <a:r>
              <a:rPr lang="fr-BE" dirty="0"/>
              <a:t> Framework</a:t>
            </a:r>
            <a:br>
              <a:rPr lang="fr-BE" dirty="0"/>
            </a:br>
            <a:r>
              <a:rPr lang="fr-BE" dirty="0"/>
              <a:t>Key </a:t>
            </a:r>
            <a:r>
              <a:rPr lang="fr-BE" dirty="0" err="1"/>
              <a:t>Elements</a:t>
            </a:r>
            <a:endParaRPr dirty="0"/>
          </a:p>
        </p:txBody>
      </p:sp>
      <p:sp>
        <p:nvSpPr>
          <p:cNvPr id="12" name="Content Placeholder 2"/>
          <p:cNvSpPr txBox="1">
            <a:spLocks noChangeAspect="1"/>
          </p:cNvSpPr>
          <p:nvPr/>
        </p:nvSpPr>
        <p:spPr bwMode="auto">
          <a:xfrm>
            <a:off x="5652120" y="3507854"/>
            <a:ext cx="3600400" cy="424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1"/>
                </a:solidFill>
                <a:latin typeface="Calibri Light"/>
                <a:ea typeface="Muli Light"/>
                <a:cs typeface="Calibri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 marL="0" indent="0">
              <a:buFont typeface="Open Sans"/>
              <a:buNone/>
            </a:pPr>
            <a:endParaRPr lang="en-US" sz="2000" dirty="0">
              <a:solidFill>
                <a:srgbClr val="000058"/>
              </a:solidFill>
            </a:endParaRPr>
          </a:p>
        </p:txBody>
      </p:sp>
      <p:sp>
        <p:nvSpPr>
          <p:cNvPr id="22" name="Google Shape;268;p34"/>
          <p:cNvSpPr txBox="1">
            <a:spLocks/>
          </p:cNvSpPr>
          <p:nvPr/>
        </p:nvSpPr>
        <p:spPr bwMode="auto">
          <a:xfrm>
            <a:off x="2957865" y="2022302"/>
            <a:ext cx="2880321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1"/>
                </a:solidFill>
                <a:latin typeface="Calibri Light"/>
                <a:ea typeface="Muli Light"/>
                <a:cs typeface="Calibri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 marL="0" indent="0">
              <a:lnSpc>
                <a:spcPct val="114999"/>
              </a:lnSpc>
              <a:buFont typeface="Open Sans"/>
              <a:buNone/>
              <a:defRPr/>
            </a:pPr>
            <a:r>
              <a:rPr lang="en" b="1" dirty="0">
                <a:solidFill>
                  <a:schemeClr val="bg2"/>
                </a:solidFill>
              </a:rPr>
              <a:t>The Register – Legal and Policy Considerations</a:t>
            </a:r>
            <a:endParaRPr lang="en" sz="300" dirty="0">
              <a:solidFill>
                <a:schemeClr val="bg2"/>
              </a:solidFill>
            </a:endParaRP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>
                <a:solidFill>
                  <a:schemeClr val="bg2"/>
                </a:solidFill>
              </a:rPr>
              <a:t>end-to-end electronic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>
                <a:solidFill>
                  <a:schemeClr val="bg2"/>
                </a:solidFill>
              </a:rPr>
              <a:t>notice-based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>
                <a:solidFill>
                  <a:schemeClr val="bg2"/>
                </a:solidFill>
              </a:rPr>
              <a:t>liberal filing capability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>
                <a:solidFill>
                  <a:schemeClr val="bg2"/>
                </a:solidFill>
              </a:rPr>
              <a:t>interoperability for sourcing data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>
                <a:solidFill>
                  <a:schemeClr val="bg2"/>
                </a:solidFill>
              </a:rPr>
              <a:t>public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>
                <a:solidFill>
                  <a:schemeClr val="bg2"/>
                </a:solidFill>
              </a:rPr>
              <a:t>data in optimal format</a:t>
            </a:r>
          </a:p>
          <a:p>
            <a:pPr marL="241300" indent="-215899">
              <a:lnSpc>
                <a:spcPct val="114999"/>
              </a:lnSpc>
              <a:buSzPts val="1400"/>
              <a:buFont typeface="Muli Light"/>
              <a:buChar char="●"/>
              <a:defRPr/>
            </a:pPr>
            <a:r>
              <a:rPr lang="en-US" sz="1200" dirty="0">
                <a:solidFill>
                  <a:schemeClr val="bg2"/>
                </a:solidFill>
              </a:rPr>
              <a:t>future-proof</a:t>
            </a:r>
          </a:p>
        </p:txBody>
      </p:sp>
    </p:spTree>
    <p:extLst>
      <p:ext uri="{BB962C8B-B14F-4D97-AF65-F5344CB8AC3E}">
        <p14:creationId xmlns:p14="http://schemas.microsoft.com/office/powerpoint/2010/main" val="11103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88;p29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sz="3600" dirty="0"/>
              <a:t>Data </a:t>
            </a:r>
            <a:r>
              <a:rPr lang="fr-BE" sz="3600" dirty="0" err="1"/>
              <a:t>quality</a:t>
            </a:r>
            <a:r>
              <a:rPr lang="fr-BE" sz="3600" dirty="0"/>
              <a:t> by design</a:t>
            </a:r>
            <a:endParaRPr sz="3600" dirty="0"/>
          </a:p>
        </p:txBody>
      </p:sp>
      <p:sp>
        <p:nvSpPr>
          <p:cNvPr id="5" name="Google Shape;189;p29"/>
          <p:cNvSpPr txBox="1">
            <a:spLocks noGrp="1"/>
          </p:cNvSpPr>
          <p:nvPr>
            <p:ph type="body" idx="1"/>
          </p:nvPr>
        </p:nvSpPr>
        <p:spPr bwMode="auto">
          <a:xfrm>
            <a:off x="899592" y="1491630"/>
            <a:ext cx="7701000" cy="3117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>
              <a:spcBef>
                <a:spcPts val="30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pPr>
            <a:r>
              <a:rPr lang="en" sz="2400" dirty="0"/>
              <a:t>Public register</a:t>
            </a:r>
          </a:p>
          <a:p>
            <a:pPr marL="228600" lvl="0" indent="-228600" algn="l">
              <a:spcBef>
                <a:spcPts val="30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pPr>
            <a:r>
              <a:rPr lang="en" sz="2400" dirty="0"/>
              <a:t>Data sourcing</a:t>
            </a:r>
          </a:p>
          <a:p>
            <a:pPr marL="228600" lvl="0" indent="-228600" algn="l">
              <a:spcBef>
                <a:spcPts val="30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pPr>
            <a:r>
              <a:rPr lang="en" sz="2400" dirty="0"/>
              <a:t>Obliged entities</a:t>
            </a:r>
          </a:p>
          <a:p>
            <a:pPr marL="228600" lvl="0" indent="-228600" algn="l">
              <a:spcBef>
                <a:spcPts val="300"/>
              </a:spcBef>
              <a:spcAft>
                <a:spcPts val="0"/>
              </a:spcAft>
              <a:buSzPts val="1100"/>
              <a:buFont typeface="Arial"/>
              <a:buAutoNum type="arabicPeriod"/>
              <a:defRPr/>
            </a:pPr>
            <a:r>
              <a:rPr lang="en" sz="2400" dirty="0"/>
              <a:t>FIU</a:t>
            </a:r>
          </a:p>
        </p:txBody>
      </p:sp>
    </p:spTree>
    <p:extLst>
      <p:ext uri="{BB962C8B-B14F-4D97-AF65-F5344CB8AC3E}">
        <p14:creationId xmlns:p14="http://schemas.microsoft.com/office/powerpoint/2010/main" val="118279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245;p32"/>
          <p:cNvSpPr txBox="1">
            <a:spLocks noGrp="1"/>
          </p:cNvSpPr>
          <p:nvPr>
            <p:ph type="title" idx="8"/>
          </p:nvPr>
        </p:nvSpPr>
        <p:spPr bwMode="auto">
          <a:xfrm>
            <a:off x="3093868" y="1779662"/>
            <a:ext cx="542028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1</a:t>
            </a:r>
            <a:endParaRPr dirty="0"/>
          </a:p>
        </p:txBody>
      </p:sp>
      <p:sp>
        <p:nvSpPr>
          <p:cNvPr id="13" name="Google Shape;246;p32"/>
          <p:cNvSpPr txBox="1">
            <a:spLocks noGrp="1"/>
          </p:cNvSpPr>
          <p:nvPr>
            <p:ph type="title" idx="9"/>
          </p:nvPr>
        </p:nvSpPr>
        <p:spPr bwMode="auto">
          <a:xfrm>
            <a:off x="3923928" y="1779662"/>
            <a:ext cx="669505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2</a:t>
            </a:r>
            <a:endParaRPr dirty="0"/>
          </a:p>
        </p:txBody>
      </p:sp>
      <p:sp>
        <p:nvSpPr>
          <p:cNvPr id="14" name="Google Shape;247;p32"/>
          <p:cNvSpPr txBox="1">
            <a:spLocks noGrp="1"/>
          </p:cNvSpPr>
          <p:nvPr>
            <p:ph type="title" idx="13"/>
          </p:nvPr>
        </p:nvSpPr>
        <p:spPr bwMode="auto">
          <a:xfrm>
            <a:off x="5436096" y="1779662"/>
            <a:ext cx="1028700" cy="5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3</a:t>
            </a:r>
            <a:endParaRPr dirty="0"/>
          </a:p>
        </p:txBody>
      </p:sp>
      <p:cxnSp>
        <p:nvCxnSpPr>
          <p:cNvPr id="18" name="Google Shape;237;p32"/>
          <p:cNvCxnSpPr>
            <a:cxnSpLocks/>
          </p:cNvCxnSpPr>
          <p:nvPr/>
        </p:nvCxnSpPr>
        <p:spPr bwMode="auto">
          <a:xfrm flipH="1">
            <a:off x="2772580" y="3851548"/>
            <a:ext cx="99628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267;p34"/>
          <p:cNvSpPr txBox="1">
            <a:spLocks/>
          </p:cNvSpPr>
          <p:nvPr/>
        </p:nvSpPr>
        <p:spPr bwMode="auto">
          <a:xfrm>
            <a:off x="611560" y="225354"/>
            <a:ext cx="7665198" cy="83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0" i="0" u="none" strike="noStrike" cap="small">
                <a:solidFill>
                  <a:schemeClr val="tx1"/>
                </a:solidFill>
                <a:latin typeface="Peignot LT Std Demi"/>
                <a:ea typeface="Montserrat"/>
                <a:cs typeface="Montserrat"/>
              </a:defRPr>
            </a:lvl1pPr>
            <a:lvl2pPr marR="0"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2pPr>
            <a:lvl3pPr marR="0"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3pPr>
            <a:lvl4pPr marR="0"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4pPr>
            <a:lvl5pPr marR="0"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5pPr>
            <a:lvl6pPr marR="0"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6pPr>
            <a:lvl7pPr marR="0"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7pPr>
            <a:lvl8pPr marR="0"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8pPr>
            <a:lvl9pPr marR="0"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 algn="l">
              <a:defRPr/>
            </a:pPr>
            <a:r>
              <a:rPr lang="fr-BE" sz="3600" dirty="0"/>
              <a:t>Data Access</a:t>
            </a:r>
          </a:p>
        </p:txBody>
      </p:sp>
      <p:grpSp>
        <p:nvGrpSpPr>
          <p:cNvPr id="27" name="Google Shape;7882;p65"/>
          <p:cNvGrpSpPr/>
          <p:nvPr/>
        </p:nvGrpSpPr>
        <p:grpSpPr bwMode="auto">
          <a:xfrm>
            <a:off x="2659646" y="1446275"/>
            <a:ext cx="3569026" cy="1487256"/>
            <a:chOff x="5194708" y="3484366"/>
            <a:chExt cx="2369266" cy="987304"/>
          </a:xfrm>
        </p:grpSpPr>
        <p:grpSp>
          <p:nvGrpSpPr>
            <p:cNvPr id="29" name="Google Shape;7887;p65"/>
            <p:cNvGrpSpPr/>
            <p:nvPr/>
          </p:nvGrpSpPr>
          <p:grpSpPr bwMode="auto"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38" name="Google Shape;7888;p65"/>
              <p:cNvSpPr/>
              <p:nvPr/>
            </p:nvSpPr>
            <p:spPr bwMode="auto"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9" name="Google Shape;7889;p65"/>
              <p:cNvSpPr/>
              <p:nvPr/>
            </p:nvSpPr>
            <p:spPr bwMode="auto"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40" name="Google Shape;7890;p65"/>
              <p:cNvSpPr/>
              <p:nvPr/>
            </p:nvSpPr>
            <p:spPr bwMode="auto"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0" name="Google Shape;7891;p65"/>
            <p:cNvGrpSpPr/>
            <p:nvPr/>
          </p:nvGrpSpPr>
          <p:grpSpPr bwMode="auto">
            <a:xfrm>
              <a:off x="5973663" y="3484366"/>
              <a:ext cx="811334" cy="987304"/>
              <a:chOff x="1285250" y="1617275"/>
              <a:chExt cx="1090650" cy="1327200"/>
            </a:xfrm>
          </p:grpSpPr>
          <p:sp>
            <p:nvSpPr>
              <p:cNvPr id="35" name="Google Shape;7892;p65"/>
              <p:cNvSpPr/>
              <p:nvPr/>
            </p:nvSpPr>
            <p:spPr bwMode="auto"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6" name="Google Shape;7893;p65"/>
              <p:cNvSpPr/>
              <p:nvPr/>
            </p:nvSpPr>
            <p:spPr bwMode="auto"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7" name="Google Shape;7894;p65"/>
              <p:cNvSpPr/>
              <p:nvPr/>
            </p:nvSpPr>
            <p:spPr bwMode="auto"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grpSp>
          <p:nvGrpSpPr>
            <p:cNvPr id="31" name="Google Shape;7895;p65"/>
            <p:cNvGrpSpPr/>
            <p:nvPr/>
          </p:nvGrpSpPr>
          <p:grpSpPr bwMode="auto"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2" name="Google Shape;7896;p65"/>
              <p:cNvSpPr/>
              <p:nvPr/>
            </p:nvSpPr>
            <p:spPr bwMode="auto"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3" name="Google Shape;7897;p65"/>
              <p:cNvSpPr/>
              <p:nvPr/>
            </p:nvSpPr>
            <p:spPr bwMode="auto"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4" name="Google Shape;7898;p65"/>
              <p:cNvSpPr/>
              <p:nvPr/>
            </p:nvSpPr>
            <p:spPr bwMode="auto"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</p:grpSp>
      <p:sp>
        <p:nvSpPr>
          <p:cNvPr id="50" name="TextBox 49"/>
          <p:cNvSpPr txBox="1"/>
          <p:nvPr/>
        </p:nvSpPr>
        <p:spPr bwMode="auto">
          <a:xfrm>
            <a:off x="2555776" y="3077547"/>
            <a:ext cx="1473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mk-MK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Automatic Exchange of Information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715880" y="3074607"/>
            <a:ext cx="147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mk-MK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On Inquiry</a:t>
            </a:r>
          </a:p>
          <a:p>
            <a:pPr algn="ctr">
              <a:spcBef>
                <a:spcPct val="0"/>
              </a:spcBef>
            </a:pPr>
            <a:r>
              <a:rPr lang="en-US" altLang="mk-MK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online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4890478" y="3077547"/>
            <a:ext cx="147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mk-MK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Central Register counters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2555776" y="3941643"/>
            <a:ext cx="147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mk-MK" sz="900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FIU</a:t>
            </a:r>
          </a:p>
          <a:p>
            <a:pPr algn="ctr">
              <a:spcBef>
                <a:spcPct val="0"/>
              </a:spcBef>
            </a:pPr>
            <a:r>
              <a:rPr lang="en-US" altLang="mk-MK" sz="900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Banks (clearing house)</a:t>
            </a:r>
          </a:p>
          <a:p>
            <a:pPr algn="ctr">
              <a:spcBef>
                <a:spcPct val="0"/>
              </a:spcBef>
            </a:pPr>
            <a:r>
              <a:rPr lang="en-US" altLang="mk-MK" sz="9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Other obliged entities</a:t>
            </a:r>
          </a:p>
          <a:p>
            <a:pPr algn="ctr">
              <a:spcBef>
                <a:spcPct val="0"/>
              </a:spcBef>
            </a:pPr>
            <a:r>
              <a:rPr lang="en-US" altLang="mk-MK" sz="9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Competent Authorities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3779912" y="3941642"/>
            <a:ext cx="1473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mk-MK" sz="900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Obliged entities</a:t>
            </a:r>
          </a:p>
          <a:p>
            <a:pPr algn="ctr">
              <a:spcBef>
                <a:spcPct val="0"/>
              </a:spcBef>
            </a:pPr>
            <a:r>
              <a:rPr lang="en-US" altLang="mk-MK" sz="900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Competent Authorities</a:t>
            </a:r>
          </a:p>
          <a:p>
            <a:pPr algn="ctr">
              <a:spcBef>
                <a:spcPct val="0"/>
              </a:spcBef>
            </a:pPr>
            <a:r>
              <a:rPr lang="en-US" altLang="mk-MK" sz="900" b="1" dirty="0">
                <a:solidFill>
                  <a:srgbClr val="C00000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General public</a:t>
            </a:r>
          </a:p>
        </p:txBody>
      </p:sp>
      <p:cxnSp>
        <p:nvCxnSpPr>
          <p:cNvPr id="58" name="Google Shape;237;p32"/>
          <p:cNvCxnSpPr>
            <a:cxnSpLocks/>
          </p:cNvCxnSpPr>
          <p:nvPr/>
        </p:nvCxnSpPr>
        <p:spPr bwMode="auto">
          <a:xfrm flipH="1">
            <a:off x="4059747" y="3851548"/>
            <a:ext cx="906083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237;p32"/>
          <p:cNvCxnSpPr>
            <a:cxnSpLocks/>
          </p:cNvCxnSpPr>
          <p:nvPr/>
        </p:nvCxnSpPr>
        <p:spPr bwMode="auto">
          <a:xfrm flipH="1">
            <a:off x="5164412" y="3851548"/>
            <a:ext cx="906083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TextBox 61"/>
          <p:cNvSpPr txBox="1"/>
          <p:nvPr/>
        </p:nvSpPr>
        <p:spPr bwMode="auto">
          <a:xfrm>
            <a:off x="4880734" y="3941643"/>
            <a:ext cx="147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mk-MK" sz="900" b="1" dirty="0">
                <a:solidFill>
                  <a:srgbClr val="C00000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rPr>
              <a:t>General public</a:t>
            </a:r>
          </a:p>
        </p:txBody>
      </p:sp>
      <p:sp>
        <p:nvSpPr>
          <p:cNvPr id="42" name="Rounded Rectangle 4"/>
          <p:cNvSpPr/>
          <p:nvPr/>
        </p:nvSpPr>
        <p:spPr>
          <a:xfrm>
            <a:off x="7055652" y="1684123"/>
            <a:ext cx="1439194" cy="11372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t" anchorCtr="1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kern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the publi</a:t>
            </a:r>
            <a:r>
              <a:rPr lang="en-US" b="1" kern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 do with the information?</a:t>
            </a:r>
            <a:endParaRPr lang="mk-MK" sz="900" b="1" kern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23581641"/>
              </p:ext>
            </p:extLst>
          </p:nvPr>
        </p:nvGraphicFramePr>
        <p:xfrm>
          <a:off x="-468560" y="1199465"/>
          <a:ext cx="8113115" cy="259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855011" y="1931161"/>
            <a:ext cx="22484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8650" indent="-1714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1" indent="0" eaLnBrk="1" hangingPunct="1">
              <a:spcBef>
                <a:spcPts val="1200"/>
              </a:spcBef>
              <a:buNone/>
            </a:pPr>
            <a:r>
              <a:rPr lang="en-US" alt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crucial for data quality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first public service in the country to establish interoperability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API in filing AND in information issuing (reducing administrative burden)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US" altLang="en-US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documentation and system alignment</a:t>
            </a:r>
          </a:p>
          <a:p>
            <a:pPr>
              <a:spcBef>
                <a:spcPct val="0"/>
              </a:spcBef>
              <a:buFontTx/>
              <a:buNone/>
            </a:pPr>
            <a:endParaRPr lang="mk-MK" altLang="mk-MK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6084168" y="1707654"/>
            <a:ext cx="1194622" cy="6120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07704" y="2530650"/>
            <a:ext cx="0" cy="617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115616" y="3219822"/>
            <a:ext cx="144015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8650" indent="-1714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1" indent="0" eaLnBrk="1" hangingPunct="1">
              <a:spcBef>
                <a:spcPts val="1200"/>
              </a:spcBef>
              <a:buNone/>
            </a:pPr>
            <a:r>
              <a:rPr lang="en-US" alt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sourcing LE info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recognizing exempt categories</a:t>
            </a:r>
          </a:p>
        </p:txBody>
      </p:sp>
      <p:sp>
        <p:nvSpPr>
          <p:cNvPr id="20" name="Google Shape;267;p34"/>
          <p:cNvSpPr txBox="1">
            <a:spLocks noGrp="1"/>
          </p:cNvSpPr>
          <p:nvPr>
            <p:ph type="title"/>
          </p:nvPr>
        </p:nvSpPr>
        <p:spPr bwMode="auto">
          <a:xfrm>
            <a:off x="755576" y="51470"/>
            <a:ext cx="7665198" cy="8342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sz="3600" cap="small" dirty="0" err="1"/>
              <a:t>Interoperability</a:t>
            </a:r>
            <a:endParaRPr sz="3600" cap="small" dirty="0"/>
          </a:p>
        </p:txBody>
      </p:sp>
      <p:sp>
        <p:nvSpPr>
          <p:cNvPr id="8" name="Rounded Rectangle 4"/>
          <p:cNvSpPr/>
          <p:nvPr/>
        </p:nvSpPr>
        <p:spPr>
          <a:xfrm>
            <a:off x="4607492" y="3723878"/>
            <a:ext cx="2953352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t" anchorCtr="1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kern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about foreigners…?</a:t>
            </a:r>
            <a:endParaRPr lang="mk-MK" sz="900" b="1" kern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1560" y="2079040"/>
            <a:ext cx="3703066" cy="2652950"/>
            <a:chOff x="3426401" y="3052870"/>
            <a:chExt cx="2125579" cy="1522807"/>
          </a:xfrm>
        </p:grpSpPr>
        <p:grpSp>
          <p:nvGrpSpPr>
            <p:cNvPr id="15" name="Google Shape;8384;p67"/>
            <p:cNvGrpSpPr/>
            <p:nvPr/>
          </p:nvGrpSpPr>
          <p:grpSpPr bwMode="auto">
            <a:xfrm>
              <a:off x="3426401" y="3052870"/>
              <a:ext cx="2125579" cy="1522807"/>
              <a:chOff x="1187048" y="238125"/>
              <a:chExt cx="5256397" cy="5248476"/>
            </a:xfrm>
          </p:grpSpPr>
          <p:sp>
            <p:nvSpPr>
              <p:cNvPr id="35" name="Google Shape;8385;p67"/>
              <p:cNvSpPr/>
              <p:nvPr/>
            </p:nvSpPr>
            <p:spPr bwMode="auto">
              <a:xfrm>
                <a:off x="1188450" y="238125"/>
                <a:ext cx="3198750" cy="2628625"/>
              </a:xfrm>
              <a:custGeom>
                <a:avLst/>
                <a:gdLst/>
                <a:ahLst/>
                <a:cxnLst/>
                <a:rect l="l" t="t" r="r" b="b"/>
                <a:pathLst>
                  <a:path w="127950" h="105145" extrusionOk="0">
                    <a:moveTo>
                      <a:pt x="18697" y="0"/>
                    </a:moveTo>
                    <a:cubicBezTo>
                      <a:pt x="8371" y="0"/>
                      <a:pt x="1" y="8371"/>
                      <a:pt x="1" y="18697"/>
                    </a:cubicBezTo>
                    <a:lnTo>
                      <a:pt x="1" y="105145"/>
                    </a:lnTo>
                    <a:lnTo>
                      <a:pt x="36857" y="105145"/>
                    </a:lnTo>
                    <a:cubicBezTo>
                      <a:pt x="35719" y="102283"/>
                      <a:pt x="35385" y="99165"/>
                      <a:pt x="35897" y="96130"/>
                    </a:cubicBezTo>
                    <a:cubicBezTo>
                      <a:pt x="37137" y="88648"/>
                      <a:pt x="43398" y="82793"/>
                      <a:pt x="50957" y="82096"/>
                    </a:cubicBezTo>
                    <a:cubicBezTo>
                      <a:pt x="51501" y="82045"/>
                      <a:pt x="52041" y="82020"/>
                      <a:pt x="52575" y="82020"/>
                    </a:cubicBezTo>
                    <a:cubicBezTo>
                      <a:pt x="61906" y="82020"/>
                      <a:pt x="69475" y="89593"/>
                      <a:pt x="69475" y="98926"/>
                    </a:cubicBezTo>
                    <a:cubicBezTo>
                      <a:pt x="69475" y="101055"/>
                      <a:pt x="69070" y="103165"/>
                      <a:pt x="68283" y="105145"/>
                    </a:cubicBezTo>
                    <a:lnTo>
                      <a:pt x="105145" y="105145"/>
                    </a:lnTo>
                    <a:lnTo>
                      <a:pt x="105145" y="68419"/>
                    </a:lnTo>
                    <a:cubicBezTo>
                      <a:pt x="106958" y="69088"/>
                      <a:pt x="108908" y="69476"/>
                      <a:pt x="110955" y="69476"/>
                    </a:cubicBezTo>
                    <a:cubicBezTo>
                      <a:pt x="111990" y="69476"/>
                      <a:pt x="113050" y="69377"/>
                      <a:pt x="114130" y="69164"/>
                    </a:cubicBezTo>
                    <a:cubicBezTo>
                      <a:pt x="121952" y="67632"/>
                      <a:pt x="127801" y="60687"/>
                      <a:pt x="127866" y="52715"/>
                    </a:cubicBezTo>
                    <a:cubicBezTo>
                      <a:pt x="127950" y="43313"/>
                      <a:pt x="120348" y="35664"/>
                      <a:pt x="110964" y="35664"/>
                    </a:cubicBezTo>
                    <a:cubicBezTo>
                      <a:pt x="108979" y="35670"/>
                      <a:pt x="107005" y="36028"/>
                      <a:pt x="105145" y="36720"/>
                    </a:cubicBezTo>
                    <a:lnTo>
                      <a:pt x="105145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6" name="Google Shape;8386;p67"/>
              <p:cNvSpPr/>
              <p:nvPr/>
            </p:nvSpPr>
            <p:spPr bwMode="auto">
              <a:xfrm>
                <a:off x="1187048" y="2289901"/>
                <a:ext cx="2628362" cy="3196700"/>
              </a:xfrm>
              <a:custGeom>
                <a:avLst/>
                <a:gdLst/>
                <a:ahLst/>
                <a:cxnLst/>
                <a:rect l="l" t="t" r="r" b="b"/>
                <a:pathLst>
                  <a:path w="105145" h="127868" extrusionOk="0">
                    <a:moveTo>
                      <a:pt x="52573" y="1"/>
                    </a:moveTo>
                    <a:cubicBezTo>
                      <a:pt x="43236" y="1"/>
                      <a:pt x="35664" y="7567"/>
                      <a:pt x="35664" y="16910"/>
                    </a:cubicBezTo>
                    <a:cubicBezTo>
                      <a:pt x="35670" y="18895"/>
                      <a:pt x="36028" y="20862"/>
                      <a:pt x="36720" y="22722"/>
                    </a:cubicBezTo>
                    <a:lnTo>
                      <a:pt x="0" y="22722"/>
                    </a:lnTo>
                    <a:lnTo>
                      <a:pt x="0" y="110011"/>
                    </a:lnTo>
                    <a:cubicBezTo>
                      <a:pt x="0" y="119872"/>
                      <a:pt x="7995" y="127867"/>
                      <a:pt x="17862" y="127867"/>
                    </a:cubicBezTo>
                    <a:lnTo>
                      <a:pt x="105145" y="127867"/>
                    </a:lnTo>
                    <a:lnTo>
                      <a:pt x="105145" y="91010"/>
                    </a:lnTo>
                    <a:cubicBezTo>
                      <a:pt x="103158" y="91801"/>
                      <a:pt x="101044" y="92206"/>
                      <a:pt x="98916" y="92206"/>
                    </a:cubicBezTo>
                    <a:cubicBezTo>
                      <a:pt x="98350" y="92206"/>
                      <a:pt x="97782" y="92177"/>
                      <a:pt x="97215" y="92119"/>
                    </a:cubicBezTo>
                    <a:cubicBezTo>
                      <a:pt x="88869" y="91267"/>
                      <a:pt x="82269" y="84184"/>
                      <a:pt x="82024" y="75802"/>
                    </a:cubicBezTo>
                    <a:cubicBezTo>
                      <a:pt x="81744" y="66233"/>
                      <a:pt x="89417" y="58393"/>
                      <a:pt x="98920" y="58393"/>
                    </a:cubicBezTo>
                    <a:cubicBezTo>
                      <a:pt x="101055" y="58393"/>
                      <a:pt x="103159" y="58792"/>
                      <a:pt x="105139" y="59585"/>
                    </a:cubicBezTo>
                    <a:lnTo>
                      <a:pt x="105139" y="22728"/>
                    </a:lnTo>
                    <a:lnTo>
                      <a:pt x="68419" y="22728"/>
                    </a:lnTo>
                    <a:cubicBezTo>
                      <a:pt x="69427" y="19992"/>
                      <a:pt x="69796" y="16951"/>
                      <a:pt x="69164" y="13738"/>
                    </a:cubicBezTo>
                    <a:cubicBezTo>
                      <a:pt x="67632" y="5922"/>
                      <a:pt x="60686" y="73"/>
                      <a:pt x="52715" y="2"/>
                    </a:cubicBezTo>
                    <a:cubicBezTo>
                      <a:pt x="52668" y="1"/>
                      <a:pt x="52620" y="1"/>
                      <a:pt x="52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7" name="Google Shape;8387;p67"/>
              <p:cNvSpPr/>
              <p:nvPr/>
            </p:nvSpPr>
            <p:spPr bwMode="auto">
              <a:xfrm>
                <a:off x="3812708" y="244502"/>
                <a:ext cx="2628649" cy="3170611"/>
              </a:xfrm>
              <a:custGeom>
                <a:avLst/>
                <a:gdLst/>
                <a:ahLst/>
                <a:cxnLst/>
                <a:rect l="l" t="t" r="r" b="b"/>
                <a:pathLst>
                  <a:path w="105146" h="127873" extrusionOk="0">
                    <a:moveTo>
                      <a:pt x="1" y="1"/>
                    </a:moveTo>
                    <a:lnTo>
                      <a:pt x="1" y="36857"/>
                    </a:lnTo>
                    <a:cubicBezTo>
                      <a:pt x="1988" y="36066"/>
                      <a:pt x="4101" y="35662"/>
                      <a:pt x="6229" y="35662"/>
                    </a:cubicBezTo>
                    <a:cubicBezTo>
                      <a:pt x="6796" y="35662"/>
                      <a:pt x="7364" y="35691"/>
                      <a:pt x="7930" y="35748"/>
                    </a:cubicBezTo>
                    <a:cubicBezTo>
                      <a:pt x="16277" y="36595"/>
                      <a:pt x="22877" y="43684"/>
                      <a:pt x="23121" y="52066"/>
                    </a:cubicBezTo>
                    <a:cubicBezTo>
                      <a:pt x="23396" y="61635"/>
                      <a:pt x="15722" y="69481"/>
                      <a:pt x="6219" y="69481"/>
                    </a:cubicBezTo>
                    <a:cubicBezTo>
                      <a:pt x="4091" y="69475"/>
                      <a:pt x="1980" y="69076"/>
                      <a:pt x="1" y="68289"/>
                    </a:cubicBezTo>
                    <a:lnTo>
                      <a:pt x="1" y="105145"/>
                    </a:lnTo>
                    <a:lnTo>
                      <a:pt x="36720" y="105145"/>
                    </a:lnTo>
                    <a:cubicBezTo>
                      <a:pt x="35719" y="107882"/>
                      <a:pt x="35343" y="110916"/>
                      <a:pt x="35975" y="114130"/>
                    </a:cubicBezTo>
                    <a:cubicBezTo>
                      <a:pt x="37513" y="121952"/>
                      <a:pt x="44459" y="127801"/>
                      <a:pt x="52424" y="127872"/>
                    </a:cubicBezTo>
                    <a:cubicBezTo>
                      <a:pt x="52472" y="127873"/>
                      <a:pt x="52519" y="127873"/>
                      <a:pt x="52567" y="127873"/>
                    </a:cubicBezTo>
                    <a:cubicBezTo>
                      <a:pt x="61909" y="127873"/>
                      <a:pt x="69481" y="120301"/>
                      <a:pt x="69481" y="110964"/>
                    </a:cubicBezTo>
                    <a:cubicBezTo>
                      <a:pt x="69475" y="108979"/>
                      <a:pt x="69118" y="107005"/>
                      <a:pt x="68426" y="105145"/>
                    </a:cubicBezTo>
                    <a:lnTo>
                      <a:pt x="105145" y="105145"/>
                    </a:lnTo>
                    <a:lnTo>
                      <a:pt x="105145" y="16354"/>
                    </a:lnTo>
                    <a:cubicBezTo>
                      <a:pt x="105140" y="7328"/>
                      <a:pt x="97818" y="1"/>
                      <a:pt x="8878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38" name="Google Shape;8388;p67"/>
              <p:cNvSpPr/>
              <p:nvPr/>
            </p:nvSpPr>
            <p:spPr bwMode="auto">
              <a:xfrm>
                <a:off x="3244845" y="2847950"/>
                <a:ext cx="3198600" cy="2628500"/>
              </a:xfrm>
              <a:custGeom>
                <a:avLst/>
                <a:gdLst/>
                <a:ahLst/>
                <a:cxnLst/>
                <a:rect l="l" t="t" r="r" b="b"/>
                <a:pathLst>
                  <a:path w="127944" h="105140" extrusionOk="0">
                    <a:moveTo>
                      <a:pt x="22805" y="0"/>
                    </a:moveTo>
                    <a:lnTo>
                      <a:pt x="22805" y="36720"/>
                    </a:lnTo>
                    <a:cubicBezTo>
                      <a:pt x="20992" y="36051"/>
                      <a:pt x="19042" y="35663"/>
                      <a:pt x="16995" y="35663"/>
                    </a:cubicBezTo>
                    <a:cubicBezTo>
                      <a:pt x="15960" y="35663"/>
                      <a:pt x="14900" y="35762"/>
                      <a:pt x="13820" y="35975"/>
                    </a:cubicBezTo>
                    <a:cubicBezTo>
                      <a:pt x="5998" y="37513"/>
                      <a:pt x="150" y="44453"/>
                      <a:pt x="78" y="52424"/>
                    </a:cubicBezTo>
                    <a:cubicBezTo>
                      <a:pt x="1" y="61826"/>
                      <a:pt x="7602" y="69481"/>
                      <a:pt x="16986" y="69481"/>
                    </a:cubicBezTo>
                    <a:cubicBezTo>
                      <a:pt x="18971" y="69475"/>
                      <a:pt x="20945" y="69117"/>
                      <a:pt x="22805" y="68420"/>
                    </a:cubicBezTo>
                    <a:lnTo>
                      <a:pt x="22805" y="105139"/>
                    </a:lnTo>
                    <a:lnTo>
                      <a:pt x="108943" y="105139"/>
                    </a:lnTo>
                    <a:cubicBezTo>
                      <a:pt x="119436" y="105139"/>
                      <a:pt x="127944" y="96631"/>
                      <a:pt x="127944" y="86138"/>
                    </a:cubicBezTo>
                    <a:lnTo>
                      <a:pt x="127944" y="0"/>
                    </a:lnTo>
                    <a:lnTo>
                      <a:pt x="91087" y="0"/>
                    </a:lnTo>
                    <a:cubicBezTo>
                      <a:pt x="92088" y="2510"/>
                      <a:pt x="92470" y="5235"/>
                      <a:pt x="92196" y="7924"/>
                    </a:cubicBezTo>
                    <a:cubicBezTo>
                      <a:pt x="91343" y="16271"/>
                      <a:pt x="84260" y="22870"/>
                      <a:pt x="75878" y="23115"/>
                    </a:cubicBezTo>
                    <a:cubicBezTo>
                      <a:pt x="75708" y="23120"/>
                      <a:pt x="75539" y="23122"/>
                      <a:pt x="75370" y="23122"/>
                    </a:cubicBezTo>
                    <a:cubicBezTo>
                      <a:pt x="66033" y="23122"/>
                      <a:pt x="58469" y="15553"/>
                      <a:pt x="58469" y="6219"/>
                    </a:cubicBezTo>
                    <a:cubicBezTo>
                      <a:pt x="58469" y="4084"/>
                      <a:pt x="58869" y="1980"/>
                      <a:pt x="5966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491879" y="3232779"/>
              <a:ext cx="914669" cy="37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 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by LE</a:t>
              </a:r>
              <a:endParaRPr lang="mk-MK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794500" y="3248738"/>
              <a:ext cx="737982" cy="37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 </a:t>
              </a:r>
            </a:p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by BO</a:t>
              </a:r>
              <a:endParaRPr lang="mk-MK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3475230" y="3919893"/>
              <a:ext cx="931320" cy="5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Filing history by LE and 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by BO</a:t>
              </a:r>
              <a:endParaRPr lang="mk-MK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4586046" y="4003528"/>
              <a:ext cx="914669" cy="5299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bg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Summary of changes by date</a:t>
              </a:r>
              <a:endParaRPr lang="mk-MK" sz="18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9" name="Google Shape;267;p34"/>
          <p:cNvSpPr txBox="1">
            <a:spLocks noGrp="1"/>
          </p:cNvSpPr>
          <p:nvPr>
            <p:ph type="title"/>
          </p:nvPr>
        </p:nvSpPr>
        <p:spPr bwMode="auto">
          <a:xfrm>
            <a:off x="395536" y="267494"/>
            <a:ext cx="8169254" cy="762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defRPr/>
            </a:pPr>
            <a:r>
              <a:rPr lang="fr-BE" sz="3600" dirty="0"/>
              <a:t>Data Use – API w/ Banks</a:t>
            </a:r>
            <a:endParaRPr sz="3600" dirty="0"/>
          </a:p>
        </p:txBody>
      </p:sp>
      <p:sp>
        <p:nvSpPr>
          <p:cNvPr id="16" name="Google Shape;228;p32"/>
          <p:cNvSpPr txBox="1">
            <a:spLocks noGrp="1"/>
          </p:cNvSpPr>
          <p:nvPr>
            <p:ph type="subTitle" idx="1"/>
          </p:nvPr>
        </p:nvSpPr>
        <p:spPr bwMode="auto">
          <a:xfrm>
            <a:off x="5004048" y="2139702"/>
            <a:ext cx="3672408" cy="1420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Mandatory to enter search basis (predefined list)</a:t>
            </a: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received at cut-off date for all clients</a:t>
            </a:r>
          </a:p>
          <a:p>
            <a:pPr marL="0" lv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Incorporate this new information within their own client applications</a:t>
            </a:r>
          </a:p>
          <a:p>
            <a:pPr marL="0" lvl="0" indent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Google Shape;228;p32"/>
          <p:cNvSpPr txBox="1">
            <a:spLocks noGrp="1"/>
          </p:cNvSpPr>
          <p:nvPr>
            <p:ph type="subTitle" idx="1"/>
          </p:nvPr>
        </p:nvSpPr>
        <p:spPr bwMode="auto">
          <a:xfrm>
            <a:off x="539552" y="1419622"/>
            <a:ext cx="4176464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heavy artillery for BO data verification</a:t>
            </a:r>
          </a:p>
        </p:txBody>
      </p:sp>
      <p:sp>
        <p:nvSpPr>
          <p:cNvPr id="25" name="Rounded Rectangle 4"/>
          <p:cNvSpPr/>
          <p:nvPr/>
        </p:nvSpPr>
        <p:spPr>
          <a:xfrm>
            <a:off x="5580706" y="1131591"/>
            <a:ext cx="2953352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t" anchorCtr="1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kern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about entities that never come in contact with an obliged entity…?</a:t>
            </a:r>
            <a:endParaRPr lang="mk-MK" sz="900" b="1" kern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7;p34"/>
          <p:cNvSpPr txBox="1">
            <a:spLocks noGrp="1"/>
          </p:cNvSpPr>
          <p:nvPr>
            <p:ph type="title"/>
          </p:nvPr>
        </p:nvSpPr>
        <p:spPr bwMode="auto">
          <a:xfrm>
            <a:off x="367972" y="267494"/>
            <a:ext cx="8169254" cy="762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dirty="0"/>
              <a:t>Data Use – FIU</a:t>
            </a:r>
            <a:endParaRPr dirty="0"/>
          </a:p>
        </p:txBody>
      </p:sp>
      <p:sp>
        <p:nvSpPr>
          <p:cNvPr id="12" name="Content Placeholder 2"/>
          <p:cNvSpPr txBox="1">
            <a:spLocks noChangeAspect="1"/>
          </p:cNvSpPr>
          <p:nvPr/>
        </p:nvSpPr>
        <p:spPr bwMode="auto">
          <a:xfrm>
            <a:off x="5436096" y="3507854"/>
            <a:ext cx="3600400" cy="424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1"/>
                </a:solidFill>
                <a:latin typeface="Calibri Light"/>
                <a:ea typeface="Muli Light"/>
                <a:cs typeface="Calibri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 marL="0" indent="0">
              <a:buFont typeface="Open Sans"/>
              <a:buNone/>
            </a:pPr>
            <a:endParaRPr lang="en-US" sz="2000" dirty="0">
              <a:solidFill>
                <a:srgbClr val="000058"/>
              </a:solidFill>
            </a:endParaRPr>
          </a:p>
          <a:p>
            <a:pPr lvl="1"/>
            <a:endParaRPr lang="mk-MK" sz="1600" dirty="0">
              <a:solidFill>
                <a:srgbClr val="000058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9463" y="1127145"/>
            <a:ext cx="8136904" cy="3172797"/>
            <a:chOff x="539552" y="2211711"/>
            <a:chExt cx="5256584" cy="2448271"/>
          </a:xfrm>
        </p:grpSpPr>
        <p:grpSp>
          <p:nvGrpSpPr>
            <p:cNvPr id="14" name="Google Shape;8389;p67"/>
            <p:cNvGrpSpPr/>
            <p:nvPr/>
          </p:nvGrpSpPr>
          <p:grpSpPr bwMode="auto">
            <a:xfrm>
              <a:off x="539552" y="2211711"/>
              <a:ext cx="5256584" cy="2448271"/>
              <a:chOff x="238125" y="1188750"/>
              <a:chExt cx="7140450" cy="3335550"/>
            </a:xfrm>
          </p:grpSpPr>
          <p:sp>
            <p:nvSpPr>
              <p:cNvPr id="15" name="Google Shape;8390;p67"/>
              <p:cNvSpPr/>
              <p:nvPr/>
            </p:nvSpPr>
            <p:spPr bwMode="auto">
              <a:xfrm>
                <a:off x="238125" y="1188750"/>
                <a:ext cx="3507025" cy="1584000"/>
              </a:xfrm>
              <a:custGeom>
                <a:avLst/>
                <a:gdLst/>
                <a:ahLst/>
                <a:cxnLst/>
                <a:rect l="l" t="t" r="r" b="b"/>
                <a:pathLst>
                  <a:path w="140281" h="63360" extrusionOk="0">
                    <a:moveTo>
                      <a:pt x="4021" y="0"/>
                    </a:moveTo>
                    <a:cubicBezTo>
                      <a:pt x="1801" y="6"/>
                      <a:pt x="6" y="1801"/>
                      <a:pt x="0" y="4021"/>
                    </a:cubicBezTo>
                    <a:lnTo>
                      <a:pt x="0" y="59338"/>
                    </a:lnTo>
                    <a:cubicBezTo>
                      <a:pt x="6" y="61552"/>
                      <a:pt x="1801" y="63354"/>
                      <a:pt x="4021" y="63359"/>
                    </a:cubicBezTo>
                    <a:lnTo>
                      <a:pt x="98272" y="63359"/>
                    </a:lnTo>
                    <a:cubicBezTo>
                      <a:pt x="99963" y="41512"/>
                      <a:pt x="118098" y="24204"/>
                      <a:pt x="140280" y="23813"/>
                    </a:cubicBezTo>
                    <a:lnTo>
                      <a:pt x="140280" y="4021"/>
                    </a:lnTo>
                    <a:cubicBezTo>
                      <a:pt x="140275" y="1801"/>
                      <a:pt x="138474" y="6"/>
                      <a:pt x="13625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6" name="Google Shape;8391;p67"/>
              <p:cNvSpPr/>
              <p:nvPr/>
            </p:nvSpPr>
            <p:spPr bwMode="auto">
              <a:xfrm>
                <a:off x="238125" y="2940300"/>
                <a:ext cx="3507025" cy="1584000"/>
              </a:xfrm>
              <a:custGeom>
                <a:avLst/>
                <a:gdLst/>
                <a:ahLst/>
                <a:cxnLst/>
                <a:rect l="l" t="t" r="r" b="b"/>
                <a:pathLst>
                  <a:path w="140281" h="63360" extrusionOk="0">
                    <a:moveTo>
                      <a:pt x="4021" y="1"/>
                    </a:moveTo>
                    <a:cubicBezTo>
                      <a:pt x="1801" y="6"/>
                      <a:pt x="6" y="1808"/>
                      <a:pt x="0" y="4022"/>
                    </a:cubicBezTo>
                    <a:lnTo>
                      <a:pt x="0" y="59339"/>
                    </a:lnTo>
                    <a:cubicBezTo>
                      <a:pt x="6" y="61559"/>
                      <a:pt x="1801" y="63354"/>
                      <a:pt x="4021" y="63360"/>
                    </a:cubicBezTo>
                    <a:lnTo>
                      <a:pt x="136259" y="63360"/>
                    </a:lnTo>
                    <a:cubicBezTo>
                      <a:pt x="138474" y="63354"/>
                      <a:pt x="140275" y="61559"/>
                      <a:pt x="140280" y="59339"/>
                    </a:cubicBezTo>
                    <a:lnTo>
                      <a:pt x="140280" y="39547"/>
                    </a:lnTo>
                    <a:cubicBezTo>
                      <a:pt x="118098" y="39155"/>
                      <a:pt x="99963" y="21848"/>
                      <a:pt x="982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7" name="Google Shape;8392;p67"/>
              <p:cNvSpPr/>
              <p:nvPr/>
            </p:nvSpPr>
            <p:spPr bwMode="auto">
              <a:xfrm>
                <a:off x="3871550" y="1188750"/>
                <a:ext cx="3507025" cy="1584000"/>
              </a:xfrm>
              <a:custGeom>
                <a:avLst/>
                <a:gdLst/>
                <a:ahLst/>
                <a:cxnLst/>
                <a:rect l="l" t="t" r="r" b="b"/>
                <a:pathLst>
                  <a:path w="140281" h="63360" extrusionOk="0">
                    <a:moveTo>
                      <a:pt x="4022" y="0"/>
                    </a:moveTo>
                    <a:cubicBezTo>
                      <a:pt x="1807" y="6"/>
                      <a:pt x="6" y="1801"/>
                      <a:pt x="0" y="4021"/>
                    </a:cubicBezTo>
                    <a:lnTo>
                      <a:pt x="0" y="24017"/>
                    </a:lnTo>
                    <a:cubicBezTo>
                      <a:pt x="20553" y="26066"/>
                      <a:pt x="36886" y="42675"/>
                      <a:pt x="38494" y="63359"/>
                    </a:cubicBezTo>
                    <a:lnTo>
                      <a:pt x="136260" y="63359"/>
                    </a:lnTo>
                    <a:cubicBezTo>
                      <a:pt x="138480" y="63354"/>
                      <a:pt x="140275" y="61552"/>
                      <a:pt x="140281" y="59338"/>
                    </a:cubicBezTo>
                    <a:lnTo>
                      <a:pt x="140281" y="4021"/>
                    </a:lnTo>
                    <a:cubicBezTo>
                      <a:pt x="140275" y="1801"/>
                      <a:pt x="138480" y="6"/>
                      <a:pt x="13626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8" name="Google Shape;8393;p67"/>
              <p:cNvSpPr/>
              <p:nvPr/>
            </p:nvSpPr>
            <p:spPr bwMode="auto">
              <a:xfrm>
                <a:off x="3871550" y="2940300"/>
                <a:ext cx="3507025" cy="1584000"/>
              </a:xfrm>
              <a:custGeom>
                <a:avLst/>
                <a:gdLst/>
                <a:ahLst/>
                <a:cxnLst/>
                <a:rect l="l" t="t" r="r" b="b"/>
                <a:pathLst>
                  <a:path w="140281" h="63360" extrusionOk="0">
                    <a:moveTo>
                      <a:pt x="38494" y="1"/>
                    </a:moveTo>
                    <a:cubicBezTo>
                      <a:pt x="36886" y="20680"/>
                      <a:pt x="20553" y="37294"/>
                      <a:pt x="0" y="39343"/>
                    </a:cubicBezTo>
                    <a:lnTo>
                      <a:pt x="0" y="59339"/>
                    </a:lnTo>
                    <a:cubicBezTo>
                      <a:pt x="6" y="61559"/>
                      <a:pt x="1807" y="63354"/>
                      <a:pt x="4022" y="63360"/>
                    </a:cubicBezTo>
                    <a:lnTo>
                      <a:pt x="136260" y="63360"/>
                    </a:lnTo>
                    <a:cubicBezTo>
                      <a:pt x="138480" y="63354"/>
                      <a:pt x="140275" y="61559"/>
                      <a:pt x="140281" y="59339"/>
                    </a:cubicBezTo>
                    <a:lnTo>
                      <a:pt x="140281" y="4022"/>
                    </a:lnTo>
                    <a:cubicBezTo>
                      <a:pt x="140275" y="1808"/>
                      <a:pt x="138480" y="6"/>
                      <a:pt x="13626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19" name="Google Shape;8394;p67"/>
              <p:cNvSpPr/>
              <p:nvPr/>
            </p:nvSpPr>
            <p:spPr bwMode="auto">
              <a:xfrm>
                <a:off x="2842425" y="1934600"/>
                <a:ext cx="1843850" cy="1843850"/>
              </a:xfrm>
              <a:custGeom>
                <a:avLst/>
                <a:gdLst/>
                <a:ahLst/>
                <a:cxnLst/>
                <a:rect l="l" t="t" r="r" b="b"/>
                <a:pathLst>
                  <a:path w="73754" h="73754" extrusionOk="0">
                    <a:moveTo>
                      <a:pt x="36880" y="0"/>
                    </a:moveTo>
                    <a:cubicBezTo>
                      <a:pt x="36621" y="0"/>
                      <a:pt x="36362" y="6"/>
                      <a:pt x="36108" y="11"/>
                    </a:cubicBezTo>
                    <a:cubicBezTo>
                      <a:pt x="17253" y="397"/>
                      <a:pt x="1834" y="15011"/>
                      <a:pt x="154" y="33525"/>
                    </a:cubicBezTo>
                    <a:cubicBezTo>
                      <a:pt x="55" y="34627"/>
                      <a:pt x="0" y="35745"/>
                      <a:pt x="0" y="36874"/>
                    </a:cubicBezTo>
                    <a:cubicBezTo>
                      <a:pt x="0" y="38009"/>
                      <a:pt x="55" y="39122"/>
                      <a:pt x="154" y="40229"/>
                    </a:cubicBezTo>
                    <a:cubicBezTo>
                      <a:pt x="1834" y="58749"/>
                      <a:pt x="17253" y="73357"/>
                      <a:pt x="36108" y="73743"/>
                    </a:cubicBezTo>
                    <a:cubicBezTo>
                      <a:pt x="36362" y="73748"/>
                      <a:pt x="36621" y="73754"/>
                      <a:pt x="36880" y="73754"/>
                    </a:cubicBezTo>
                    <a:cubicBezTo>
                      <a:pt x="38312" y="73754"/>
                      <a:pt x="39744" y="73666"/>
                      <a:pt x="41165" y="73500"/>
                    </a:cubicBezTo>
                    <a:cubicBezTo>
                      <a:pt x="58391" y="71495"/>
                      <a:pt x="72030" y="57581"/>
                      <a:pt x="73600" y="40229"/>
                    </a:cubicBezTo>
                    <a:cubicBezTo>
                      <a:pt x="73699" y="39127"/>
                      <a:pt x="73754" y="38009"/>
                      <a:pt x="73754" y="36874"/>
                    </a:cubicBezTo>
                    <a:cubicBezTo>
                      <a:pt x="73754" y="35745"/>
                      <a:pt x="73699" y="34632"/>
                      <a:pt x="73600" y="33525"/>
                    </a:cubicBezTo>
                    <a:cubicBezTo>
                      <a:pt x="72024" y="16173"/>
                      <a:pt x="58391" y="2259"/>
                      <a:pt x="41165" y="254"/>
                    </a:cubicBezTo>
                    <a:cubicBezTo>
                      <a:pt x="39744" y="88"/>
                      <a:pt x="38312" y="0"/>
                      <a:pt x="3688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11560" y="2428233"/>
              <a:ext cx="1584176" cy="48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ct val="0"/>
                </a:spcBef>
              </a:pPr>
              <a:r>
                <a:rPr lang="en-US" altLang="mk-MK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3-5 risk levels for each LE (configurable)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11560" y="3585708"/>
              <a:ext cx="1960677" cy="79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ct val="0"/>
                </a:spcBef>
              </a:pPr>
              <a:r>
                <a:rPr lang="en-US" altLang="mk-MK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Risk assessment criteria</a:t>
              </a:r>
            </a:p>
            <a:p>
              <a:pPr marL="171450" indent="-171450">
                <a:spcBef>
                  <a:spcPct val="0"/>
                </a:spcBef>
              </a:pPr>
              <a:r>
                <a:rPr lang="en-US" altLang="mk-MK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	</a:t>
              </a:r>
              <a:r>
                <a:rPr lang="en-US" altLang="mk-MK" sz="1100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combination of legal and beneficial ownership data (offshore, frequency of changes, natural person related to </a:t>
              </a:r>
              <a:r>
                <a:rPr lang="en-US" altLang="mk-MK" sz="1100" dirty="0" err="1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mult</a:t>
              </a:r>
              <a:r>
                <a:rPr lang="en-US" altLang="mk-MK" sz="1100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. LEs); PEP status</a:t>
              </a:r>
            </a:p>
            <a:p>
              <a:pPr marL="171450" indent="-171450">
                <a:spcBef>
                  <a:spcPct val="0"/>
                </a:spcBef>
              </a:pPr>
              <a:r>
                <a:rPr lang="en-US" altLang="mk-MK" sz="1100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	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40420" y="2299664"/>
              <a:ext cx="1800200" cy="902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r">
                <a:spcBef>
                  <a:spcPct val="0"/>
                </a:spcBef>
              </a:pPr>
              <a:r>
                <a:rPr lang="en-US" altLang="mk-MK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User privileges: </a:t>
              </a:r>
            </a:p>
            <a:p>
              <a:pPr marL="342900" indent="-342900" algn="r">
                <a:spcBef>
                  <a:spcPct val="0"/>
                </a:spcBef>
                <a:buAutoNum type="arabicParenBoth"/>
              </a:pPr>
              <a:r>
                <a:rPr lang="en-US" altLang="mk-MK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FIU – data processing for risk calculation</a:t>
              </a:r>
            </a:p>
            <a:p>
              <a:pPr marL="342900" indent="-342900" algn="r">
                <a:spcBef>
                  <a:spcPct val="0"/>
                </a:spcBef>
                <a:buAutoNum type="arabicParenBoth"/>
              </a:pPr>
              <a:r>
                <a:rPr lang="en-US" altLang="mk-MK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obliged entities – obtaining level of risk for clients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27117" y="3585708"/>
              <a:ext cx="2254892" cy="1074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r">
                <a:spcBef>
                  <a:spcPct val="0"/>
                </a:spcBef>
              </a:pPr>
              <a:r>
                <a:rPr lang="en-US" altLang="mk-MK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Service to provide all LEs at a given risk category</a:t>
              </a:r>
            </a:p>
            <a:p>
              <a:pPr marL="171450" indent="-171450" algn="r">
                <a:spcBef>
                  <a:spcPct val="0"/>
                </a:spcBef>
              </a:pPr>
              <a:endParaRPr lang="en-US" altLang="mk-MK" dirty="0">
                <a:solidFill>
                  <a:schemeClr val="tx1"/>
                </a:solidFill>
                <a:latin typeface="Calibri Light" panose="020F0302020204030204" pitchFamily="34" charset="0"/>
                <a:ea typeface="Muli Light"/>
                <a:cs typeface="Calibri Light" panose="020F0302020204030204" pitchFamily="34" charset="0"/>
              </a:endParaRPr>
            </a:p>
            <a:p>
              <a:pPr marL="171450" indent="-171450" algn="r">
                <a:spcBef>
                  <a:spcPct val="0"/>
                </a:spcBef>
              </a:pPr>
              <a:r>
                <a:rPr lang="en-US" altLang="mk-MK" dirty="0">
                  <a:solidFill>
                    <a:schemeClr val="tx1"/>
                  </a:solidFill>
                  <a:latin typeface="Calibri Light" panose="020F0302020204030204" pitchFamily="34" charset="0"/>
                  <a:ea typeface="Muli Light"/>
                  <a:cs typeface="Calibri Light" panose="020F0302020204030204" pitchFamily="34" charset="0"/>
                </a:rPr>
                <a:t>Service to return a list with all LEs with a risk re-categorization on a daily basis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595761" y="2156333"/>
            <a:ext cx="1624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cap="small" dirty="0" err="1">
                <a:solidFill>
                  <a:schemeClr val="tx1"/>
                </a:solidFill>
                <a:latin typeface="Peignot LT Std Demi"/>
                <a:ea typeface="Montserrat"/>
                <a:cs typeface="Montserrat"/>
              </a:rPr>
              <a:t>Risk</a:t>
            </a:r>
            <a:r>
              <a:rPr lang="fr-BE" sz="2800" cap="small" dirty="0">
                <a:solidFill>
                  <a:schemeClr val="tx1"/>
                </a:solidFill>
                <a:latin typeface="Peignot LT Std Demi"/>
                <a:ea typeface="Montserrat"/>
                <a:cs typeface="Montserrat"/>
              </a:rPr>
              <a:t> </a:t>
            </a:r>
          </a:p>
          <a:p>
            <a:pPr algn="ctr"/>
            <a:r>
              <a:rPr lang="fr-BE" sz="2800" cap="small" dirty="0" err="1">
                <a:solidFill>
                  <a:schemeClr val="tx1"/>
                </a:solidFill>
                <a:latin typeface="Peignot LT Std Demi"/>
                <a:ea typeface="Montserrat"/>
                <a:cs typeface="Montserrat"/>
              </a:rPr>
              <a:t>Scoring</a:t>
            </a:r>
            <a:endParaRPr lang="mk-MK" sz="2800" cap="small" dirty="0">
              <a:solidFill>
                <a:schemeClr val="tx1"/>
              </a:solidFill>
              <a:latin typeface="Peignot LT Std Demi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4241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7;p34"/>
          <p:cNvSpPr txBox="1">
            <a:spLocks noGrp="1"/>
          </p:cNvSpPr>
          <p:nvPr>
            <p:ph type="title"/>
          </p:nvPr>
        </p:nvSpPr>
        <p:spPr bwMode="auto">
          <a:xfrm>
            <a:off x="367972" y="195486"/>
            <a:ext cx="8169254" cy="762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dirty="0"/>
              <a:t>Key </a:t>
            </a:r>
            <a:r>
              <a:rPr lang="fr-BE" dirty="0" err="1"/>
              <a:t>Lessons</a:t>
            </a:r>
            <a:r>
              <a:rPr lang="fr-BE" dirty="0"/>
              <a:t> </a:t>
            </a:r>
            <a:r>
              <a:rPr lang="fr-BE" dirty="0" err="1"/>
              <a:t>Learned</a:t>
            </a:r>
            <a:endParaRPr dirty="0"/>
          </a:p>
        </p:txBody>
      </p:sp>
      <p:sp>
        <p:nvSpPr>
          <p:cNvPr id="12" name="Content Placeholder 2"/>
          <p:cNvSpPr txBox="1">
            <a:spLocks noChangeAspect="1"/>
          </p:cNvSpPr>
          <p:nvPr/>
        </p:nvSpPr>
        <p:spPr bwMode="auto">
          <a:xfrm>
            <a:off x="5436096" y="3507854"/>
            <a:ext cx="3600400" cy="424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1"/>
                </a:solidFill>
                <a:latin typeface="Calibri Light"/>
                <a:ea typeface="Muli Light"/>
                <a:cs typeface="Calibri Ligh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 sz="2100" b="0" i="0" u="none" strike="noStrike" cap="none">
                <a:solidFill>
                  <a:srgbClr val="FFFFFF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pPr marL="0" indent="0">
              <a:buFont typeface="Open Sans"/>
              <a:buNone/>
            </a:pPr>
            <a:endParaRPr lang="en-US" sz="2000" dirty="0">
              <a:solidFill>
                <a:srgbClr val="000058"/>
              </a:solidFill>
            </a:endParaRPr>
          </a:p>
          <a:p>
            <a:pPr lvl="1"/>
            <a:endParaRPr lang="mk-MK" sz="1600" dirty="0">
              <a:solidFill>
                <a:srgbClr val="000058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906379808"/>
              </p:ext>
            </p:extLst>
          </p:nvPr>
        </p:nvGraphicFramePr>
        <p:xfrm>
          <a:off x="735061" y="1491630"/>
          <a:ext cx="686537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59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64;p58"/>
          <p:cNvSpPr txBox="1">
            <a:spLocks noGrp="1"/>
          </p:cNvSpPr>
          <p:nvPr>
            <p:ph type="ctrTitle"/>
          </p:nvPr>
        </p:nvSpPr>
        <p:spPr bwMode="auto">
          <a:xfrm>
            <a:off x="630353" y="1623275"/>
            <a:ext cx="3852000" cy="997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/>
              <a:t>THANKS!</a:t>
            </a:r>
            <a:endParaRPr/>
          </a:p>
        </p:txBody>
      </p:sp>
      <p:sp>
        <p:nvSpPr>
          <p:cNvPr id="5" name="Google Shape;1074;p58"/>
          <p:cNvSpPr txBox="1"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dirty="0"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de-DE" b="1" dirty="0"/>
              <a:t>l</a:t>
            </a:r>
            <a:r>
              <a:rPr lang="en" b="1" dirty="0"/>
              <a:t>jubinka.andonovska@crm.org.mk</a:t>
            </a:r>
            <a:r>
              <a:rPr lang="en" dirty="0"/>
              <a:t> </a:t>
            </a:r>
            <a:endParaRPr dirty="0"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/>
              <a:t>c</a:t>
            </a:r>
            <a:r>
              <a:rPr lang="en" dirty="0"/>
              <a:t>rm.org.mk</a:t>
            </a:r>
            <a:endParaRPr dirty="0"/>
          </a:p>
        </p:txBody>
      </p:sp>
      <p:cxnSp>
        <p:nvCxnSpPr>
          <p:cNvPr id="15" name="Google Shape;1076;p58"/>
          <p:cNvCxnSpPr>
            <a:cxnSpLocks/>
          </p:cNvCxnSpPr>
          <p:nvPr/>
        </p:nvCxnSpPr>
        <p:spPr bwMode="auto">
          <a:xfrm>
            <a:off x="720000" y="418900"/>
            <a:ext cx="0" cy="8721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965;p52"/>
          <p:cNvGrpSpPr/>
          <p:nvPr/>
        </p:nvGrpSpPr>
        <p:grpSpPr bwMode="auto">
          <a:xfrm>
            <a:off x="4167750" y="4704850"/>
            <a:ext cx="808500" cy="92099"/>
            <a:chOff x="3570750" y="4704850"/>
            <a:chExt cx="808500" cy="92099"/>
          </a:xfrm>
        </p:grpSpPr>
        <p:sp>
          <p:nvSpPr>
            <p:cNvPr id="17" name="Google Shape;966;p52"/>
            <p:cNvSpPr/>
            <p:nvPr/>
          </p:nvSpPr>
          <p:spPr bwMode="auto">
            <a:xfrm>
              <a:off x="3570750" y="4704850"/>
              <a:ext cx="92099" cy="92099"/>
            </a:xfrm>
            <a:prstGeom prst="ellipse">
              <a:avLst/>
            </a:prstGeom>
            <a:solidFill>
              <a:schemeClr val="tx1">
                <a:alpha val="513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Google Shape;967;p52"/>
            <p:cNvSpPr/>
            <p:nvPr/>
          </p:nvSpPr>
          <p:spPr bwMode="auto">
            <a:xfrm>
              <a:off x="3809550" y="4704850"/>
              <a:ext cx="92099" cy="92099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" name="Google Shape;968;p52"/>
            <p:cNvSpPr/>
            <p:nvPr/>
          </p:nvSpPr>
          <p:spPr bwMode="auto">
            <a:xfrm>
              <a:off x="4048350" y="4704850"/>
              <a:ext cx="92099" cy="92099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" name="Google Shape;969;p52"/>
            <p:cNvSpPr/>
            <p:nvPr/>
          </p:nvSpPr>
          <p:spPr bwMode="auto">
            <a:xfrm>
              <a:off x="4287150" y="4704850"/>
              <a:ext cx="92099" cy="920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U AML-CFT GF - light background">
  <a:themeElements>
    <a:clrScheme name="Personnalisé 2">
      <a:dk1>
        <a:srgbClr val="164193"/>
      </a:dk1>
      <a:lt1>
        <a:srgbClr val="FFFFFF"/>
      </a:lt1>
      <a:dk2>
        <a:srgbClr val="FFFFFF"/>
      </a:dk2>
      <a:lt2>
        <a:srgbClr val="009FE3"/>
      </a:lt2>
      <a:accent1>
        <a:srgbClr val="FFED00"/>
      </a:accent1>
      <a:accent2>
        <a:srgbClr val="009FE3"/>
      </a:accent2>
      <a:accent3>
        <a:srgbClr val="164193"/>
      </a:accent3>
      <a:accent4>
        <a:srgbClr val="009FE3"/>
      </a:accent4>
      <a:accent5>
        <a:srgbClr val="164193"/>
      </a:accent5>
      <a:accent6>
        <a:srgbClr val="009FE3"/>
      </a:accent6>
      <a:hlink>
        <a:srgbClr val="FFED00"/>
      </a:hlink>
      <a:folHlink>
        <a:srgbClr val="FFED0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495</Words>
  <Application>Microsoft Macintosh PowerPoint</Application>
  <DocSecurity>0</DocSecurity>
  <PresentationFormat>On-screen Show (16:9)</PresentationFormat>
  <Paragraphs>116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Josefin Sans</vt:lpstr>
      <vt:lpstr>Open Sans</vt:lpstr>
      <vt:lpstr>BenchNine</vt:lpstr>
      <vt:lpstr>Muli Light</vt:lpstr>
      <vt:lpstr>Arial</vt:lpstr>
      <vt:lpstr>Peignot LT Std Demi</vt:lpstr>
      <vt:lpstr>Montserrat</vt:lpstr>
      <vt:lpstr>Abel</vt:lpstr>
      <vt:lpstr>Calibri Light</vt:lpstr>
      <vt:lpstr>Wingdings</vt:lpstr>
      <vt:lpstr>Calibri</vt:lpstr>
      <vt:lpstr>EU AML-CFT GF - light background</vt:lpstr>
      <vt:lpstr>Establishing a Beneficial Ownership Register   Data verification</vt:lpstr>
      <vt:lpstr>Legal Framework Key Elements</vt:lpstr>
      <vt:lpstr>Data quality by design</vt:lpstr>
      <vt:lpstr>1</vt:lpstr>
      <vt:lpstr>Interoperability</vt:lpstr>
      <vt:lpstr>Data Use – API w/ Banks</vt:lpstr>
      <vt:lpstr>Data Use – FIU</vt:lpstr>
      <vt:lpstr>Key Lessons Learned</vt:lpstr>
      <vt:lpstr>THANKS!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Company Report</dc:title>
  <dc:creator>Ljubinka Andonovska</dc:creator>
  <cp:lastModifiedBy>Sandra Pernar</cp:lastModifiedBy>
  <cp:revision>146</cp:revision>
  <dcterms:modified xsi:type="dcterms:W3CDTF">2021-10-22T10:29:06Z</dcterms:modified>
  <dc:identifier/>
  <dc:language/>
  <cp:version/>
</cp:coreProperties>
</file>