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sldIdLst>
    <p:sldId id="256" r:id="rId5"/>
    <p:sldId id="292" r:id="rId6"/>
    <p:sldId id="295" r:id="rId7"/>
    <p:sldId id="293" r:id="rId8"/>
    <p:sldId id="294" r:id="rId9"/>
    <p:sldId id="282" r:id="rId10"/>
    <p:sldId id="290" r:id="rId11"/>
    <p:sldId id="273" r:id="rId12"/>
    <p:sldId id="283" r:id="rId13"/>
    <p:sldId id="284" r:id="rId14"/>
    <p:sldId id="287" r:id="rId15"/>
    <p:sldId id="258" r:id="rId16"/>
    <p:sldId id="289" r:id="rId17"/>
    <p:sldId id="262" r:id="rId1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žo Zeba" initials="BZ" lastIdx="1" clrIdx="0">
    <p:extLst>
      <p:ext uri="{19B8F6BF-5375-455C-9EA6-DF929625EA0E}">
        <p15:presenceInfo xmlns:p15="http://schemas.microsoft.com/office/powerpoint/2012/main" userId="S::Bozo.Zeba@rdd.hr::09c10767-d2b9-4f9b-800d-2ff237b1a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1A405-8915-4928-9658-BE75A624CC97}" v="261" dt="2021-10-21T07:07:12.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777" autoAdjust="0"/>
  </p:normalViewPr>
  <p:slideViewPr>
    <p:cSldViewPr snapToGrid="0">
      <p:cViewPr varScale="1">
        <p:scale>
          <a:sx n="106" d="100"/>
          <a:sy n="106" d="100"/>
        </p:scale>
        <p:origin x="832"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FA055-3E4A-4A01-B047-80449D1B1C1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hr-HR"/>
        </a:p>
      </dgm:t>
    </dgm:pt>
    <dgm:pt modelId="{5D5AC284-EDCF-43AC-B767-887525111DC8}">
      <dgm:prSet phldrT="[Text]"/>
      <dgm:spPr/>
      <dgm:t>
        <a:bodyPr/>
        <a:lstStyle/>
        <a:p>
          <a:r>
            <a:rPr lang="hr-HR" dirty="0"/>
            <a:t>ex-ante</a:t>
          </a:r>
        </a:p>
      </dgm:t>
    </dgm:pt>
    <dgm:pt modelId="{522499AA-4870-4C62-968C-F58E5E33A4ED}" type="parTrans" cxnId="{C6C1E15F-4792-4EAF-A6F6-8D5402CA8B9B}">
      <dgm:prSet/>
      <dgm:spPr/>
      <dgm:t>
        <a:bodyPr/>
        <a:lstStyle/>
        <a:p>
          <a:endParaRPr lang="hr-HR"/>
        </a:p>
      </dgm:t>
    </dgm:pt>
    <dgm:pt modelId="{0E3AA81A-5CB4-4431-A150-AB8648505FCC}" type="sibTrans" cxnId="{C6C1E15F-4792-4EAF-A6F6-8D5402CA8B9B}">
      <dgm:prSet/>
      <dgm:spPr/>
      <dgm:t>
        <a:bodyPr/>
        <a:lstStyle/>
        <a:p>
          <a:endParaRPr lang="hr-HR"/>
        </a:p>
      </dgm:t>
    </dgm:pt>
    <dgm:pt modelId="{BC0BC3BE-235C-4F7E-A97A-4617CEDC3EF1}">
      <dgm:prSet phldrT="[Text]"/>
      <dgm:spPr/>
      <dgm:t>
        <a:bodyPr/>
        <a:lstStyle/>
        <a:p>
          <a:r>
            <a:rPr lang="hr-HR" dirty="0" err="1"/>
            <a:t>qualitative</a:t>
          </a:r>
          <a:r>
            <a:rPr lang="hr-HR" dirty="0"/>
            <a:t> </a:t>
          </a:r>
          <a:r>
            <a:rPr lang="hr-HR" dirty="0" err="1"/>
            <a:t>assessment</a:t>
          </a:r>
          <a:r>
            <a:rPr lang="hr-HR" dirty="0"/>
            <a:t> </a:t>
          </a:r>
          <a:r>
            <a:rPr lang="hr-HR" dirty="0" err="1"/>
            <a:t>of</a:t>
          </a:r>
          <a:r>
            <a:rPr lang="hr-HR" dirty="0"/>
            <a:t> </a:t>
          </a:r>
          <a:r>
            <a:rPr lang="hr-HR" dirty="0" err="1"/>
            <a:t>the</a:t>
          </a:r>
          <a:r>
            <a:rPr lang="hr-HR" dirty="0"/>
            <a:t> </a:t>
          </a:r>
          <a:r>
            <a:rPr lang="hr-HR" dirty="0" err="1"/>
            <a:t>potential</a:t>
          </a:r>
          <a:r>
            <a:rPr lang="hr-HR" dirty="0"/>
            <a:t> </a:t>
          </a:r>
          <a:r>
            <a:rPr lang="hr-HR" dirty="0" err="1"/>
            <a:t>impact</a:t>
          </a:r>
          <a:r>
            <a:rPr lang="hr-HR" dirty="0"/>
            <a:t> </a:t>
          </a:r>
          <a:r>
            <a:rPr lang="hr-HR" dirty="0" err="1"/>
            <a:t>of</a:t>
          </a:r>
          <a:r>
            <a:rPr lang="hr-HR" dirty="0"/>
            <a:t> </a:t>
          </a:r>
          <a:r>
            <a:rPr lang="hr-HR" dirty="0" err="1"/>
            <a:t>open</a:t>
          </a:r>
          <a:r>
            <a:rPr lang="hr-HR" dirty="0"/>
            <a:t> </a:t>
          </a:r>
          <a:r>
            <a:rPr lang="hr-HR" dirty="0" err="1"/>
            <a:t>datasets</a:t>
          </a:r>
          <a:endParaRPr lang="hr-HR" dirty="0"/>
        </a:p>
      </dgm:t>
    </dgm:pt>
    <dgm:pt modelId="{2C327071-A96A-442A-9513-A0587F7D7433}" type="sibTrans" cxnId="{AAC88724-C6C7-43D7-9F94-33AEF29D5435}">
      <dgm:prSet/>
      <dgm:spPr/>
      <dgm:t>
        <a:bodyPr/>
        <a:lstStyle/>
        <a:p>
          <a:endParaRPr lang="hr-HR"/>
        </a:p>
      </dgm:t>
    </dgm:pt>
    <dgm:pt modelId="{16B17340-A2C6-45E4-92DE-B182380DCA9E}" type="parTrans" cxnId="{AAC88724-C6C7-43D7-9F94-33AEF29D5435}">
      <dgm:prSet/>
      <dgm:spPr/>
      <dgm:t>
        <a:bodyPr/>
        <a:lstStyle/>
        <a:p>
          <a:endParaRPr lang="hr-HR"/>
        </a:p>
      </dgm:t>
    </dgm:pt>
    <dgm:pt modelId="{1B428F54-6385-442E-965C-C28D49B9093E}">
      <dgm:prSet phldrT="[Text]"/>
      <dgm:spPr/>
      <dgm:t>
        <a:bodyPr/>
        <a:lstStyle/>
        <a:p>
          <a:r>
            <a:rPr lang="hr-HR" dirty="0" err="1"/>
            <a:t>theoretical</a:t>
          </a:r>
          <a:r>
            <a:rPr lang="hr-HR" dirty="0"/>
            <a:t> </a:t>
          </a:r>
          <a:r>
            <a:rPr lang="hr-HR" dirty="0" err="1"/>
            <a:t>assumptions</a:t>
          </a:r>
          <a:r>
            <a:rPr lang="hr-HR" dirty="0"/>
            <a:t> </a:t>
          </a:r>
          <a:r>
            <a:rPr lang="hr-HR" dirty="0" err="1"/>
            <a:t>and</a:t>
          </a:r>
          <a:r>
            <a:rPr lang="hr-HR" dirty="0"/>
            <a:t> </a:t>
          </a:r>
          <a:r>
            <a:rPr lang="hr-HR" dirty="0" err="1"/>
            <a:t>case</a:t>
          </a:r>
          <a:r>
            <a:rPr lang="hr-HR" dirty="0"/>
            <a:t> </a:t>
          </a:r>
          <a:r>
            <a:rPr lang="hr-HR" dirty="0" err="1"/>
            <a:t>analysis</a:t>
          </a:r>
          <a:endParaRPr lang="hr-HR" dirty="0"/>
        </a:p>
      </dgm:t>
    </dgm:pt>
    <dgm:pt modelId="{573AF297-B2C6-48CF-95D5-FB66E269AC52}" type="sibTrans" cxnId="{CCC72D81-E8D2-4E6C-A3F5-767AFF9C2AD3}">
      <dgm:prSet/>
      <dgm:spPr/>
      <dgm:t>
        <a:bodyPr/>
        <a:lstStyle/>
        <a:p>
          <a:endParaRPr lang="hr-HR"/>
        </a:p>
      </dgm:t>
    </dgm:pt>
    <dgm:pt modelId="{88A8B6B7-9D3D-48A8-B3FB-E743EDFBB5C6}" type="parTrans" cxnId="{CCC72D81-E8D2-4E6C-A3F5-767AFF9C2AD3}">
      <dgm:prSet/>
      <dgm:spPr/>
      <dgm:t>
        <a:bodyPr/>
        <a:lstStyle/>
        <a:p>
          <a:endParaRPr lang="hr-HR"/>
        </a:p>
      </dgm:t>
    </dgm:pt>
    <dgm:pt modelId="{A487A220-D2B1-4F27-ADFB-F4B559C2F800}" type="pres">
      <dgm:prSet presAssocID="{A8FFA055-3E4A-4A01-B047-80449D1B1C14}" presName="Name0" presStyleCnt="0">
        <dgm:presLayoutVars>
          <dgm:dir/>
          <dgm:animLvl val="lvl"/>
          <dgm:resizeHandles/>
        </dgm:presLayoutVars>
      </dgm:prSet>
      <dgm:spPr/>
    </dgm:pt>
    <dgm:pt modelId="{98E80AFC-BB8D-4E01-9D78-1DDA69515C4D}" type="pres">
      <dgm:prSet presAssocID="{5D5AC284-EDCF-43AC-B767-887525111DC8}" presName="linNode" presStyleCnt="0"/>
      <dgm:spPr/>
    </dgm:pt>
    <dgm:pt modelId="{A9782F44-43AE-4A75-938B-9C84F33B2CCF}" type="pres">
      <dgm:prSet presAssocID="{5D5AC284-EDCF-43AC-B767-887525111DC8}" presName="parentShp" presStyleLbl="node1" presStyleIdx="0" presStyleCnt="1">
        <dgm:presLayoutVars>
          <dgm:bulletEnabled val="1"/>
        </dgm:presLayoutVars>
      </dgm:prSet>
      <dgm:spPr/>
    </dgm:pt>
    <dgm:pt modelId="{9A9DFD7D-5D8B-4660-9B77-2513C2498086}" type="pres">
      <dgm:prSet presAssocID="{5D5AC284-EDCF-43AC-B767-887525111DC8}" presName="childShp" presStyleLbl="bgAccFollowNode1" presStyleIdx="0" presStyleCnt="1" custScaleX="139519">
        <dgm:presLayoutVars>
          <dgm:bulletEnabled val="1"/>
        </dgm:presLayoutVars>
      </dgm:prSet>
      <dgm:spPr/>
    </dgm:pt>
  </dgm:ptLst>
  <dgm:cxnLst>
    <dgm:cxn modelId="{AAC88724-C6C7-43D7-9F94-33AEF29D5435}" srcId="{5D5AC284-EDCF-43AC-B767-887525111DC8}" destId="{BC0BC3BE-235C-4F7E-A97A-4617CEDC3EF1}" srcOrd="0" destOrd="0" parTransId="{16B17340-A2C6-45E4-92DE-B182380DCA9E}" sibTransId="{2C327071-A96A-442A-9513-A0587F7D7433}"/>
    <dgm:cxn modelId="{C6C1E15F-4792-4EAF-A6F6-8D5402CA8B9B}" srcId="{A8FFA055-3E4A-4A01-B047-80449D1B1C14}" destId="{5D5AC284-EDCF-43AC-B767-887525111DC8}" srcOrd="0" destOrd="0" parTransId="{522499AA-4870-4C62-968C-F58E5E33A4ED}" sibTransId="{0E3AA81A-5CB4-4431-A150-AB8648505FCC}"/>
    <dgm:cxn modelId="{EEF2B480-681C-45D6-9CD4-18497A8B27DA}" type="presOf" srcId="{1B428F54-6385-442E-965C-C28D49B9093E}" destId="{9A9DFD7D-5D8B-4660-9B77-2513C2498086}" srcOrd="0" destOrd="1" presId="urn:microsoft.com/office/officeart/2005/8/layout/vList6"/>
    <dgm:cxn modelId="{CCC72D81-E8D2-4E6C-A3F5-767AFF9C2AD3}" srcId="{5D5AC284-EDCF-43AC-B767-887525111DC8}" destId="{1B428F54-6385-442E-965C-C28D49B9093E}" srcOrd="1" destOrd="0" parTransId="{88A8B6B7-9D3D-48A8-B3FB-E743EDFBB5C6}" sibTransId="{573AF297-B2C6-48CF-95D5-FB66E269AC52}"/>
    <dgm:cxn modelId="{E685BC9A-1331-4105-9353-D27B86FE70C5}" type="presOf" srcId="{BC0BC3BE-235C-4F7E-A97A-4617CEDC3EF1}" destId="{9A9DFD7D-5D8B-4660-9B77-2513C2498086}" srcOrd="0" destOrd="0" presId="urn:microsoft.com/office/officeart/2005/8/layout/vList6"/>
    <dgm:cxn modelId="{2E00E2B2-F882-4DCA-96D6-429F0853F30D}" type="presOf" srcId="{A8FFA055-3E4A-4A01-B047-80449D1B1C14}" destId="{A487A220-D2B1-4F27-ADFB-F4B559C2F800}" srcOrd="0" destOrd="0" presId="urn:microsoft.com/office/officeart/2005/8/layout/vList6"/>
    <dgm:cxn modelId="{1251A8E4-DC7D-47A6-8502-A24E93745850}" type="presOf" srcId="{5D5AC284-EDCF-43AC-B767-887525111DC8}" destId="{A9782F44-43AE-4A75-938B-9C84F33B2CCF}" srcOrd="0" destOrd="0" presId="urn:microsoft.com/office/officeart/2005/8/layout/vList6"/>
    <dgm:cxn modelId="{1F64E086-821B-44E9-9290-FA9F3834D505}" type="presParOf" srcId="{A487A220-D2B1-4F27-ADFB-F4B559C2F800}" destId="{98E80AFC-BB8D-4E01-9D78-1DDA69515C4D}" srcOrd="0" destOrd="0" presId="urn:microsoft.com/office/officeart/2005/8/layout/vList6"/>
    <dgm:cxn modelId="{F390FC26-2167-4A99-A1A3-0688B41F772D}" type="presParOf" srcId="{98E80AFC-BB8D-4E01-9D78-1DDA69515C4D}" destId="{A9782F44-43AE-4A75-938B-9C84F33B2CCF}" srcOrd="0" destOrd="0" presId="urn:microsoft.com/office/officeart/2005/8/layout/vList6"/>
    <dgm:cxn modelId="{B79695C6-5406-4C2D-A7FE-344E9D941B3A}" type="presParOf" srcId="{98E80AFC-BB8D-4E01-9D78-1DDA69515C4D}" destId="{9A9DFD7D-5D8B-4660-9B77-2513C249808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FFA055-3E4A-4A01-B047-80449D1B1C1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hr-HR"/>
        </a:p>
      </dgm:t>
    </dgm:pt>
    <dgm:pt modelId="{2BA2C842-636B-49F2-8294-DB04D25707AF}">
      <dgm:prSet phldrT="[Text]"/>
      <dgm:spPr/>
      <dgm:t>
        <a:bodyPr/>
        <a:lstStyle/>
        <a:p>
          <a:r>
            <a:rPr lang="hr-HR"/>
            <a:t>ex-post</a:t>
          </a:r>
        </a:p>
      </dgm:t>
    </dgm:pt>
    <dgm:pt modelId="{EAD1FD3B-35F4-47FC-86C0-EBAA9D6CBB41}" type="sibTrans" cxnId="{D8B13871-BC3B-4811-B4D5-2547F09E111F}">
      <dgm:prSet/>
      <dgm:spPr/>
      <dgm:t>
        <a:bodyPr/>
        <a:lstStyle/>
        <a:p>
          <a:endParaRPr lang="hr-HR"/>
        </a:p>
      </dgm:t>
    </dgm:pt>
    <dgm:pt modelId="{42EA79EA-AA8A-4BDD-8C40-FCEA644A3E86}" type="parTrans" cxnId="{D8B13871-BC3B-4811-B4D5-2547F09E111F}">
      <dgm:prSet/>
      <dgm:spPr/>
      <dgm:t>
        <a:bodyPr/>
        <a:lstStyle/>
        <a:p>
          <a:endParaRPr lang="hr-HR"/>
        </a:p>
      </dgm:t>
    </dgm:pt>
    <dgm:pt modelId="{B5FCDEB0-0973-4994-95A9-3AEA7EFA918D}">
      <dgm:prSet phldrT="[Text]"/>
      <dgm:spPr/>
      <dgm:t>
        <a:bodyPr/>
        <a:lstStyle/>
        <a:p>
          <a:r>
            <a:rPr lang="hr-HR" dirty="0" err="1"/>
            <a:t>quantitative</a:t>
          </a:r>
          <a:r>
            <a:rPr lang="hr-HR" dirty="0"/>
            <a:t> </a:t>
          </a:r>
          <a:r>
            <a:rPr lang="hr-HR" dirty="0" err="1"/>
            <a:t>analysis</a:t>
          </a:r>
          <a:r>
            <a:rPr lang="hr-HR" dirty="0"/>
            <a:t> </a:t>
          </a:r>
          <a:r>
            <a:rPr lang="hr-HR" dirty="0" err="1"/>
            <a:t>of</a:t>
          </a:r>
          <a:r>
            <a:rPr lang="hr-HR" dirty="0"/>
            <a:t> </a:t>
          </a:r>
          <a:r>
            <a:rPr lang="hr-HR" dirty="0" err="1"/>
            <a:t>the</a:t>
          </a:r>
          <a:r>
            <a:rPr lang="hr-HR" dirty="0"/>
            <a:t> </a:t>
          </a:r>
          <a:r>
            <a:rPr lang="hr-HR" dirty="0" err="1"/>
            <a:t>achieved</a:t>
          </a:r>
          <a:r>
            <a:rPr lang="hr-HR" dirty="0"/>
            <a:t> </a:t>
          </a:r>
          <a:r>
            <a:rPr lang="hr-HR" dirty="0" err="1"/>
            <a:t>impact</a:t>
          </a:r>
          <a:r>
            <a:rPr lang="hr-HR" dirty="0"/>
            <a:t> </a:t>
          </a:r>
          <a:r>
            <a:rPr lang="hr-HR" dirty="0" err="1"/>
            <a:t>of</a:t>
          </a:r>
          <a:r>
            <a:rPr lang="hr-HR" dirty="0"/>
            <a:t> a set </a:t>
          </a:r>
          <a:r>
            <a:rPr lang="hr-HR" dirty="0" err="1"/>
            <a:t>of</a:t>
          </a:r>
          <a:r>
            <a:rPr lang="hr-HR" dirty="0"/>
            <a:t> </a:t>
          </a:r>
          <a:r>
            <a:rPr lang="hr-HR" dirty="0" err="1"/>
            <a:t>open</a:t>
          </a:r>
          <a:r>
            <a:rPr lang="hr-HR" dirty="0"/>
            <a:t> data</a:t>
          </a:r>
        </a:p>
      </dgm:t>
    </dgm:pt>
    <dgm:pt modelId="{7F45F3E7-9D64-4613-9F99-22B6E42519F5}" type="sibTrans" cxnId="{D8B1C1C4-F559-4D9D-8DDC-E6A86ECCCF17}">
      <dgm:prSet/>
      <dgm:spPr/>
      <dgm:t>
        <a:bodyPr/>
        <a:lstStyle/>
        <a:p>
          <a:endParaRPr lang="hr-HR"/>
        </a:p>
      </dgm:t>
    </dgm:pt>
    <dgm:pt modelId="{86F0B66F-EBE3-432A-A345-8E0ABC29CC6A}" type="parTrans" cxnId="{D8B1C1C4-F559-4D9D-8DDC-E6A86ECCCF17}">
      <dgm:prSet/>
      <dgm:spPr/>
      <dgm:t>
        <a:bodyPr/>
        <a:lstStyle/>
        <a:p>
          <a:endParaRPr lang="hr-HR"/>
        </a:p>
      </dgm:t>
    </dgm:pt>
    <dgm:pt modelId="{1993D253-E3DD-41BC-8A44-1C7DDEFDA8EE}">
      <dgm:prSet phldrT="[Text]"/>
      <dgm:spPr/>
      <dgm:t>
        <a:bodyPr/>
        <a:lstStyle/>
        <a:p>
          <a:r>
            <a:rPr lang="hr-HR" b="0" i="0"/>
            <a:t>empirical analysis</a:t>
          </a:r>
          <a:endParaRPr lang="hr-HR"/>
        </a:p>
      </dgm:t>
    </dgm:pt>
    <dgm:pt modelId="{1BCE25DF-94B8-484E-846E-F780B5A3DA13}" type="sibTrans" cxnId="{385F4B96-CA59-4A2D-AAA1-7159C35D684A}">
      <dgm:prSet/>
      <dgm:spPr/>
      <dgm:t>
        <a:bodyPr/>
        <a:lstStyle/>
        <a:p>
          <a:endParaRPr lang="hr-HR"/>
        </a:p>
      </dgm:t>
    </dgm:pt>
    <dgm:pt modelId="{5C7CCD6B-E59C-4260-9611-ED82DB176CA2}" type="parTrans" cxnId="{385F4B96-CA59-4A2D-AAA1-7159C35D684A}">
      <dgm:prSet/>
      <dgm:spPr/>
      <dgm:t>
        <a:bodyPr/>
        <a:lstStyle/>
        <a:p>
          <a:endParaRPr lang="hr-HR"/>
        </a:p>
      </dgm:t>
    </dgm:pt>
    <dgm:pt modelId="{A487A220-D2B1-4F27-ADFB-F4B559C2F800}" type="pres">
      <dgm:prSet presAssocID="{A8FFA055-3E4A-4A01-B047-80449D1B1C14}" presName="Name0" presStyleCnt="0">
        <dgm:presLayoutVars>
          <dgm:dir val="rev"/>
          <dgm:animLvl val="lvl"/>
          <dgm:resizeHandles/>
        </dgm:presLayoutVars>
      </dgm:prSet>
      <dgm:spPr/>
    </dgm:pt>
    <dgm:pt modelId="{052B6CD0-DFEE-4401-966A-CD8F8EF08D4E}" type="pres">
      <dgm:prSet presAssocID="{2BA2C842-636B-49F2-8294-DB04D25707AF}" presName="linNode" presStyleCnt="0"/>
      <dgm:spPr/>
    </dgm:pt>
    <dgm:pt modelId="{5D9DAF1E-13B4-4662-AFD7-269A06A65545}" type="pres">
      <dgm:prSet presAssocID="{2BA2C842-636B-49F2-8294-DB04D25707AF}" presName="parentShp" presStyleLbl="node1" presStyleIdx="0" presStyleCnt="1">
        <dgm:presLayoutVars>
          <dgm:bulletEnabled val="1"/>
        </dgm:presLayoutVars>
      </dgm:prSet>
      <dgm:spPr/>
    </dgm:pt>
    <dgm:pt modelId="{30661D83-FDFD-410F-82AE-796821F3CA48}" type="pres">
      <dgm:prSet presAssocID="{2BA2C842-636B-49F2-8294-DB04D25707AF}" presName="childShp" presStyleLbl="bgAccFollowNode1" presStyleIdx="0" presStyleCnt="1" custScaleX="139709">
        <dgm:presLayoutVars>
          <dgm:bulletEnabled val="1"/>
        </dgm:presLayoutVars>
      </dgm:prSet>
      <dgm:spPr/>
    </dgm:pt>
  </dgm:ptLst>
  <dgm:cxnLst>
    <dgm:cxn modelId="{D8B13871-BC3B-4811-B4D5-2547F09E111F}" srcId="{A8FFA055-3E4A-4A01-B047-80449D1B1C14}" destId="{2BA2C842-636B-49F2-8294-DB04D25707AF}" srcOrd="0" destOrd="0" parTransId="{42EA79EA-AA8A-4BDD-8C40-FCEA644A3E86}" sibTransId="{EAD1FD3B-35F4-47FC-86C0-EBAA9D6CBB41}"/>
    <dgm:cxn modelId="{C7180674-3C44-41DA-BE4B-AB62DCC26D1E}" type="presOf" srcId="{B5FCDEB0-0973-4994-95A9-3AEA7EFA918D}" destId="{30661D83-FDFD-410F-82AE-796821F3CA48}" srcOrd="0" destOrd="0" presId="urn:microsoft.com/office/officeart/2005/8/layout/vList6"/>
    <dgm:cxn modelId="{385F4B96-CA59-4A2D-AAA1-7159C35D684A}" srcId="{2BA2C842-636B-49F2-8294-DB04D25707AF}" destId="{1993D253-E3DD-41BC-8A44-1C7DDEFDA8EE}" srcOrd="1" destOrd="0" parTransId="{5C7CCD6B-E59C-4260-9611-ED82DB176CA2}" sibTransId="{1BCE25DF-94B8-484E-846E-F780B5A3DA13}"/>
    <dgm:cxn modelId="{2E00E2B2-F882-4DCA-96D6-429F0853F30D}" type="presOf" srcId="{A8FFA055-3E4A-4A01-B047-80449D1B1C14}" destId="{A487A220-D2B1-4F27-ADFB-F4B559C2F800}" srcOrd="0" destOrd="0" presId="urn:microsoft.com/office/officeart/2005/8/layout/vList6"/>
    <dgm:cxn modelId="{079989BC-823E-4F2D-B9B6-A6461EA3041B}" type="presOf" srcId="{2BA2C842-636B-49F2-8294-DB04D25707AF}" destId="{5D9DAF1E-13B4-4662-AFD7-269A06A65545}" srcOrd="0" destOrd="0" presId="urn:microsoft.com/office/officeart/2005/8/layout/vList6"/>
    <dgm:cxn modelId="{D8B1C1C4-F559-4D9D-8DDC-E6A86ECCCF17}" srcId="{2BA2C842-636B-49F2-8294-DB04D25707AF}" destId="{B5FCDEB0-0973-4994-95A9-3AEA7EFA918D}" srcOrd="0" destOrd="0" parTransId="{86F0B66F-EBE3-432A-A345-8E0ABC29CC6A}" sibTransId="{7F45F3E7-9D64-4613-9F99-22B6E42519F5}"/>
    <dgm:cxn modelId="{3FCD4FD7-E9F8-42E0-B772-1DD4A8D3ABA5}" type="presOf" srcId="{1993D253-E3DD-41BC-8A44-1C7DDEFDA8EE}" destId="{30661D83-FDFD-410F-82AE-796821F3CA48}" srcOrd="0" destOrd="1" presId="urn:microsoft.com/office/officeart/2005/8/layout/vList6"/>
    <dgm:cxn modelId="{D88E496F-DB2F-4472-A739-260DA5FFA4A8}" type="presParOf" srcId="{A487A220-D2B1-4F27-ADFB-F4B559C2F800}" destId="{052B6CD0-DFEE-4401-966A-CD8F8EF08D4E}" srcOrd="0" destOrd="0" presId="urn:microsoft.com/office/officeart/2005/8/layout/vList6"/>
    <dgm:cxn modelId="{C5D7BB0A-CDC1-462C-B697-B5B9F5C594FD}" type="presParOf" srcId="{052B6CD0-DFEE-4401-966A-CD8F8EF08D4E}" destId="{5D9DAF1E-13B4-4662-AFD7-269A06A65545}" srcOrd="0" destOrd="0" presId="urn:microsoft.com/office/officeart/2005/8/layout/vList6"/>
    <dgm:cxn modelId="{5388B505-F99D-4C5D-95C9-92C7369D3761}" type="presParOf" srcId="{052B6CD0-DFEE-4401-966A-CD8F8EF08D4E}" destId="{30661D83-FDFD-410F-82AE-796821F3CA48}"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29B5C3-ECF2-48FE-899A-96045CFE60C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A8EB191-DBCA-4614-9920-BDA77290134F}">
      <dgm:prSet custT="1"/>
      <dgm:spPr/>
      <dgm:t>
        <a:bodyPr/>
        <a:lstStyle/>
        <a:p>
          <a:pPr rtl="0"/>
          <a:r>
            <a:rPr lang="en-US" sz="1600" dirty="0"/>
            <a:t>adapting public sector body information systems to the Open Data Portal</a:t>
          </a:r>
          <a:endParaRPr lang="hr-HR" sz="1600" dirty="0"/>
        </a:p>
      </dgm:t>
    </dgm:pt>
    <dgm:pt modelId="{D9975E3D-0680-4594-AC91-933D61E57E37}" type="parTrans" cxnId="{B8C0D14E-458F-4F9B-960B-159EA57A2202}">
      <dgm:prSet/>
      <dgm:spPr/>
      <dgm:t>
        <a:bodyPr/>
        <a:lstStyle/>
        <a:p>
          <a:endParaRPr lang="en-US"/>
        </a:p>
      </dgm:t>
    </dgm:pt>
    <dgm:pt modelId="{96A9A54B-5085-46DB-BE20-E52BBB3E6DE3}" type="sibTrans" cxnId="{B8C0D14E-458F-4F9B-960B-159EA57A2202}">
      <dgm:prSet/>
      <dgm:spPr/>
      <dgm:t>
        <a:bodyPr/>
        <a:lstStyle/>
        <a:p>
          <a:endParaRPr lang="en-US"/>
        </a:p>
      </dgm:t>
    </dgm:pt>
    <dgm:pt modelId="{99796F67-2119-4AEA-919A-09EAF1C0DDDD}">
      <dgm:prSet custT="1"/>
      <dgm:spPr/>
      <dgm:t>
        <a:bodyPr/>
        <a:lstStyle/>
        <a:p>
          <a:pPr rtl="0"/>
          <a:r>
            <a:rPr lang="en-US" sz="1600" dirty="0"/>
            <a:t>increasing the quality of publication and the number of open datasets of public authorities</a:t>
          </a:r>
          <a:endParaRPr lang="hr-HR" sz="1600" dirty="0"/>
        </a:p>
      </dgm:t>
    </dgm:pt>
    <dgm:pt modelId="{8815D88C-E761-41AF-9F2D-9B38824D7BFC}" type="parTrans" cxnId="{4DD95301-0DB4-4818-9EB7-2BAC71A7DE2F}">
      <dgm:prSet/>
      <dgm:spPr/>
      <dgm:t>
        <a:bodyPr/>
        <a:lstStyle/>
        <a:p>
          <a:endParaRPr lang="en-US"/>
        </a:p>
      </dgm:t>
    </dgm:pt>
    <dgm:pt modelId="{F09DF70B-9235-48F5-8342-EB11802CF6DD}" type="sibTrans" cxnId="{4DD95301-0DB4-4818-9EB7-2BAC71A7DE2F}">
      <dgm:prSet/>
      <dgm:spPr/>
      <dgm:t>
        <a:bodyPr/>
        <a:lstStyle/>
        <a:p>
          <a:endParaRPr lang="en-US"/>
        </a:p>
      </dgm:t>
    </dgm:pt>
    <dgm:pt modelId="{042AE2E5-9836-4300-9C38-5C54292E7440}">
      <dgm:prSet custT="1"/>
      <dgm:spPr/>
      <dgm:t>
        <a:bodyPr/>
        <a:lstStyle/>
        <a:p>
          <a:pPr rtl="0"/>
          <a:r>
            <a:rPr lang="en-US" sz="1600" dirty="0"/>
            <a:t>Increase open datasets users</a:t>
          </a:r>
          <a:endParaRPr lang="hr-HR" sz="1600" dirty="0"/>
        </a:p>
      </dgm:t>
    </dgm:pt>
    <dgm:pt modelId="{B0B834CC-C4F9-4527-B795-B714C3FD6756}" type="parTrans" cxnId="{41214181-3F63-4266-8312-481516B00E95}">
      <dgm:prSet/>
      <dgm:spPr/>
      <dgm:t>
        <a:bodyPr/>
        <a:lstStyle/>
        <a:p>
          <a:endParaRPr lang="en-US"/>
        </a:p>
      </dgm:t>
    </dgm:pt>
    <dgm:pt modelId="{9B257A8B-E56C-495A-814F-F6724747E659}" type="sibTrans" cxnId="{41214181-3F63-4266-8312-481516B00E95}">
      <dgm:prSet/>
      <dgm:spPr/>
      <dgm:t>
        <a:bodyPr/>
        <a:lstStyle/>
        <a:p>
          <a:endParaRPr lang="en-US"/>
        </a:p>
      </dgm:t>
    </dgm:pt>
    <dgm:pt modelId="{559E85E3-892A-4915-9167-629C2B5B116F}">
      <dgm:prSet custT="1"/>
      <dgm:spPr/>
      <dgm:t>
        <a:bodyPr/>
        <a:lstStyle/>
        <a:p>
          <a:pPr rtl="0"/>
          <a:r>
            <a:rPr lang="en-US" sz="1600" dirty="0"/>
            <a:t>strengthening the capacity of state and public administration employees</a:t>
          </a:r>
          <a:endParaRPr lang="hr-HR" sz="1600" dirty="0"/>
        </a:p>
      </dgm:t>
    </dgm:pt>
    <dgm:pt modelId="{E165081B-59D9-40AD-840E-0BADA68BC413}" type="parTrans" cxnId="{AD3C8BFA-8990-4FFF-B890-9DB3A3FEA303}">
      <dgm:prSet/>
      <dgm:spPr/>
      <dgm:t>
        <a:bodyPr/>
        <a:lstStyle/>
        <a:p>
          <a:endParaRPr lang="en-US"/>
        </a:p>
      </dgm:t>
    </dgm:pt>
    <dgm:pt modelId="{23448116-1599-4432-95F3-2368D7DC0D15}" type="sibTrans" cxnId="{AD3C8BFA-8990-4FFF-B890-9DB3A3FEA303}">
      <dgm:prSet/>
      <dgm:spPr/>
      <dgm:t>
        <a:bodyPr/>
        <a:lstStyle/>
        <a:p>
          <a:endParaRPr lang="en-US"/>
        </a:p>
      </dgm:t>
    </dgm:pt>
    <dgm:pt modelId="{9D86CA11-1EF0-40FB-8182-C606FAA8D8DF}">
      <dgm:prSet custT="1"/>
      <dgm:spPr/>
      <dgm:t>
        <a:bodyPr/>
        <a:lstStyle/>
        <a:p>
          <a:pPr rtl="0"/>
          <a:r>
            <a:rPr lang="en-US" sz="1600" noProof="0" dirty="0"/>
            <a:t>increasing re-use of datasets by targeted project beneficiaries and other stakeholders</a:t>
          </a:r>
        </a:p>
      </dgm:t>
    </dgm:pt>
    <dgm:pt modelId="{B00896D8-6414-4087-8394-572C01AFE136}" type="parTrans" cxnId="{B90C6FAE-BF15-4486-A62C-C89E6CAF412E}">
      <dgm:prSet/>
      <dgm:spPr/>
      <dgm:t>
        <a:bodyPr/>
        <a:lstStyle/>
        <a:p>
          <a:endParaRPr lang="en-US"/>
        </a:p>
      </dgm:t>
    </dgm:pt>
    <dgm:pt modelId="{0D852F61-8E06-4F9A-9206-E96B1EB956AF}" type="sibTrans" cxnId="{B90C6FAE-BF15-4486-A62C-C89E6CAF412E}">
      <dgm:prSet/>
      <dgm:spPr/>
      <dgm:t>
        <a:bodyPr/>
        <a:lstStyle/>
        <a:p>
          <a:endParaRPr lang="en-US"/>
        </a:p>
      </dgm:t>
    </dgm:pt>
    <dgm:pt modelId="{7998E28F-B088-4DDF-BEB7-7C092C6AE7E1}">
      <dgm:prSet custT="1"/>
      <dgm:spPr/>
      <dgm:t>
        <a:bodyPr/>
        <a:lstStyle/>
        <a:p>
          <a:pPr rtl="0"/>
          <a:r>
            <a:rPr lang="en-US" sz="1600" dirty="0"/>
            <a:t>technological and visual improvement of the Open Data Portal </a:t>
          </a:r>
          <a:endParaRPr lang="hr-HR" sz="1600" dirty="0"/>
        </a:p>
      </dgm:t>
    </dgm:pt>
    <dgm:pt modelId="{63F856A1-0D6B-4179-A633-339921086700}" type="sibTrans" cxnId="{8310C3B6-5ABB-4D13-8ED6-2611244708A3}">
      <dgm:prSet/>
      <dgm:spPr/>
      <dgm:t>
        <a:bodyPr/>
        <a:lstStyle/>
        <a:p>
          <a:endParaRPr lang="en-US"/>
        </a:p>
      </dgm:t>
    </dgm:pt>
    <dgm:pt modelId="{9DC7BFC7-0148-45EE-AE1E-948406393F14}" type="parTrans" cxnId="{8310C3B6-5ABB-4D13-8ED6-2611244708A3}">
      <dgm:prSet/>
      <dgm:spPr/>
      <dgm:t>
        <a:bodyPr/>
        <a:lstStyle/>
        <a:p>
          <a:endParaRPr lang="en-US"/>
        </a:p>
      </dgm:t>
    </dgm:pt>
    <dgm:pt modelId="{721D4621-668B-4B3C-A9C4-C57ED44A05ED}" type="pres">
      <dgm:prSet presAssocID="{F629B5C3-ECF2-48FE-899A-96045CFE60C9}" presName="linearFlow" presStyleCnt="0">
        <dgm:presLayoutVars>
          <dgm:dir/>
          <dgm:resizeHandles val="exact"/>
        </dgm:presLayoutVars>
      </dgm:prSet>
      <dgm:spPr/>
    </dgm:pt>
    <dgm:pt modelId="{1E45B05D-2AF5-458C-8D75-C440084CFC5F}" type="pres">
      <dgm:prSet presAssocID="{7998E28F-B088-4DDF-BEB7-7C092C6AE7E1}" presName="composite" presStyleCnt="0"/>
      <dgm:spPr/>
    </dgm:pt>
    <dgm:pt modelId="{F495F18C-39D4-4822-8AA9-D8F7AF108414}" type="pres">
      <dgm:prSet presAssocID="{7998E28F-B088-4DDF-BEB7-7C092C6AE7E1}" presName="imgShp" presStyleLbl="fgImgPlace1" presStyleIdx="0" presStyleCnt="6" custLinFactX="-55178" custLinFactNeighborX="-100000"/>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pt>
    <dgm:pt modelId="{67CC8CF5-E96B-4A86-9076-6B290695EFF7}" type="pres">
      <dgm:prSet presAssocID="{7998E28F-B088-4DDF-BEB7-7C092C6AE7E1}" presName="txShp" presStyleLbl="node1" presStyleIdx="0" presStyleCnt="6" custScaleX="112494">
        <dgm:presLayoutVars>
          <dgm:bulletEnabled val="1"/>
        </dgm:presLayoutVars>
      </dgm:prSet>
      <dgm:spPr/>
    </dgm:pt>
    <dgm:pt modelId="{322C1348-BD8C-4212-9FF6-65816BF9FD4E}" type="pres">
      <dgm:prSet presAssocID="{63F856A1-0D6B-4179-A633-339921086700}" presName="spacing" presStyleCnt="0"/>
      <dgm:spPr/>
    </dgm:pt>
    <dgm:pt modelId="{61B1D62E-E754-41AA-AFA4-98CAD537DC5F}" type="pres">
      <dgm:prSet presAssocID="{5A8EB191-DBCA-4614-9920-BDA77290134F}" presName="composite" presStyleCnt="0"/>
      <dgm:spPr/>
    </dgm:pt>
    <dgm:pt modelId="{FA4BE24E-0890-4852-BB39-377FB1518DC3}" type="pres">
      <dgm:prSet presAssocID="{5A8EB191-DBCA-4614-9920-BDA77290134F}" presName="imgShp" presStyleLbl="fgImgPlace1" presStyleIdx="1" presStyleCnt="6" custLinFactX="-55178" custLinFactNeighborX="-100000"/>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pt>
    <dgm:pt modelId="{17B8EF6A-B1B2-41AF-BF1F-19BBFDC083F4}" type="pres">
      <dgm:prSet presAssocID="{5A8EB191-DBCA-4614-9920-BDA77290134F}" presName="txShp" presStyleLbl="node1" presStyleIdx="1" presStyleCnt="6" custScaleX="112494">
        <dgm:presLayoutVars>
          <dgm:bulletEnabled val="1"/>
        </dgm:presLayoutVars>
      </dgm:prSet>
      <dgm:spPr/>
    </dgm:pt>
    <dgm:pt modelId="{4AD6BFEE-6691-4F2B-AA07-61BA70F1252A}" type="pres">
      <dgm:prSet presAssocID="{96A9A54B-5085-46DB-BE20-E52BBB3E6DE3}" presName="spacing" presStyleCnt="0"/>
      <dgm:spPr/>
    </dgm:pt>
    <dgm:pt modelId="{DD5FA726-8181-4612-A438-5472DC3925C5}" type="pres">
      <dgm:prSet presAssocID="{99796F67-2119-4AEA-919A-09EAF1C0DDDD}" presName="composite" presStyleCnt="0"/>
      <dgm:spPr/>
    </dgm:pt>
    <dgm:pt modelId="{C3E9392D-3D29-4E99-B942-FE809B429854}" type="pres">
      <dgm:prSet presAssocID="{99796F67-2119-4AEA-919A-09EAF1C0DDDD}" presName="imgShp" presStyleLbl="fgImgPlace1" presStyleIdx="2" presStyleCnt="6" custLinFactX="-55178" custLinFactNeighborX="-100000"/>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pt>
    <dgm:pt modelId="{DD24C888-3937-4970-8331-7A8271C874FD}" type="pres">
      <dgm:prSet presAssocID="{99796F67-2119-4AEA-919A-09EAF1C0DDDD}" presName="txShp" presStyleLbl="node1" presStyleIdx="2" presStyleCnt="6" custScaleX="112494">
        <dgm:presLayoutVars>
          <dgm:bulletEnabled val="1"/>
        </dgm:presLayoutVars>
      </dgm:prSet>
      <dgm:spPr/>
    </dgm:pt>
    <dgm:pt modelId="{F5E0C6A1-F23E-422F-97FC-9C4782C9CA9E}" type="pres">
      <dgm:prSet presAssocID="{F09DF70B-9235-48F5-8342-EB11802CF6DD}" presName="spacing" presStyleCnt="0"/>
      <dgm:spPr/>
    </dgm:pt>
    <dgm:pt modelId="{B8224CDE-8E4B-456C-8981-C4CB399F8EAD}" type="pres">
      <dgm:prSet presAssocID="{042AE2E5-9836-4300-9C38-5C54292E7440}" presName="composite" presStyleCnt="0"/>
      <dgm:spPr/>
    </dgm:pt>
    <dgm:pt modelId="{234FB31A-7B56-4D8E-B4C7-EFC4D276FEDF}" type="pres">
      <dgm:prSet presAssocID="{042AE2E5-9836-4300-9C38-5C54292E7440}" presName="imgShp" presStyleLbl="fgImgPlace1" presStyleIdx="3" presStyleCnt="6" custLinFactX="-55178" custLinFactNeighborX="-100000"/>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pt>
    <dgm:pt modelId="{328EAF2B-BC91-44BC-90F3-D94E66194014}" type="pres">
      <dgm:prSet presAssocID="{042AE2E5-9836-4300-9C38-5C54292E7440}" presName="txShp" presStyleLbl="node1" presStyleIdx="3" presStyleCnt="6" custScaleX="112494">
        <dgm:presLayoutVars>
          <dgm:bulletEnabled val="1"/>
        </dgm:presLayoutVars>
      </dgm:prSet>
      <dgm:spPr/>
    </dgm:pt>
    <dgm:pt modelId="{6E420C0F-E77F-4FC4-ACC7-C036BF0F6776}" type="pres">
      <dgm:prSet presAssocID="{9B257A8B-E56C-495A-814F-F6724747E659}" presName="spacing" presStyleCnt="0"/>
      <dgm:spPr/>
    </dgm:pt>
    <dgm:pt modelId="{6D7AB0E1-EC5E-414A-80CB-0A441CF5DD89}" type="pres">
      <dgm:prSet presAssocID="{559E85E3-892A-4915-9167-629C2B5B116F}" presName="composite" presStyleCnt="0"/>
      <dgm:spPr/>
    </dgm:pt>
    <dgm:pt modelId="{6145B952-458A-402A-A736-EE631F62C329}" type="pres">
      <dgm:prSet presAssocID="{559E85E3-892A-4915-9167-629C2B5B116F}" presName="imgShp" presStyleLbl="fgImgPlace1" presStyleIdx="4" presStyleCnt="6" custLinFactX="-55178" custLinFactNeighborX="-100000"/>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pt>
    <dgm:pt modelId="{B70EB532-F291-4670-9DBF-032E58811C71}" type="pres">
      <dgm:prSet presAssocID="{559E85E3-892A-4915-9167-629C2B5B116F}" presName="txShp" presStyleLbl="node1" presStyleIdx="4" presStyleCnt="6" custScaleX="112494">
        <dgm:presLayoutVars>
          <dgm:bulletEnabled val="1"/>
        </dgm:presLayoutVars>
      </dgm:prSet>
      <dgm:spPr/>
    </dgm:pt>
    <dgm:pt modelId="{12BD0E16-DF9F-4FB7-AC05-C947C7D9D7F5}" type="pres">
      <dgm:prSet presAssocID="{23448116-1599-4432-95F3-2368D7DC0D15}" presName="spacing" presStyleCnt="0"/>
      <dgm:spPr/>
    </dgm:pt>
    <dgm:pt modelId="{5B1CF876-6B7E-47B7-8664-BE98BEE8035C}" type="pres">
      <dgm:prSet presAssocID="{9D86CA11-1EF0-40FB-8182-C606FAA8D8DF}" presName="composite" presStyleCnt="0"/>
      <dgm:spPr/>
    </dgm:pt>
    <dgm:pt modelId="{A39B1ADC-F19D-4FB1-A5FE-16E355F5AA27}" type="pres">
      <dgm:prSet presAssocID="{9D86CA11-1EF0-40FB-8182-C606FAA8D8DF}" presName="imgShp" presStyleLbl="fgImgPlace1" presStyleIdx="5" presStyleCnt="6" custLinFactX="-55178" custLinFactNeighborX="-100000"/>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pt>
    <dgm:pt modelId="{9DABCFC4-ACA6-4117-A914-4C4CBC2F92B0}" type="pres">
      <dgm:prSet presAssocID="{9D86CA11-1EF0-40FB-8182-C606FAA8D8DF}" presName="txShp" presStyleLbl="node1" presStyleIdx="5" presStyleCnt="6" custScaleX="112494">
        <dgm:presLayoutVars>
          <dgm:bulletEnabled val="1"/>
        </dgm:presLayoutVars>
      </dgm:prSet>
      <dgm:spPr/>
    </dgm:pt>
  </dgm:ptLst>
  <dgm:cxnLst>
    <dgm:cxn modelId="{4DD95301-0DB4-4818-9EB7-2BAC71A7DE2F}" srcId="{F629B5C3-ECF2-48FE-899A-96045CFE60C9}" destId="{99796F67-2119-4AEA-919A-09EAF1C0DDDD}" srcOrd="2" destOrd="0" parTransId="{8815D88C-E761-41AF-9F2D-9B38824D7BFC}" sibTransId="{F09DF70B-9235-48F5-8342-EB11802CF6DD}"/>
    <dgm:cxn modelId="{82F05005-E126-40EB-A14B-AD141CC5EA91}" type="presOf" srcId="{99796F67-2119-4AEA-919A-09EAF1C0DDDD}" destId="{DD24C888-3937-4970-8331-7A8271C874FD}" srcOrd="0" destOrd="0" presId="urn:microsoft.com/office/officeart/2005/8/layout/vList3"/>
    <dgm:cxn modelId="{2A865E36-42CA-4778-8BC4-CC2A67746A74}" type="presOf" srcId="{5A8EB191-DBCA-4614-9920-BDA77290134F}" destId="{17B8EF6A-B1B2-41AF-BF1F-19BBFDC083F4}" srcOrd="0" destOrd="0" presId="urn:microsoft.com/office/officeart/2005/8/layout/vList3"/>
    <dgm:cxn modelId="{B8C0D14E-458F-4F9B-960B-159EA57A2202}" srcId="{F629B5C3-ECF2-48FE-899A-96045CFE60C9}" destId="{5A8EB191-DBCA-4614-9920-BDA77290134F}" srcOrd="1" destOrd="0" parTransId="{D9975E3D-0680-4594-AC91-933D61E57E37}" sibTransId="{96A9A54B-5085-46DB-BE20-E52BBB3E6DE3}"/>
    <dgm:cxn modelId="{41BEAE56-5227-4D9B-9129-074876A94969}" type="presOf" srcId="{559E85E3-892A-4915-9167-629C2B5B116F}" destId="{B70EB532-F291-4670-9DBF-032E58811C71}" srcOrd="0" destOrd="0" presId="urn:microsoft.com/office/officeart/2005/8/layout/vList3"/>
    <dgm:cxn modelId="{CC0AAC6B-FAEB-454C-A1D4-D01D45937E43}" type="presOf" srcId="{042AE2E5-9836-4300-9C38-5C54292E7440}" destId="{328EAF2B-BC91-44BC-90F3-D94E66194014}" srcOrd="0" destOrd="0" presId="urn:microsoft.com/office/officeart/2005/8/layout/vList3"/>
    <dgm:cxn modelId="{41214181-3F63-4266-8312-481516B00E95}" srcId="{F629B5C3-ECF2-48FE-899A-96045CFE60C9}" destId="{042AE2E5-9836-4300-9C38-5C54292E7440}" srcOrd="3" destOrd="0" parTransId="{B0B834CC-C4F9-4527-B795-B714C3FD6756}" sibTransId="{9B257A8B-E56C-495A-814F-F6724747E659}"/>
    <dgm:cxn modelId="{27E1E189-C21C-4989-B70D-00ACAF14E2F6}" type="presOf" srcId="{F629B5C3-ECF2-48FE-899A-96045CFE60C9}" destId="{721D4621-668B-4B3C-A9C4-C57ED44A05ED}" srcOrd="0" destOrd="0" presId="urn:microsoft.com/office/officeart/2005/8/layout/vList3"/>
    <dgm:cxn modelId="{B90C6FAE-BF15-4486-A62C-C89E6CAF412E}" srcId="{F629B5C3-ECF2-48FE-899A-96045CFE60C9}" destId="{9D86CA11-1EF0-40FB-8182-C606FAA8D8DF}" srcOrd="5" destOrd="0" parTransId="{B00896D8-6414-4087-8394-572C01AFE136}" sibTransId="{0D852F61-8E06-4F9A-9206-E96B1EB956AF}"/>
    <dgm:cxn modelId="{8310C3B6-5ABB-4D13-8ED6-2611244708A3}" srcId="{F629B5C3-ECF2-48FE-899A-96045CFE60C9}" destId="{7998E28F-B088-4DDF-BEB7-7C092C6AE7E1}" srcOrd="0" destOrd="0" parTransId="{9DC7BFC7-0148-45EE-AE1E-948406393F14}" sibTransId="{63F856A1-0D6B-4179-A633-339921086700}"/>
    <dgm:cxn modelId="{00DAB1CA-93DC-4017-8DB0-AA7C77037B10}" type="presOf" srcId="{9D86CA11-1EF0-40FB-8182-C606FAA8D8DF}" destId="{9DABCFC4-ACA6-4117-A914-4C4CBC2F92B0}" srcOrd="0" destOrd="0" presId="urn:microsoft.com/office/officeart/2005/8/layout/vList3"/>
    <dgm:cxn modelId="{627F33CD-6A3B-401D-9E07-A35A314877FE}" type="presOf" srcId="{7998E28F-B088-4DDF-BEB7-7C092C6AE7E1}" destId="{67CC8CF5-E96B-4A86-9076-6B290695EFF7}" srcOrd="0" destOrd="0" presId="urn:microsoft.com/office/officeart/2005/8/layout/vList3"/>
    <dgm:cxn modelId="{AD3C8BFA-8990-4FFF-B890-9DB3A3FEA303}" srcId="{F629B5C3-ECF2-48FE-899A-96045CFE60C9}" destId="{559E85E3-892A-4915-9167-629C2B5B116F}" srcOrd="4" destOrd="0" parTransId="{E165081B-59D9-40AD-840E-0BADA68BC413}" sibTransId="{23448116-1599-4432-95F3-2368D7DC0D15}"/>
    <dgm:cxn modelId="{B1BCDAE1-B0A9-42CD-9D03-9915A71E5B82}" type="presParOf" srcId="{721D4621-668B-4B3C-A9C4-C57ED44A05ED}" destId="{1E45B05D-2AF5-458C-8D75-C440084CFC5F}" srcOrd="0" destOrd="0" presId="urn:microsoft.com/office/officeart/2005/8/layout/vList3"/>
    <dgm:cxn modelId="{32ED0A4F-91FB-476B-813C-D87B2E68272A}" type="presParOf" srcId="{1E45B05D-2AF5-458C-8D75-C440084CFC5F}" destId="{F495F18C-39D4-4822-8AA9-D8F7AF108414}" srcOrd="0" destOrd="0" presId="urn:microsoft.com/office/officeart/2005/8/layout/vList3"/>
    <dgm:cxn modelId="{740D7E8B-A1AC-48C6-AEEE-8FBE44970C5E}" type="presParOf" srcId="{1E45B05D-2AF5-458C-8D75-C440084CFC5F}" destId="{67CC8CF5-E96B-4A86-9076-6B290695EFF7}" srcOrd="1" destOrd="0" presId="urn:microsoft.com/office/officeart/2005/8/layout/vList3"/>
    <dgm:cxn modelId="{204836A6-2E70-4FAA-951C-04B486D57B8E}" type="presParOf" srcId="{721D4621-668B-4B3C-A9C4-C57ED44A05ED}" destId="{322C1348-BD8C-4212-9FF6-65816BF9FD4E}" srcOrd="1" destOrd="0" presId="urn:microsoft.com/office/officeart/2005/8/layout/vList3"/>
    <dgm:cxn modelId="{645CB0E0-AB74-4A0B-8D99-248BFD56B731}" type="presParOf" srcId="{721D4621-668B-4B3C-A9C4-C57ED44A05ED}" destId="{61B1D62E-E754-41AA-AFA4-98CAD537DC5F}" srcOrd="2" destOrd="0" presId="urn:microsoft.com/office/officeart/2005/8/layout/vList3"/>
    <dgm:cxn modelId="{1655B5D5-EC25-4787-A4BC-502B2732029C}" type="presParOf" srcId="{61B1D62E-E754-41AA-AFA4-98CAD537DC5F}" destId="{FA4BE24E-0890-4852-BB39-377FB1518DC3}" srcOrd="0" destOrd="0" presId="urn:microsoft.com/office/officeart/2005/8/layout/vList3"/>
    <dgm:cxn modelId="{CA1E6100-1B2E-40C7-8219-377963A2C9F9}" type="presParOf" srcId="{61B1D62E-E754-41AA-AFA4-98CAD537DC5F}" destId="{17B8EF6A-B1B2-41AF-BF1F-19BBFDC083F4}" srcOrd="1" destOrd="0" presId="urn:microsoft.com/office/officeart/2005/8/layout/vList3"/>
    <dgm:cxn modelId="{CB850707-EA9B-4DBD-BE02-E47A36166123}" type="presParOf" srcId="{721D4621-668B-4B3C-A9C4-C57ED44A05ED}" destId="{4AD6BFEE-6691-4F2B-AA07-61BA70F1252A}" srcOrd="3" destOrd="0" presId="urn:microsoft.com/office/officeart/2005/8/layout/vList3"/>
    <dgm:cxn modelId="{FCF47817-F306-4424-A4AF-EE3F2625A14E}" type="presParOf" srcId="{721D4621-668B-4B3C-A9C4-C57ED44A05ED}" destId="{DD5FA726-8181-4612-A438-5472DC3925C5}" srcOrd="4" destOrd="0" presId="urn:microsoft.com/office/officeart/2005/8/layout/vList3"/>
    <dgm:cxn modelId="{E883A7AF-0565-49AA-9AC1-2405E6D039AD}" type="presParOf" srcId="{DD5FA726-8181-4612-A438-5472DC3925C5}" destId="{C3E9392D-3D29-4E99-B942-FE809B429854}" srcOrd="0" destOrd="0" presId="urn:microsoft.com/office/officeart/2005/8/layout/vList3"/>
    <dgm:cxn modelId="{7C2563E3-82A4-4BFA-AC6F-A2F0197CF5A8}" type="presParOf" srcId="{DD5FA726-8181-4612-A438-5472DC3925C5}" destId="{DD24C888-3937-4970-8331-7A8271C874FD}" srcOrd="1" destOrd="0" presId="urn:microsoft.com/office/officeart/2005/8/layout/vList3"/>
    <dgm:cxn modelId="{706D372B-251B-496E-92EE-81CB55AFC7B0}" type="presParOf" srcId="{721D4621-668B-4B3C-A9C4-C57ED44A05ED}" destId="{F5E0C6A1-F23E-422F-97FC-9C4782C9CA9E}" srcOrd="5" destOrd="0" presId="urn:microsoft.com/office/officeart/2005/8/layout/vList3"/>
    <dgm:cxn modelId="{9F66A277-DC23-4BC3-ADF9-B5F04495A035}" type="presParOf" srcId="{721D4621-668B-4B3C-A9C4-C57ED44A05ED}" destId="{B8224CDE-8E4B-456C-8981-C4CB399F8EAD}" srcOrd="6" destOrd="0" presId="urn:microsoft.com/office/officeart/2005/8/layout/vList3"/>
    <dgm:cxn modelId="{0A3CF69F-C147-4F69-9971-5B856344C771}" type="presParOf" srcId="{B8224CDE-8E4B-456C-8981-C4CB399F8EAD}" destId="{234FB31A-7B56-4D8E-B4C7-EFC4D276FEDF}" srcOrd="0" destOrd="0" presId="urn:microsoft.com/office/officeart/2005/8/layout/vList3"/>
    <dgm:cxn modelId="{8F46AB84-A341-401F-9053-A17B3FC709A9}" type="presParOf" srcId="{B8224CDE-8E4B-456C-8981-C4CB399F8EAD}" destId="{328EAF2B-BC91-44BC-90F3-D94E66194014}" srcOrd="1" destOrd="0" presId="urn:microsoft.com/office/officeart/2005/8/layout/vList3"/>
    <dgm:cxn modelId="{E8AB3199-4DE2-431D-8E51-6E906399883C}" type="presParOf" srcId="{721D4621-668B-4B3C-A9C4-C57ED44A05ED}" destId="{6E420C0F-E77F-4FC4-ACC7-C036BF0F6776}" srcOrd="7" destOrd="0" presId="urn:microsoft.com/office/officeart/2005/8/layout/vList3"/>
    <dgm:cxn modelId="{B305C369-5B0D-4809-95F9-3FE81FA37EC1}" type="presParOf" srcId="{721D4621-668B-4B3C-A9C4-C57ED44A05ED}" destId="{6D7AB0E1-EC5E-414A-80CB-0A441CF5DD89}" srcOrd="8" destOrd="0" presId="urn:microsoft.com/office/officeart/2005/8/layout/vList3"/>
    <dgm:cxn modelId="{5ECEF091-BD1B-4C0B-BAFE-46868AE52D3B}" type="presParOf" srcId="{6D7AB0E1-EC5E-414A-80CB-0A441CF5DD89}" destId="{6145B952-458A-402A-A736-EE631F62C329}" srcOrd="0" destOrd="0" presId="urn:microsoft.com/office/officeart/2005/8/layout/vList3"/>
    <dgm:cxn modelId="{C1B8B87D-97B9-49D4-AC0D-03C603B177DB}" type="presParOf" srcId="{6D7AB0E1-EC5E-414A-80CB-0A441CF5DD89}" destId="{B70EB532-F291-4670-9DBF-032E58811C71}" srcOrd="1" destOrd="0" presId="urn:microsoft.com/office/officeart/2005/8/layout/vList3"/>
    <dgm:cxn modelId="{49F16811-864A-4296-B7E0-B628AB6B443D}" type="presParOf" srcId="{721D4621-668B-4B3C-A9C4-C57ED44A05ED}" destId="{12BD0E16-DF9F-4FB7-AC05-C947C7D9D7F5}" srcOrd="9" destOrd="0" presId="urn:microsoft.com/office/officeart/2005/8/layout/vList3"/>
    <dgm:cxn modelId="{9D3B3A02-8A18-47A8-BBCE-27906983A6B9}" type="presParOf" srcId="{721D4621-668B-4B3C-A9C4-C57ED44A05ED}" destId="{5B1CF876-6B7E-47B7-8664-BE98BEE8035C}" srcOrd="10" destOrd="0" presId="urn:microsoft.com/office/officeart/2005/8/layout/vList3"/>
    <dgm:cxn modelId="{D21DFB2C-9C39-4305-A9CD-7331406A3E1A}" type="presParOf" srcId="{5B1CF876-6B7E-47B7-8664-BE98BEE8035C}" destId="{A39B1ADC-F19D-4FB1-A5FE-16E355F5AA27}" srcOrd="0" destOrd="0" presId="urn:microsoft.com/office/officeart/2005/8/layout/vList3"/>
    <dgm:cxn modelId="{865AAB78-FB37-451B-95F7-4846D86D13ED}" type="presParOf" srcId="{5B1CF876-6B7E-47B7-8664-BE98BEE8035C}" destId="{9DABCFC4-ACA6-4117-A914-4C4CBC2F92B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DFD7D-5D8B-4660-9B77-2513C2498086}">
      <dsp:nvSpPr>
        <dsp:cNvPr id="0" name=""/>
        <dsp:cNvSpPr/>
      </dsp:nvSpPr>
      <dsp:spPr>
        <a:xfrm>
          <a:off x="1454960" y="0"/>
          <a:ext cx="3040752" cy="101409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hr-HR" sz="1200" kern="1200" dirty="0" err="1"/>
            <a:t>qualitative</a:t>
          </a:r>
          <a:r>
            <a:rPr lang="hr-HR" sz="1200" kern="1200" dirty="0"/>
            <a:t> </a:t>
          </a:r>
          <a:r>
            <a:rPr lang="hr-HR" sz="1200" kern="1200" dirty="0" err="1"/>
            <a:t>assessment</a:t>
          </a:r>
          <a:r>
            <a:rPr lang="hr-HR" sz="1200" kern="1200" dirty="0"/>
            <a:t> </a:t>
          </a:r>
          <a:r>
            <a:rPr lang="hr-HR" sz="1200" kern="1200" dirty="0" err="1"/>
            <a:t>of</a:t>
          </a:r>
          <a:r>
            <a:rPr lang="hr-HR" sz="1200" kern="1200" dirty="0"/>
            <a:t> </a:t>
          </a:r>
          <a:r>
            <a:rPr lang="hr-HR" sz="1200" kern="1200" dirty="0" err="1"/>
            <a:t>the</a:t>
          </a:r>
          <a:r>
            <a:rPr lang="hr-HR" sz="1200" kern="1200" dirty="0"/>
            <a:t> </a:t>
          </a:r>
          <a:r>
            <a:rPr lang="hr-HR" sz="1200" kern="1200" dirty="0" err="1"/>
            <a:t>potential</a:t>
          </a:r>
          <a:r>
            <a:rPr lang="hr-HR" sz="1200" kern="1200" dirty="0"/>
            <a:t> </a:t>
          </a:r>
          <a:r>
            <a:rPr lang="hr-HR" sz="1200" kern="1200" dirty="0" err="1"/>
            <a:t>impact</a:t>
          </a:r>
          <a:r>
            <a:rPr lang="hr-HR" sz="1200" kern="1200" dirty="0"/>
            <a:t> </a:t>
          </a:r>
          <a:r>
            <a:rPr lang="hr-HR" sz="1200" kern="1200" dirty="0" err="1"/>
            <a:t>of</a:t>
          </a:r>
          <a:r>
            <a:rPr lang="hr-HR" sz="1200" kern="1200" dirty="0"/>
            <a:t> </a:t>
          </a:r>
          <a:r>
            <a:rPr lang="hr-HR" sz="1200" kern="1200" dirty="0" err="1"/>
            <a:t>open</a:t>
          </a:r>
          <a:r>
            <a:rPr lang="hr-HR" sz="1200" kern="1200" dirty="0"/>
            <a:t> </a:t>
          </a:r>
          <a:r>
            <a:rPr lang="hr-HR" sz="1200" kern="1200" dirty="0" err="1"/>
            <a:t>datasets</a:t>
          </a:r>
          <a:endParaRPr lang="hr-HR" sz="1200" kern="1200" dirty="0"/>
        </a:p>
        <a:p>
          <a:pPr marL="114300" lvl="1" indent="-114300" algn="l" defTabSz="533400">
            <a:lnSpc>
              <a:spcPct val="90000"/>
            </a:lnSpc>
            <a:spcBef>
              <a:spcPct val="0"/>
            </a:spcBef>
            <a:spcAft>
              <a:spcPct val="15000"/>
            </a:spcAft>
            <a:buChar char="•"/>
          </a:pPr>
          <a:r>
            <a:rPr lang="hr-HR" sz="1200" kern="1200" dirty="0" err="1"/>
            <a:t>theoretical</a:t>
          </a:r>
          <a:r>
            <a:rPr lang="hr-HR" sz="1200" kern="1200" dirty="0"/>
            <a:t> </a:t>
          </a:r>
          <a:r>
            <a:rPr lang="hr-HR" sz="1200" kern="1200" dirty="0" err="1"/>
            <a:t>assumptions</a:t>
          </a:r>
          <a:r>
            <a:rPr lang="hr-HR" sz="1200" kern="1200" dirty="0"/>
            <a:t> </a:t>
          </a:r>
          <a:r>
            <a:rPr lang="hr-HR" sz="1200" kern="1200" dirty="0" err="1"/>
            <a:t>and</a:t>
          </a:r>
          <a:r>
            <a:rPr lang="hr-HR" sz="1200" kern="1200" dirty="0"/>
            <a:t> </a:t>
          </a:r>
          <a:r>
            <a:rPr lang="hr-HR" sz="1200" kern="1200" dirty="0" err="1"/>
            <a:t>case</a:t>
          </a:r>
          <a:r>
            <a:rPr lang="hr-HR" sz="1200" kern="1200" dirty="0"/>
            <a:t> </a:t>
          </a:r>
          <a:r>
            <a:rPr lang="hr-HR" sz="1200" kern="1200" dirty="0" err="1"/>
            <a:t>analysis</a:t>
          </a:r>
          <a:endParaRPr lang="hr-HR" sz="1200" kern="1200" dirty="0"/>
        </a:p>
      </dsp:txBody>
      <dsp:txXfrm>
        <a:off x="1454960" y="126762"/>
        <a:ext cx="2660467" cy="760570"/>
      </dsp:txXfrm>
    </dsp:sp>
    <dsp:sp modelId="{A9782F44-43AE-4A75-938B-9C84F33B2CCF}">
      <dsp:nvSpPr>
        <dsp:cNvPr id="0" name=""/>
        <dsp:cNvSpPr/>
      </dsp:nvSpPr>
      <dsp:spPr>
        <a:xfrm>
          <a:off x="1991" y="0"/>
          <a:ext cx="1452969" cy="10140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hr-HR" sz="2900" kern="1200" dirty="0"/>
            <a:t>ex-ante</a:t>
          </a:r>
        </a:p>
      </dsp:txBody>
      <dsp:txXfrm>
        <a:off x="51495" y="49504"/>
        <a:ext cx="1353961" cy="915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61D83-FDFD-410F-82AE-796821F3CA48}">
      <dsp:nvSpPr>
        <dsp:cNvPr id="0" name=""/>
        <dsp:cNvSpPr/>
      </dsp:nvSpPr>
      <dsp:spPr>
        <a:xfrm rot="10800000">
          <a:off x="2640" y="0"/>
          <a:ext cx="3041211" cy="101409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hr-HR" sz="1300" kern="1200" dirty="0" err="1"/>
            <a:t>quantitative</a:t>
          </a:r>
          <a:r>
            <a:rPr lang="hr-HR" sz="1300" kern="1200" dirty="0"/>
            <a:t> </a:t>
          </a:r>
          <a:r>
            <a:rPr lang="hr-HR" sz="1300" kern="1200" dirty="0" err="1"/>
            <a:t>analysis</a:t>
          </a:r>
          <a:r>
            <a:rPr lang="hr-HR" sz="1300" kern="1200" dirty="0"/>
            <a:t> </a:t>
          </a:r>
          <a:r>
            <a:rPr lang="hr-HR" sz="1300" kern="1200" dirty="0" err="1"/>
            <a:t>of</a:t>
          </a:r>
          <a:r>
            <a:rPr lang="hr-HR" sz="1300" kern="1200" dirty="0"/>
            <a:t> </a:t>
          </a:r>
          <a:r>
            <a:rPr lang="hr-HR" sz="1300" kern="1200" dirty="0" err="1"/>
            <a:t>the</a:t>
          </a:r>
          <a:r>
            <a:rPr lang="hr-HR" sz="1300" kern="1200" dirty="0"/>
            <a:t> </a:t>
          </a:r>
          <a:r>
            <a:rPr lang="hr-HR" sz="1300" kern="1200" dirty="0" err="1"/>
            <a:t>achieved</a:t>
          </a:r>
          <a:r>
            <a:rPr lang="hr-HR" sz="1300" kern="1200" dirty="0"/>
            <a:t> </a:t>
          </a:r>
          <a:r>
            <a:rPr lang="hr-HR" sz="1300" kern="1200" dirty="0" err="1"/>
            <a:t>impact</a:t>
          </a:r>
          <a:r>
            <a:rPr lang="hr-HR" sz="1300" kern="1200" dirty="0"/>
            <a:t> </a:t>
          </a:r>
          <a:r>
            <a:rPr lang="hr-HR" sz="1300" kern="1200" dirty="0" err="1"/>
            <a:t>of</a:t>
          </a:r>
          <a:r>
            <a:rPr lang="hr-HR" sz="1300" kern="1200" dirty="0"/>
            <a:t> a set </a:t>
          </a:r>
          <a:r>
            <a:rPr lang="hr-HR" sz="1300" kern="1200" dirty="0" err="1"/>
            <a:t>of</a:t>
          </a:r>
          <a:r>
            <a:rPr lang="hr-HR" sz="1300" kern="1200" dirty="0"/>
            <a:t> </a:t>
          </a:r>
          <a:r>
            <a:rPr lang="hr-HR" sz="1300" kern="1200" dirty="0" err="1"/>
            <a:t>open</a:t>
          </a:r>
          <a:r>
            <a:rPr lang="hr-HR" sz="1300" kern="1200" dirty="0"/>
            <a:t> data</a:t>
          </a:r>
        </a:p>
        <a:p>
          <a:pPr marL="114300" lvl="1" indent="-114300" algn="l" defTabSz="577850">
            <a:lnSpc>
              <a:spcPct val="90000"/>
            </a:lnSpc>
            <a:spcBef>
              <a:spcPct val="0"/>
            </a:spcBef>
            <a:spcAft>
              <a:spcPct val="15000"/>
            </a:spcAft>
            <a:buChar char="•"/>
          </a:pPr>
          <a:r>
            <a:rPr lang="hr-HR" sz="1300" b="0" i="0" kern="1200"/>
            <a:t>empirical analysis</a:t>
          </a:r>
          <a:endParaRPr lang="hr-HR" sz="1300" kern="1200"/>
        </a:p>
      </dsp:txBody>
      <dsp:txXfrm rot="10800000">
        <a:off x="382926" y="126762"/>
        <a:ext cx="2660925" cy="760571"/>
      </dsp:txXfrm>
    </dsp:sp>
    <dsp:sp modelId="{5D9DAF1E-13B4-4662-AFD7-269A06A65545}">
      <dsp:nvSpPr>
        <dsp:cNvPr id="0" name=""/>
        <dsp:cNvSpPr/>
      </dsp:nvSpPr>
      <dsp:spPr>
        <a:xfrm>
          <a:off x="3043852" y="0"/>
          <a:ext cx="1451212" cy="10140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hr-HR" sz="2900" kern="1200"/>
            <a:t>ex-post</a:t>
          </a:r>
        </a:p>
      </dsp:txBody>
      <dsp:txXfrm>
        <a:off x="3093356" y="49504"/>
        <a:ext cx="1352204" cy="915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C8CF5-E96B-4A86-9076-6B290695EFF7}">
      <dsp:nvSpPr>
        <dsp:cNvPr id="0" name=""/>
        <dsp:cNvSpPr/>
      </dsp:nvSpPr>
      <dsp:spPr>
        <a:xfrm rot="10800000">
          <a:off x="1384609" y="2666"/>
          <a:ext cx="8223457" cy="42973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00"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technological and visual improvement of the Open Data Portal </a:t>
          </a:r>
          <a:endParaRPr lang="hr-HR" sz="1600" kern="1200" dirty="0"/>
        </a:p>
      </dsp:txBody>
      <dsp:txXfrm rot="10800000">
        <a:off x="1492042" y="2666"/>
        <a:ext cx="8116024" cy="429731"/>
      </dsp:txXfrm>
    </dsp:sp>
    <dsp:sp modelId="{F495F18C-39D4-4822-8AA9-D8F7AF108414}">
      <dsp:nvSpPr>
        <dsp:cNvPr id="0" name=""/>
        <dsp:cNvSpPr/>
      </dsp:nvSpPr>
      <dsp:spPr>
        <a:xfrm>
          <a:off x="959558" y="2666"/>
          <a:ext cx="429731" cy="429731"/>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8EF6A-B1B2-41AF-BF1F-19BBFDC083F4}">
      <dsp:nvSpPr>
        <dsp:cNvPr id="0" name=""/>
        <dsp:cNvSpPr/>
      </dsp:nvSpPr>
      <dsp:spPr>
        <a:xfrm rot="10800000">
          <a:off x="1384609" y="539831"/>
          <a:ext cx="8223457" cy="42973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00"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adapting public sector body information systems to the Open Data Portal</a:t>
          </a:r>
          <a:endParaRPr lang="hr-HR" sz="1600" kern="1200" dirty="0"/>
        </a:p>
      </dsp:txBody>
      <dsp:txXfrm rot="10800000">
        <a:off x="1492042" y="539831"/>
        <a:ext cx="8116024" cy="429731"/>
      </dsp:txXfrm>
    </dsp:sp>
    <dsp:sp modelId="{FA4BE24E-0890-4852-BB39-377FB1518DC3}">
      <dsp:nvSpPr>
        <dsp:cNvPr id="0" name=""/>
        <dsp:cNvSpPr/>
      </dsp:nvSpPr>
      <dsp:spPr>
        <a:xfrm>
          <a:off x="959558" y="539831"/>
          <a:ext cx="429731" cy="429731"/>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24C888-3937-4970-8331-7A8271C874FD}">
      <dsp:nvSpPr>
        <dsp:cNvPr id="0" name=""/>
        <dsp:cNvSpPr/>
      </dsp:nvSpPr>
      <dsp:spPr>
        <a:xfrm rot="10800000">
          <a:off x="1384609" y="1076995"/>
          <a:ext cx="8223457" cy="42973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00"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increasing the quality of publication and the number of open datasets of public authorities</a:t>
          </a:r>
          <a:endParaRPr lang="hr-HR" sz="1600" kern="1200" dirty="0"/>
        </a:p>
      </dsp:txBody>
      <dsp:txXfrm rot="10800000">
        <a:off x="1492042" y="1076995"/>
        <a:ext cx="8116024" cy="429731"/>
      </dsp:txXfrm>
    </dsp:sp>
    <dsp:sp modelId="{C3E9392D-3D29-4E99-B942-FE809B429854}">
      <dsp:nvSpPr>
        <dsp:cNvPr id="0" name=""/>
        <dsp:cNvSpPr/>
      </dsp:nvSpPr>
      <dsp:spPr>
        <a:xfrm>
          <a:off x="959558" y="1076995"/>
          <a:ext cx="429731" cy="429731"/>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8EAF2B-BC91-44BC-90F3-D94E66194014}">
      <dsp:nvSpPr>
        <dsp:cNvPr id="0" name=""/>
        <dsp:cNvSpPr/>
      </dsp:nvSpPr>
      <dsp:spPr>
        <a:xfrm rot="10800000">
          <a:off x="1384609" y="1614159"/>
          <a:ext cx="8223457" cy="42973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00"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Increase open datasets users</a:t>
          </a:r>
          <a:endParaRPr lang="hr-HR" sz="1600" kern="1200" dirty="0"/>
        </a:p>
      </dsp:txBody>
      <dsp:txXfrm rot="10800000">
        <a:off x="1492042" y="1614159"/>
        <a:ext cx="8116024" cy="429731"/>
      </dsp:txXfrm>
    </dsp:sp>
    <dsp:sp modelId="{234FB31A-7B56-4D8E-B4C7-EFC4D276FEDF}">
      <dsp:nvSpPr>
        <dsp:cNvPr id="0" name=""/>
        <dsp:cNvSpPr/>
      </dsp:nvSpPr>
      <dsp:spPr>
        <a:xfrm>
          <a:off x="959558" y="1614159"/>
          <a:ext cx="429731" cy="429731"/>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EB532-F291-4670-9DBF-032E58811C71}">
      <dsp:nvSpPr>
        <dsp:cNvPr id="0" name=""/>
        <dsp:cNvSpPr/>
      </dsp:nvSpPr>
      <dsp:spPr>
        <a:xfrm rot="10800000">
          <a:off x="1384609" y="2151324"/>
          <a:ext cx="8223457" cy="42973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00"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strengthening the capacity of state and public administration employees</a:t>
          </a:r>
          <a:endParaRPr lang="hr-HR" sz="1600" kern="1200" dirty="0"/>
        </a:p>
      </dsp:txBody>
      <dsp:txXfrm rot="10800000">
        <a:off x="1492042" y="2151324"/>
        <a:ext cx="8116024" cy="429731"/>
      </dsp:txXfrm>
    </dsp:sp>
    <dsp:sp modelId="{6145B952-458A-402A-A736-EE631F62C329}">
      <dsp:nvSpPr>
        <dsp:cNvPr id="0" name=""/>
        <dsp:cNvSpPr/>
      </dsp:nvSpPr>
      <dsp:spPr>
        <a:xfrm>
          <a:off x="959558" y="2151324"/>
          <a:ext cx="429731" cy="429731"/>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ABCFC4-ACA6-4117-A914-4C4CBC2F92B0}">
      <dsp:nvSpPr>
        <dsp:cNvPr id="0" name=""/>
        <dsp:cNvSpPr/>
      </dsp:nvSpPr>
      <dsp:spPr>
        <a:xfrm rot="10800000">
          <a:off x="1384609" y="2688488"/>
          <a:ext cx="8223457" cy="42973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00"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noProof="0" dirty="0"/>
            <a:t>increasing re-use of datasets by targeted project beneficiaries and other stakeholders</a:t>
          </a:r>
        </a:p>
      </dsp:txBody>
      <dsp:txXfrm rot="10800000">
        <a:off x="1492042" y="2688488"/>
        <a:ext cx="8116024" cy="429731"/>
      </dsp:txXfrm>
    </dsp:sp>
    <dsp:sp modelId="{A39B1ADC-F19D-4FB1-A5FE-16E355F5AA27}">
      <dsp:nvSpPr>
        <dsp:cNvPr id="0" name=""/>
        <dsp:cNvSpPr/>
      </dsp:nvSpPr>
      <dsp:spPr>
        <a:xfrm>
          <a:off x="959558" y="2688488"/>
          <a:ext cx="429731" cy="429731"/>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40D55-568A-4004-9286-4F974A4D220E}" type="datetimeFigureOut">
              <a:rPr lang="hr-HR" smtClean="0"/>
              <a:t>21.10.2021.</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88870-137B-4664-BE84-7CFBFA41977C}" type="slidenum">
              <a:rPr lang="hr-HR" smtClean="0"/>
              <a:t>‹#›</a:t>
            </a:fld>
            <a:endParaRPr lang="hr-HR"/>
          </a:p>
        </p:txBody>
      </p:sp>
    </p:spTree>
    <p:extLst>
      <p:ext uri="{BB962C8B-B14F-4D97-AF65-F5344CB8AC3E}">
        <p14:creationId xmlns:p14="http://schemas.microsoft.com/office/powerpoint/2010/main" val="255368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E38B-269A-4E93-8D1F-75A5551F1D47}"/>
              </a:ext>
            </a:extLst>
          </p:cNvPr>
          <p:cNvSpPr>
            <a:spLocks noGrp="1"/>
          </p:cNvSpPr>
          <p:nvPr>
            <p:ph type="ctrTitle"/>
          </p:nvPr>
        </p:nvSpPr>
        <p:spPr>
          <a:xfrm>
            <a:off x="1524000" y="1774580"/>
            <a:ext cx="9144000" cy="1735383"/>
          </a:xfrm>
        </p:spPr>
        <p:txBody>
          <a:bodyPr anchor="b">
            <a:normAutofit/>
          </a:bodyPr>
          <a:lstStyle>
            <a:lvl1pPr algn="ctr">
              <a:defRPr sz="4800" b="1">
                <a:solidFill>
                  <a:srgbClr val="002060"/>
                </a:solidFill>
              </a:defRPr>
            </a:lvl1pPr>
          </a:lstStyle>
          <a:p>
            <a:r>
              <a:rPr lang="en-US" dirty="0"/>
              <a:t>Click to edit Master title style</a:t>
            </a:r>
            <a:endParaRPr lang="hr-HR" dirty="0"/>
          </a:p>
        </p:txBody>
      </p:sp>
      <p:sp>
        <p:nvSpPr>
          <p:cNvPr id="3" name="Subtitle 2">
            <a:extLst>
              <a:ext uri="{FF2B5EF4-FFF2-40B4-BE49-F238E27FC236}">
                <a16:creationId xmlns:a16="http://schemas.microsoft.com/office/drawing/2014/main" id="{26275A5D-DDEF-4C67-8D50-37464336AF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r-HR" dirty="0"/>
          </a:p>
        </p:txBody>
      </p:sp>
      <p:sp>
        <p:nvSpPr>
          <p:cNvPr id="4" name="Date Placeholder 3">
            <a:extLst>
              <a:ext uri="{FF2B5EF4-FFF2-40B4-BE49-F238E27FC236}">
                <a16:creationId xmlns:a16="http://schemas.microsoft.com/office/drawing/2014/main" id="{4AA47FF4-6F0D-42A8-9A58-583680E51FC9}"/>
              </a:ext>
            </a:extLst>
          </p:cNvPr>
          <p:cNvSpPr>
            <a:spLocks noGrp="1"/>
          </p:cNvSpPr>
          <p:nvPr>
            <p:ph type="dt" sz="half" idx="10"/>
          </p:nvPr>
        </p:nvSpPr>
        <p:spPr/>
        <p:txBody>
          <a:bodyPr/>
          <a:lstStyle>
            <a:lvl1pPr>
              <a:defRPr>
                <a:solidFill>
                  <a:srgbClr val="002060"/>
                </a:solidFill>
              </a:defRPr>
            </a:lvl1pPr>
          </a:lstStyle>
          <a:p>
            <a:fld id="{00628E74-14F3-4F6F-AAF4-52E129401E0C}" type="datetime1">
              <a:rPr lang="hr-HR" smtClean="0"/>
              <a:t>21.10.2021.</a:t>
            </a:fld>
            <a:endParaRPr lang="hr-HR" dirty="0"/>
          </a:p>
        </p:txBody>
      </p:sp>
      <p:sp>
        <p:nvSpPr>
          <p:cNvPr id="5" name="Footer Placeholder 4">
            <a:extLst>
              <a:ext uri="{FF2B5EF4-FFF2-40B4-BE49-F238E27FC236}">
                <a16:creationId xmlns:a16="http://schemas.microsoft.com/office/drawing/2014/main" id="{12BF2D44-7930-4E7A-8D94-5AF3B8908F58}"/>
              </a:ext>
            </a:extLst>
          </p:cNvPr>
          <p:cNvSpPr>
            <a:spLocks noGrp="1"/>
          </p:cNvSpPr>
          <p:nvPr>
            <p:ph type="ftr" sz="quarter" idx="11"/>
          </p:nvPr>
        </p:nvSpPr>
        <p:spPr>
          <a:ln>
            <a:noFill/>
          </a:ln>
        </p:spPr>
        <p:txBody>
          <a:bodyPr/>
          <a:lstStyle>
            <a:lvl1pPr>
              <a:defRPr>
                <a:solidFill>
                  <a:srgbClr val="002060"/>
                </a:solidFill>
              </a:defRPr>
            </a:lvl1pPr>
          </a:lstStyle>
          <a:p>
            <a:endParaRPr lang="hr-HR" dirty="0"/>
          </a:p>
        </p:txBody>
      </p:sp>
      <p:sp>
        <p:nvSpPr>
          <p:cNvPr id="6" name="Slide Number Placeholder 5">
            <a:extLst>
              <a:ext uri="{FF2B5EF4-FFF2-40B4-BE49-F238E27FC236}">
                <a16:creationId xmlns:a16="http://schemas.microsoft.com/office/drawing/2014/main" id="{06B11D02-BE8E-4C78-9D04-7609037CAA1F}"/>
              </a:ext>
            </a:extLst>
          </p:cNvPr>
          <p:cNvSpPr>
            <a:spLocks noGrp="1"/>
          </p:cNvSpPr>
          <p:nvPr>
            <p:ph type="sldNum" sz="quarter" idx="12"/>
          </p:nvPr>
        </p:nvSpPr>
        <p:spPr/>
        <p:txBody>
          <a:bodyPr/>
          <a:lstStyle>
            <a:lvl1pPr>
              <a:defRPr>
                <a:solidFill>
                  <a:srgbClr val="002060"/>
                </a:solidFill>
              </a:defRPr>
            </a:lvl1pPr>
          </a:lstStyle>
          <a:p>
            <a:fld id="{BB3ECD41-7EE9-4BF6-A565-817E02505A35}" type="slidenum">
              <a:rPr lang="hr-HR" smtClean="0"/>
              <a:pPr/>
              <a:t>‹#›</a:t>
            </a:fld>
            <a:endParaRPr lang="hr-HR" dirty="0"/>
          </a:p>
        </p:txBody>
      </p:sp>
      <p:pic>
        <p:nvPicPr>
          <p:cNvPr id="8" name="Picture 7">
            <a:extLst>
              <a:ext uri="{FF2B5EF4-FFF2-40B4-BE49-F238E27FC236}">
                <a16:creationId xmlns:a16="http://schemas.microsoft.com/office/drawing/2014/main" id="{52163132-5CE5-479C-B274-EB575AF77F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5420" y="568171"/>
            <a:ext cx="3711817" cy="993345"/>
          </a:xfrm>
          <a:prstGeom prst="rect">
            <a:avLst/>
          </a:prstGeom>
        </p:spPr>
      </p:pic>
    </p:spTree>
    <p:extLst>
      <p:ext uri="{BB962C8B-B14F-4D97-AF65-F5344CB8AC3E}">
        <p14:creationId xmlns:p14="http://schemas.microsoft.com/office/powerpoint/2010/main" val="181357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3CCD-B493-4D96-AF40-BEE863A50582}"/>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396BB044-AB20-425F-88F3-A9AD073588A0}"/>
              </a:ext>
            </a:extLst>
          </p:cNvPr>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a:extLst>
              <a:ext uri="{FF2B5EF4-FFF2-40B4-BE49-F238E27FC236}">
                <a16:creationId xmlns:a16="http://schemas.microsoft.com/office/drawing/2014/main" id="{76B6D325-5614-4B81-A7C9-F05CA3A3BE15}"/>
              </a:ext>
            </a:extLst>
          </p:cNvPr>
          <p:cNvSpPr>
            <a:spLocks noGrp="1"/>
          </p:cNvSpPr>
          <p:nvPr>
            <p:ph type="dt" sz="half" idx="10"/>
          </p:nvPr>
        </p:nvSpPr>
        <p:spPr/>
        <p:txBody>
          <a:bodyPr/>
          <a:lstStyle/>
          <a:p>
            <a:fld id="{070ABDA7-E9C1-4B07-B31D-9EF428D18E71}" type="datetime1">
              <a:rPr lang="hr-HR" smtClean="0"/>
              <a:t>21.10.2021.</a:t>
            </a:fld>
            <a:endParaRPr lang="hr-HR"/>
          </a:p>
        </p:txBody>
      </p:sp>
      <p:sp>
        <p:nvSpPr>
          <p:cNvPr id="5" name="Footer Placeholder 4">
            <a:extLst>
              <a:ext uri="{FF2B5EF4-FFF2-40B4-BE49-F238E27FC236}">
                <a16:creationId xmlns:a16="http://schemas.microsoft.com/office/drawing/2014/main" id="{5608D5AB-16EB-4DF3-B5FA-AD6C16A554B8}"/>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43057561-1343-47C5-A860-770CD2B5A782}"/>
              </a:ext>
            </a:extLst>
          </p:cNvPr>
          <p:cNvSpPr>
            <a:spLocks noGrp="1"/>
          </p:cNvSpPr>
          <p:nvPr>
            <p:ph type="sldNum" sz="quarter" idx="12"/>
          </p:nvPr>
        </p:nvSpPr>
        <p:spPr/>
        <p:txBody>
          <a:bodyPr/>
          <a:lstStyle/>
          <a:p>
            <a:fld id="{BB3ECD41-7EE9-4BF6-A565-817E02505A35}" type="slidenum">
              <a:rPr lang="hr-HR" smtClean="0"/>
              <a:t>‹#›</a:t>
            </a:fld>
            <a:endParaRPr lang="hr-HR"/>
          </a:p>
        </p:txBody>
      </p:sp>
    </p:spTree>
    <p:extLst>
      <p:ext uri="{BB962C8B-B14F-4D97-AF65-F5344CB8AC3E}">
        <p14:creationId xmlns:p14="http://schemas.microsoft.com/office/powerpoint/2010/main" val="3329915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A94EDD-76F2-4C40-8CEC-837BB928E9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6823F330-A0B4-4CCE-ACE3-6F2CE67CDF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9CAD0A16-A86A-4F39-AB81-300352665760}"/>
              </a:ext>
            </a:extLst>
          </p:cNvPr>
          <p:cNvSpPr>
            <a:spLocks noGrp="1"/>
          </p:cNvSpPr>
          <p:nvPr>
            <p:ph type="dt" sz="half" idx="10"/>
          </p:nvPr>
        </p:nvSpPr>
        <p:spPr/>
        <p:txBody>
          <a:bodyPr/>
          <a:lstStyle/>
          <a:p>
            <a:fld id="{0FE0C43A-CA73-4978-A6AC-8C796BC226FD}" type="datetime1">
              <a:rPr lang="hr-HR" smtClean="0"/>
              <a:t>21.10.2021.</a:t>
            </a:fld>
            <a:endParaRPr lang="hr-HR"/>
          </a:p>
        </p:txBody>
      </p:sp>
      <p:sp>
        <p:nvSpPr>
          <p:cNvPr id="5" name="Footer Placeholder 4">
            <a:extLst>
              <a:ext uri="{FF2B5EF4-FFF2-40B4-BE49-F238E27FC236}">
                <a16:creationId xmlns:a16="http://schemas.microsoft.com/office/drawing/2014/main" id="{C9E33A29-9D46-42DA-BB7D-D436BF154D24}"/>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CB6F571A-6667-4BB4-8C0C-00FCB4196530}"/>
              </a:ext>
            </a:extLst>
          </p:cNvPr>
          <p:cNvSpPr>
            <a:spLocks noGrp="1"/>
          </p:cNvSpPr>
          <p:nvPr>
            <p:ph type="sldNum" sz="quarter" idx="12"/>
          </p:nvPr>
        </p:nvSpPr>
        <p:spPr/>
        <p:txBody>
          <a:bodyPr/>
          <a:lstStyle/>
          <a:p>
            <a:fld id="{BB3ECD41-7EE9-4BF6-A565-817E02505A35}" type="slidenum">
              <a:rPr lang="hr-HR" smtClean="0"/>
              <a:t>‹#›</a:t>
            </a:fld>
            <a:endParaRPr lang="hr-HR"/>
          </a:p>
        </p:txBody>
      </p:sp>
    </p:spTree>
    <p:extLst>
      <p:ext uri="{BB962C8B-B14F-4D97-AF65-F5344CB8AC3E}">
        <p14:creationId xmlns:p14="http://schemas.microsoft.com/office/powerpoint/2010/main" val="278586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C726-B0B6-4C83-93BD-4CF5DE8F95BF}"/>
              </a:ext>
            </a:extLst>
          </p:cNvPr>
          <p:cNvSpPr>
            <a:spLocks noGrp="1"/>
          </p:cNvSpPr>
          <p:nvPr>
            <p:ph type="title"/>
          </p:nvPr>
        </p:nvSpPr>
        <p:spPr/>
        <p:txBody>
          <a:bodyPr/>
          <a:lstStyle>
            <a:lvl1pPr>
              <a:defRPr>
                <a:solidFill>
                  <a:srgbClr val="002060"/>
                </a:solidFill>
              </a:defRPr>
            </a:lvl1pPr>
          </a:lstStyle>
          <a:p>
            <a:r>
              <a:rPr lang="en-US" dirty="0"/>
              <a:t>Click to edit Master title style</a:t>
            </a:r>
            <a:endParaRPr lang="hr-HR" dirty="0"/>
          </a:p>
        </p:txBody>
      </p:sp>
      <p:sp>
        <p:nvSpPr>
          <p:cNvPr id="3" name="Date Placeholder 2">
            <a:extLst>
              <a:ext uri="{FF2B5EF4-FFF2-40B4-BE49-F238E27FC236}">
                <a16:creationId xmlns:a16="http://schemas.microsoft.com/office/drawing/2014/main" id="{FC918AE4-EE95-4277-97EB-22D1838426DF}"/>
              </a:ext>
            </a:extLst>
          </p:cNvPr>
          <p:cNvSpPr>
            <a:spLocks noGrp="1"/>
          </p:cNvSpPr>
          <p:nvPr>
            <p:ph type="dt" sz="half" idx="10"/>
          </p:nvPr>
        </p:nvSpPr>
        <p:spPr/>
        <p:txBody>
          <a:bodyPr/>
          <a:lstStyle/>
          <a:p>
            <a:fld id="{16C00AE1-68FF-4685-8418-8B858C5DAB4D}" type="datetime1">
              <a:rPr lang="hr-HR" smtClean="0"/>
              <a:t>21.10.2021.</a:t>
            </a:fld>
            <a:endParaRPr lang="hr-HR"/>
          </a:p>
        </p:txBody>
      </p:sp>
      <p:sp>
        <p:nvSpPr>
          <p:cNvPr id="4" name="Footer Placeholder 3">
            <a:extLst>
              <a:ext uri="{FF2B5EF4-FFF2-40B4-BE49-F238E27FC236}">
                <a16:creationId xmlns:a16="http://schemas.microsoft.com/office/drawing/2014/main" id="{076C2B1D-695F-4FED-A80A-BBF82135CE43}"/>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6F2975EA-1439-4A3F-B885-0C64F5FA8513}"/>
              </a:ext>
            </a:extLst>
          </p:cNvPr>
          <p:cNvSpPr>
            <a:spLocks noGrp="1"/>
          </p:cNvSpPr>
          <p:nvPr>
            <p:ph type="sldNum" sz="quarter" idx="12"/>
          </p:nvPr>
        </p:nvSpPr>
        <p:spPr/>
        <p:txBody>
          <a:bodyPr/>
          <a:lstStyle/>
          <a:p>
            <a:fld id="{BB3ECD41-7EE9-4BF6-A565-817E02505A35}" type="slidenum">
              <a:rPr lang="hr-HR" smtClean="0"/>
              <a:t>‹#›</a:t>
            </a:fld>
            <a:endParaRPr lang="hr-HR"/>
          </a:p>
        </p:txBody>
      </p:sp>
      <p:sp>
        <p:nvSpPr>
          <p:cNvPr id="11" name="Text Placeholder 10">
            <a:extLst>
              <a:ext uri="{FF2B5EF4-FFF2-40B4-BE49-F238E27FC236}">
                <a16:creationId xmlns:a16="http://schemas.microsoft.com/office/drawing/2014/main" id="{8E312797-B60B-4A28-B5BF-A96E3C64855D}"/>
              </a:ext>
            </a:extLst>
          </p:cNvPr>
          <p:cNvSpPr>
            <a:spLocks noGrp="1"/>
          </p:cNvSpPr>
          <p:nvPr>
            <p:ph type="body" sz="quarter" idx="13"/>
          </p:nvPr>
        </p:nvSpPr>
        <p:spPr>
          <a:xfrm>
            <a:off x="838200" y="1779588"/>
            <a:ext cx="10515600" cy="438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val="468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9414A-0C5E-4880-9B05-323E35A03A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F0F39202-AAFE-4202-BFE2-EBBA2370FF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73313A-0CD8-4761-A993-96E628AFD35E}"/>
              </a:ext>
            </a:extLst>
          </p:cNvPr>
          <p:cNvSpPr>
            <a:spLocks noGrp="1"/>
          </p:cNvSpPr>
          <p:nvPr>
            <p:ph type="dt" sz="half" idx="10"/>
          </p:nvPr>
        </p:nvSpPr>
        <p:spPr/>
        <p:txBody>
          <a:bodyPr/>
          <a:lstStyle/>
          <a:p>
            <a:fld id="{D3947F7F-7FB8-4A72-AEC4-691DC9E979B5}" type="datetime1">
              <a:rPr lang="hr-HR" smtClean="0"/>
              <a:t>21.10.2021.</a:t>
            </a:fld>
            <a:endParaRPr lang="hr-HR"/>
          </a:p>
        </p:txBody>
      </p:sp>
      <p:sp>
        <p:nvSpPr>
          <p:cNvPr id="5" name="Footer Placeholder 4">
            <a:extLst>
              <a:ext uri="{FF2B5EF4-FFF2-40B4-BE49-F238E27FC236}">
                <a16:creationId xmlns:a16="http://schemas.microsoft.com/office/drawing/2014/main" id="{5F21896F-76B4-4E99-A247-FEC96DBDD84F}"/>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308C8AD-63FF-45F7-A97F-06B5CD5A4D94}"/>
              </a:ext>
            </a:extLst>
          </p:cNvPr>
          <p:cNvSpPr>
            <a:spLocks noGrp="1"/>
          </p:cNvSpPr>
          <p:nvPr>
            <p:ph type="sldNum" sz="quarter" idx="12"/>
          </p:nvPr>
        </p:nvSpPr>
        <p:spPr/>
        <p:txBody>
          <a:bodyPr/>
          <a:lstStyle/>
          <a:p>
            <a:fld id="{BB3ECD41-7EE9-4BF6-A565-817E02505A35}" type="slidenum">
              <a:rPr lang="hr-HR" smtClean="0"/>
              <a:t>‹#›</a:t>
            </a:fld>
            <a:endParaRPr lang="hr-HR"/>
          </a:p>
        </p:txBody>
      </p:sp>
    </p:spTree>
    <p:extLst>
      <p:ext uri="{BB962C8B-B14F-4D97-AF65-F5344CB8AC3E}">
        <p14:creationId xmlns:p14="http://schemas.microsoft.com/office/powerpoint/2010/main" val="231029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539F-08CD-4ED4-99FF-4B477810624B}"/>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CA8B1109-D9E5-4E15-85B3-174BDCC44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4D85B526-BB30-487D-AFB7-FA78B495A2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6C14FF90-45C0-43F4-B629-82C6A098B521}"/>
              </a:ext>
            </a:extLst>
          </p:cNvPr>
          <p:cNvSpPr>
            <a:spLocks noGrp="1"/>
          </p:cNvSpPr>
          <p:nvPr>
            <p:ph type="dt" sz="half" idx="10"/>
          </p:nvPr>
        </p:nvSpPr>
        <p:spPr/>
        <p:txBody>
          <a:bodyPr/>
          <a:lstStyle/>
          <a:p>
            <a:fld id="{4A1250C1-D2CD-46F2-BD0D-2700E678FE6E}" type="datetime1">
              <a:rPr lang="hr-HR" smtClean="0"/>
              <a:t>21.10.2021.</a:t>
            </a:fld>
            <a:endParaRPr lang="hr-HR"/>
          </a:p>
        </p:txBody>
      </p:sp>
      <p:sp>
        <p:nvSpPr>
          <p:cNvPr id="6" name="Footer Placeholder 5">
            <a:extLst>
              <a:ext uri="{FF2B5EF4-FFF2-40B4-BE49-F238E27FC236}">
                <a16:creationId xmlns:a16="http://schemas.microsoft.com/office/drawing/2014/main" id="{9817E8D6-15B9-41FB-A2D7-EA847679D4B9}"/>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0C470082-0608-444E-85E9-33E373A31F71}"/>
              </a:ext>
            </a:extLst>
          </p:cNvPr>
          <p:cNvSpPr>
            <a:spLocks noGrp="1"/>
          </p:cNvSpPr>
          <p:nvPr>
            <p:ph type="sldNum" sz="quarter" idx="12"/>
          </p:nvPr>
        </p:nvSpPr>
        <p:spPr/>
        <p:txBody>
          <a:bodyPr/>
          <a:lstStyle/>
          <a:p>
            <a:fld id="{BB3ECD41-7EE9-4BF6-A565-817E02505A35}" type="slidenum">
              <a:rPr lang="hr-HR" smtClean="0"/>
              <a:t>‹#›</a:t>
            </a:fld>
            <a:endParaRPr lang="hr-HR"/>
          </a:p>
        </p:txBody>
      </p:sp>
    </p:spTree>
    <p:extLst>
      <p:ext uri="{BB962C8B-B14F-4D97-AF65-F5344CB8AC3E}">
        <p14:creationId xmlns:p14="http://schemas.microsoft.com/office/powerpoint/2010/main" val="216517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9193-62C8-45CD-AD7F-547F71DB39BD}"/>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734CB36F-92E5-4577-A056-338989BB93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C98394-8157-40A8-BE2F-8A1A6EC4A6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AD248CAF-3A4D-4236-A3D7-3843B622F5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95384D-449E-471F-8ACF-48A2967F36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6ECF9C51-EDBB-4410-A777-FE7FF664A9A8}"/>
              </a:ext>
            </a:extLst>
          </p:cNvPr>
          <p:cNvSpPr>
            <a:spLocks noGrp="1"/>
          </p:cNvSpPr>
          <p:nvPr>
            <p:ph type="dt" sz="half" idx="10"/>
          </p:nvPr>
        </p:nvSpPr>
        <p:spPr/>
        <p:txBody>
          <a:bodyPr/>
          <a:lstStyle/>
          <a:p>
            <a:fld id="{8AFDC6A4-74DD-4D71-B12F-BA3E3370294C}" type="datetime1">
              <a:rPr lang="hr-HR" smtClean="0"/>
              <a:t>21.10.2021.</a:t>
            </a:fld>
            <a:endParaRPr lang="hr-HR"/>
          </a:p>
        </p:txBody>
      </p:sp>
      <p:sp>
        <p:nvSpPr>
          <p:cNvPr id="8" name="Footer Placeholder 7">
            <a:extLst>
              <a:ext uri="{FF2B5EF4-FFF2-40B4-BE49-F238E27FC236}">
                <a16:creationId xmlns:a16="http://schemas.microsoft.com/office/drawing/2014/main" id="{B7A4180D-F569-4C9B-BEB1-5FBF88EF7DDB}"/>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4B8FC824-6DD7-4339-8158-2C7A17CCB317}"/>
              </a:ext>
            </a:extLst>
          </p:cNvPr>
          <p:cNvSpPr>
            <a:spLocks noGrp="1"/>
          </p:cNvSpPr>
          <p:nvPr>
            <p:ph type="sldNum" sz="quarter" idx="12"/>
          </p:nvPr>
        </p:nvSpPr>
        <p:spPr/>
        <p:txBody>
          <a:bodyPr/>
          <a:lstStyle/>
          <a:p>
            <a:fld id="{BB3ECD41-7EE9-4BF6-A565-817E02505A35}" type="slidenum">
              <a:rPr lang="hr-HR" smtClean="0"/>
              <a:t>‹#›</a:t>
            </a:fld>
            <a:endParaRPr lang="hr-HR"/>
          </a:p>
        </p:txBody>
      </p:sp>
    </p:spTree>
    <p:extLst>
      <p:ext uri="{BB962C8B-B14F-4D97-AF65-F5344CB8AC3E}">
        <p14:creationId xmlns:p14="http://schemas.microsoft.com/office/powerpoint/2010/main" val="127714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6D6C-ABE1-4657-A92A-66439EB08534}"/>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F1F60985-6145-40DE-B557-88E0678A9285}"/>
              </a:ext>
            </a:extLst>
          </p:cNvPr>
          <p:cNvSpPr>
            <a:spLocks noGrp="1"/>
          </p:cNvSpPr>
          <p:nvPr>
            <p:ph type="dt" sz="half" idx="10"/>
          </p:nvPr>
        </p:nvSpPr>
        <p:spPr/>
        <p:txBody>
          <a:bodyPr/>
          <a:lstStyle/>
          <a:p>
            <a:fld id="{75602B11-E90B-4B64-BBC0-F02ED7E1BAD8}" type="datetime1">
              <a:rPr lang="hr-HR" smtClean="0"/>
              <a:t>21.10.2021.</a:t>
            </a:fld>
            <a:endParaRPr lang="hr-HR"/>
          </a:p>
        </p:txBody>
      </p:sp>
      <p:sp>
        <p:nvSpPr>
          <p:cNvPr id="4" name="Footer Placeholder 3">
            <a:extLst>
              <a:ext uri="{FF2B5EF4-FFF2-40B4-BE49-F238E27FC236}">
                <a16:creationId xmlns:a16="http://schemas.microsoft.com/office/drawing/2014/main" id="{750A37A0-8C16-42A8-AC6F-FDDAA555969E}"/>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A8BA5FF2-94B0-4F3A-83BE-CE73B19C516C}"/>
              </a:ext>
            </a:extLst>
          </p:cNvPr>
          <p:cNvSpPr>
            <a:spLocks noGrp="1"/>
          </p:cNvSpPr>
          <p:nvPr>
            <p:ph type="sldNum" sz="quarter" idx="12"/>
          </p:nvPr>
        </p:nvSpPr>
        <p:spPr/>
        <p:txBody>
          <a:bodyPr/>
          <a:lstStyle/>
          <a:p>
            <a:fld id="{BB3ECD41-7EE9-4BF6-A565-817E02505A35}" type="slidenum">
              <a:rPr lang="hr-HR" smtClean="0"/>
              <a:t>‹#›</a:t>
            </a:fld>
            <a:endParaRPr lang="hr-HR"/>
          </a:p>
        </p:txBody>
      </p:sp>
    </p:spTree>
    <p:extLst>
      <p:ext uri="{BB962C8B-B14F-4D97-AF65-F5344CB8AC3E}">
        <p14:creationId xmlns:p14="http://schemas.microsoft.com/office/powerpoint/2010/main" val="274337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81AF1-778F-4601-A3F7-F656560E7BB6}"/>
              </a:ext>
            </a:extLst>
          </p:cNvPr>
          <p:cNvSpPr>
            <a:spLocks noGrp="1"/>
          </p:cNvSpPr>
          <p:nvPr>
            <p:ph type="dt" sz="half" idx="10"/>
          </p:nvPr>
        </p:nvSpPr>
        <p:spPr/>
        <p:txBody>
          <a:bodyPr/>
          <a:lstStyle/>
          <a:p>
            <a:fld id="{57ECC9EE-DB95-4F3C-A3EE-EB1D9E79CAEE}" type="datetime1">
              <a:rPr lang="hr-HR" smtClean="0"/>
              <a:t>21.10.2021.</a:t>
            </a:fld>
            <a:endParaRPr lang="hr-HR"/>
          </a:p>
        </p:txBody>
      </p:sp>
      <p:sp>
        <p:nvSpPr>
          <p:cNvPr id="3" name="Footer Placeholder 2">
            <a:extLst>
              <a:ext uri="{FF2B5EF4-FFF2-40B4-BE49-F238E27FC236}">
                <a16:creationId xmlns:a16="http://schemas.microsoft.com/office/drawing/2014/main" id="{AAC84EF4-AB3E-44BF-BA1A-01E6A8D8940C}"/>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C8032350-45DD-487C-A182-4798AEE8F61C}"/>
              </a:ext>
            </a:extLst>
          </p:cNvPr>
          <p:cNvSpPr>
            <a:spLocks noGrp="1"/>
          </p:cNvSpPr>
          <p:nvPr>
            <p:ph type="sldNum" sz="quarter" idx="12"/>
          </p:nvPr>
        </p:nvSpPr>
        <p:spPr/>
        <p:txBody>
          <a:bodyPr/>
          <a:lstStyle/>
          <a:p>
            <a:fld id="{BB3ECD41-7EE9-4BF6-A565-817E02505A35}" type="slidenum">
              <a:rPr lang="hr-HR" smtClean="0"/>
              <a:t>‹#›</a:t>
            </a:fld>
            <a:endParaRPr lang="hr-HR"/>
          </a:p>
        </p:txBody>
      </p:sp>
    </p:spTree>
    <p:extLst>
      <p:ext uri="{BB962C8B-B14F-4D97-AF65-F5344CB8AC3E}">
        <p14:creationId xmlns:p14="http://schemas.microsoft.com/office/powerpoint/2010/main" val="135284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64AD-9F65-4EB6-89AE-8D249E6C8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BDD0F912-FAB9-4FD4-9EB3-05DC2F6EA7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00494166-5D5D-484E-9513-DD720413E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0207F2-9BBB-4EBD-B9F4-C98A2CBC8B00}"/>
              </a:ext>
            </a:extLst>
          </p:cNvPr>
          <p:cNvSpPr>
            <a:spLocks noGrp="1"/>
          </p:cNvSpPr>
          <p:nvPr>
            <p:ph type="dt" sz="half" idx="10"/>
          </p:nvPr>
        </p:nvSpPr>
        <p:spPr/>
        <p:txBody>
          <a:bodyPr/>
          <a:lstStyle/>
          <a:p>
            <a:fld id="{5255CFF7-BF66-475B-8CCA-61C2F93C2B5E}" type="datetime1">
              <a:rPr lang="hr-HR" smtClean="0"/>
              <a:t>21.10.2021.</a:t>
            </a:fld>
            <a:endParaRPr lang="hr-HR"/>
          </a:p>
        </p:txBody>
      </p:sp>
      <p:sp>
        <p:nvSpPr>
          <p:cNvPr id="6" name="Footer Placeholder 5">
            <a:extLst>
              <a:ext uri="{FF2B5EF4-FFF2-40B4-BE49-F238E27FC236}">
                <a16:creationId xmlns:a16="http://schemas.microsoft.com/office/drawing/2014/main" id="{E04FBF0A-167E-468A-8A67-BFC6869BF98D}"/>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34872B6A-D92C-4E67-AC11-AA6E0C1C17E0}"/>
              </a:ext>
            </a:extLst>
          </p:cNvPr>
          <p:cNvSpPr>
            <a:spLocks noGrp="1"/>
          </p:cNvSpPr>
          <p:nvPr>
            <p:ph type="sldNum" sz="quarter" idx="12"/>
          </p:nvPr>
        </p:nvSpPr>
        <p:spPr/>
        <p:txBody>
          <a:bodyPr/>
          <a:lstStyle/>
          <a:p>
            <a:fld id="{BB3ECD41-7EE9-4BF6-A565-817E02505A35}" type="slidenum">
              <a:rPr lang="hr-HR" smtClean="0"/>
              <a:t>‹#›</a:t>
            </a:fld>
            <a:endParaRPr lang="hr-HR"/>
          </a:p>
        </p:txBody>
      </p:sp>
    </p:spTree>
    <p:extLst>
      <p:ext uri="{BB962C8B-B14F-4D97-AF65-F5344CB8AC3E}">
        <p14:creationId xmlns:p14="http://schemas.microsoft.com/office/powerpoint/2010/main" val="312149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679A-80B9-4819-B38B-95EFE1D0C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086A1F7D-0954-4EAC-BF92-1B6BB6C0FA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E217FFD5-C450-4114-B1C6-4BE3853BC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4C3184-7103-4816-A207-08591A00C212}"/>
              </a:ext>
            </a:extLst>
          </p:cNvPr>
          <p:cNvSpPr>
            <a:spLocks noGrp="1"/>
          </p:cNvSpPr>
          <p:nvPr>
            <p:ph type="dt" sz="half" idx="10"/>
          </p:nvPr>
        </p:nvSpPr>
        <p:spPr/>
        <p:txBody>
          <a:bodyPr/>
          <a:lstStyle/>
          <a:p>
            <a:fld id="{E35F970A-6AAD-444F-8500-AED352C988B4}" type="datetime1">
              <a:rPr lang="hr-HR" smtClean="0"/>
              <a:t>21.10.2021.</a:t>
            </a:fld>
            <a:endParaRPr lang="hr-HR"/>
          </a:p>
        </p:txBody>
      </p:sp>
      <p:sp>
        <p:nvSpPr>
          <p:cNvPr id="6" name="Footer Placeholder 5">
            <a:extLst>
              <a:ext uri="{FF2B5EF4-FFF2-40B4-BE49-F238E27FC236}">
                <a16:creationId xmlns:a16="http://schemas.microsoft.com/office/drawing/2014/main" id="{54F79F55-73AB-4A9E-B06E-FB8950DB1A95}"/>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D844759A-315C-4048-807C-D66A4FB788C2}"/>
              </a:ext>
            </a:extLst>
          </p:cNvPr>
          <p:cNvSpPr>
            <a:spLocks noGrp="1"/>
          </p:cNvSpPr>
          <p:nvPr>
            <p:ph type="sldNum" sz="quarter" idx="12"/>
          </p:nvPr>
        </p:nvSpPr>
        <p:spPr/>
        <p:txBody>
          <a:bodyPr/>
          <a:lstStyle/>
          <a:p>
            <a:fld id="{BB3ECD41-7EE9-4BF6-A565-817E02505A35}" type="slidenum">
              <a:rPr lang="hr-HR" smtClean="0"/>
              <a:t>‹#›</a:t>
            </a:fld>
            <a:endParaRPr lang="hr-HR"/>
          </a:p>
        </p:txBody>
      </p:sp>
    </p:spTree>
    <p:extLst>
      <p:ext uri="{BB962C8B-B14F-4D97-AF65-F5344CB8AC3E}">
        <p14:creationId xmlns:p14="http://schemas.microsoft.com/office/powerpoint/2010/main" val="2505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8D3CD8-962F-4DC2-B0DD-139E03752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a:extLst>
              <a:ext uri="{FF2B5EF4-FFF2-40B4-BE49-F238E27FC236}">
                <a16:creationId xmlns:a16="http://schemas.microsoft.com/office/drawing/2014/main" id="{DCCF4A08-4A82-4035-B4DE-4E6472DF73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a:extLst>
              <a:ext uri="{FF2B5EF4-FFF2-40B4-BE49-F238E27FC236}">
                <a16:creationId xmlns:a16="http://schemas.microsoft.com/office/drawing/2014/main" id="{BA3A533A-ED95-415E-AFB5-7CAF6D865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FC75B-DAE5-4217-9773-6636788AD800}" type="datetime1">
              <a:rPr lang="hr-HR" smtClean="0"/>
              <a:t>21.10.2021.</a:t>
            </a:fld>
            <a:endParaRPr lang="hr-HR"/>
          </a:p>
        </p:txBody>
      </p:sp>
      <p:sp>
        <p:nvSpPr>
          <p:cNvPr id="5" name="Footer Placeholder 4">
            <a:extLst>
              <a:ext uri="{FF2B5EF4-FFF2-40B4-BE49-F238E27FC236}">
                <a16:creationId xmlns:a16="http://schemas.microsoft.com/office/drawing/2014/main" id="{81EE0A2F-09DF-4E4C-BA97-295CE8CC0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hr-HR" dirty="0"/>
          </a:p>
        </p:txBody>
      </p:sp>
      <p:sp>
        <p:nvSpPr>
          <p:cNvPr id="6" name="Slide Number Placeholder 5">
            <a:extLst>
              <a:ext uri="{FF2B5EF4-FFF2-40B4-BE49-F238E27FC236}">
                <a16:creationId xmlns:a16="http://schemas.microsoft.com/office/drawing/2014/main" id="{B62C456E-E6F6-41B4-9604-2425D7613B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ECD41-7EE9-4BF6-A565-817E02505A35}" type="slidenum">
              <a:rPr lang="hr-HR" smtClean="0"/>
              <a:t>‹#›</a:t>
            </a:fld>
            <a:endParaRPr lang="hr-HR"/>
          </a:p>
        </p:txBody>
      </p:sp>
      <p:pic>
        <p:nvPicPr>
          <p:cNvPr id="8" name="Picture 7">
            <a:extLst>
              <a:ext uri="{FF2B5EF4-FFF2-40B4-BE49-F238E27FC236}">
                <a16:creationId xmlns:a16="http://schemas.microsoft.com/office/drawing/2014/main" id="{26F1BBD8-608E-417B-B5D1-CE2543EEA53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8200" y="6252210"/>
            <a:ext cx="10549890" cy="210820"/>
          </a:xfrm>
          <a:prstGeom prst="rect">
            <a:avLst/>
          </a:prstGeom>
        </p:spPr>
      </p:pic>
      <p:cxnSp>
        <p:nvCxnSpPr>
          <p:cNvPr id="10" name="Straight Connector 9">
            <a:extLst>
              <a:ext uri="{FF2B5EF4-FFF2-40B4-BE49-F238E27FC236}">
                <a16:creationId xmlns:a16="http://schemas.microsoft.com/office/drawing/2014/main" id="{A42911DA-821D-4C5B-AF0F-ACCCFCAF019A}"/>
              </a:ext>
            </a:extLst>
          </p:cNvPr>
          <p:cNvCxnSpPr/>
          <p:nvPr userDrawn="1"/>
        </p:nvCxnSpPr>
        <p:spPr>
          <a:xfrm>
            <a:off x="838200" y="626459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16876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0C0"/>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0C0"/>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bozo.zeba@rdd.hr"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10" Type="http://schemas.openxmlformats.org/officeDocument/2006/relationships/hyperlink" Target="https://www.peoplematters.in/article/legal-and-compliance-outsourcing/to-be-or-not-to-be-the-industry-the-legal-perspective-15043" TargetMode="External"/><Relationship Id="rId4" Type="http://schemas.openxmlformats.org/officeDocument/2006/relationships/image" Target="../media/image6.pn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6302-253B-416A-9F7E-31EE400C6008}"/>
              </a:ext>
            </a:extLst>
          </p:cNvPr>
          <p:cNvSpPr>
            <a:spLocks noGrp="1"/>
          </p:cNvSpPr>
          <p:nvPr>
            <p:ph type="title"/>
          </p:nvPr>
        </p:nvSpPr>
        <p:spPr>
          <a:xfrm>
            <a:off x="969065" y="3457617"/>
            <a:ext cx="10515600" cy="2147888"/>
          </a:xfrm>
        </p:spPr>
        <p:txBody>
          <a:bodyPr>
            <a:normAutofit/>
          </a:bodyPr>
          <a:lstStyle/>
          <a:p>
            <a:pPr algn="ctr"/>
            <a:r>
              <a:rPr lang="en-US" dirty="0"/>
              <a:t>Reviewing the open data ecosystem developments in Croatia</a:t>
            </a:r>
            <a:endParaRPr lang="hr-HR" dirty="0"/>
          </a:p>
        </p:txBody>
      </p:sp>
      <p:sp>
        <p:nvSpPr>
          <p:cNvPr id="6" name="TekstniOkvir 5">
            <a:extLst>
              <a:ext uri="{FF2B5EF4-FFF2-40B4-BE49-F238E27FC236}">
                <a16:creationId xmlns:a16="http://schemas.microsoft.com/office/drawing/2014/main" id="{B8CB3FFD-F9E1-4465-8339-70AC1497DC56}"/>
              </a:ext>
            </a:extLst>
          </p:cNvPr>
          <p:cNvSpPr txBox="1"/>
          <p:nvPr/>
        </p:nvSpPr>
        <p:spPr>
          <a:xfrm>
            <a:off x="1397412" y="5605505"/>
            <a:ext cx="9658906" cy="341632"/>
          </a:xfrm>
          <a:prstGeom prst="rect">
            <a:avLst/>
          </a:prstGeom>
          <a:noFill/>
        </p:spPr>
        <p:txBody>
          <a:bodyPr wrap="square" rtlCol="0">
            <a:spAutoFit/>
          </a:bodyPr>
          <a:lstStyle/>
          <a:p>
            <a:pPr algn="ctr">
              <a:lnSpc>
                <a:spcPct val="90000"/>
              </a:lnSpc>
              <a:spcBef>
                <a:spcPct val="0"/>
              </a:spcBef>
            </a:pPr>
            <a:r>
              <a:rPr lang="pl-PL" dirty="0">
                <a:solidFill>
                  <a:srgbClr val="002060"/>
                </a:solidFill>
                <a:latin typeface="Arial" panose="020B0604020202020204" pitchFamily="34" charset="0"/>
                <a:ea typeface="+mj-ea"/>
                <a:cs typeface="Arial" panose="020B0604020202020204" pitchFamily="34" charset="0"/>
              </a:rPr>
              <a:t>OGP Western Balkans Regional Meeting</a:t>
            </a:r>
            <a:endParaRPr lang="hr-HR" dirty="0">
              <a:solidFill>
                <a:srgbClr val="002060"/>
              </a:solidFill>
              <a:latin typeface="Arial" panose="020B0604020202020204" pitchFamily="34" charset="0"/>
              <a:ea typeface="+mj-ea"/>
              <a:cs typeface="Arial" panose="020B0604020202020204" pitchFamily="34" charset="0"/>
            </a:endParaRPr>
          </a:p>
        </p:txBody>
      </p:sp>
      <p:pic>
        <p:nvPicPr>
          <p:cNvPr id="3" name="Picture 2">
            <a:extLst>
              <a:ext uri="{FF2B5EF4-FFF2-40B4-BE49-F238E27FC236}">
                <a16:creationId xmlns:a16="http://schemas.microsoft.com/office/drawing/2014/main" id="{AA2DD4FE-AEE1-4DA8-980E-076BB7817F31}"/>
              </a:ext>
            </a:extLst>
          </p:cNvPr>
          <p:cNvPicPr>
            <a:picLocks noChangeAspect="1"/>
          </p:cNvPicPr>
          <p:nvPr/>
        </p:nvPicPr>
        <p:blipFill>
          <a:blip r:embed="rId2"/>
          <a:stretch>
            <a:fillRect/>
          </a:stretch>
        </p:blipFill>
        <p:spPr>
          <a:xfrm>
            <a:off x="1916830" y="8869"/>
            <a:ext cx="7904785" cy="3828430"/>
          </a:xfrm>
          <a:prstGeom prst="rect">
            <a:avLst/>
          </a:prstGeom>
        </p:spPr>
      </p:pic>
    </p:spTree>
    <p:extLst>
      <p:ext uri="{BB962C8B-B14F-4D97-AF65-F5344CB8AC3E}">
        <p14:creationId xmlns:p14="http://schemas.microsoft.com/office/powerpoint/2010/main" val="238134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8B6FFB-848B-4171-9EF9-A37594BB7F0C}"/>
              </a:ext>
            </a:extLst>
          </p:cNvPr>
          <p:cNvSpPr>
            <a:spLocks noGrp="1"/>
          </p:cNvSpPr>
          <p:nvPr>
            <p:ph type="title"/>
          </p:nvPr>
        </p:nvSpPr>
        <p:spPr>
          <a:xfrm>
            <a:off x="838200" y="530495"/>
            <a:ext cx="10515600" cy="1325563"/>
          </a:xfrm>
        </p:spPr>
        <p:txBody>
          <a:bodyPr>
            <a:normAutofit/>
          </a:bodyPr>
          <a:lstStyle/>
          <a:p>
            <a:r>
              <a:rPr lang="en-US" dirty="0"/>
              <a:t>Methodology for assessing the impact of open datasets</a:t>
            </a:r>
            <a:endParaRPr lang="hr-HR" dirty="0"/>
          </a:p>
        </p:txBody>
      </p:sp>
      <p:sp>
        <p:nvSpPr>
          <p:cNvPr id="3" name="Rezervirano mjesto teksta 2">
            <a:extLst>
              <a:ext uri="{FF2B5EF4-FFF2-40B4-BE49-F238E27FC236}">
                <a16:creationId xmlns:a16="http://schemas.microsoft.com/office/drawing/2014/main" id="{3E0C85CA-BFD6-49BC-A8C8-A1F66E7D98E9}"/>
              </a:ext>
            </a:extLst>
          </p:cNvPr>
          <p:cNvSpPr>
            <a:spLocks noGrp="1"/>
          </p:cNvSpPr>
          <p:nvPr>
            <p:ph type="body" sz="quarter" idx="13"/>
          </p:nvPr>
        </p:nvSpPr>
        <p:spPr/>
        <p:txBody>
          <a:bodyPr>
            <a:noAutofit/>
          </a:bodyPr>
          <a:lstStyle/>
          <a:p>
            <a:pPr marL="457200" lvl="1" indent="0">
              <a:lnSpc>
                <a:spcPct val="120000"/>
              </a:lnSpc>
              <a:buNone/>
            </a:pPr>
            <a:r>
              <a:rPr lang="en-US" sz="1800" dirty="0"/>
              <a:t>Methodology allows you to rank different datasets according to:
</a:t>
            </a:r>
            <a:r>
              <a:rPr lang="en-US" sz="1800" dirty="0">
                <a:solidFill>
                  <a:schemeClr val="accent6">
                    <a:lumMod val="50000"/>
                  </a:schemeClr>
                </a:solidFill>
              </a:rPr>
              <a:t>1) Total impact index value of open data set (A)</a:t>
            </a:r>
            <a:r>
              <a:rPr lang="en-US" sz="1800" dirty="0"/>
              <a:t>
2) Economic Impact Index (B)
3) Social Impact Index (C)
4) Political Influence Index (D)
5) Environmental Impact Index (E)
</a:t>
            </a:r>
            <a:r>
              <a:rPr lang="en-US" sz="1800" dirty="0">
                <a:solidFill>
                  <a:srgbClr val="FF0000"/>
                </a:solidFill>
              </a:rPr>
              <a:t>6) Usage Index (F) - Ex-post
</a:t>
            </a:r>
            <a:r>
              <a:rPr lang="en-US" sz="1800" dirty="0">
                <a:solidFill>
                  <a:schemeClr val="accent6">
                    <a:lumMod val="50000"/>
                  </a:schemeClr>
                </a:solidFill>
                <a:cs typeface="Arial" panose="020B0604020202020204" pitchFamily="34" charset="0"/>
              </a:rPr>
              <a:t>W</a:t>
            </a:r>
            <a:r>
              <a:rPr lang="en-US" sz="1800" dirty="0">
                <a:solidFill>
                  <a:schemeClr val="accent6">
                    <a:lumMod val="50000"/>
                  </a:schemeClr>
                </a:solidFill>
                <a:ea typeface="Calibri" panose="020F0502020204030204" pitchFamily="34" charset="0"/>
                <a:cs typeface="Arial" panose="020B0604020202020204" pitchFamily="34" charset="0"/>
              </a:rPr>
              <a:t>here</a:t>
            </a:r>
            <a:r>
              <a:rPr lang="en-US" sz="1800" dirty="0">
                <a:ea typeface="Calibri" panose="020F0502020204030204" pitchFamily="34" charset="0"/>
                <a:cs typeface="Arial" panose="020B0604020202020204" pitchFamily="34" charset="0"/>
              </a:rPr>
              <a:t> </a:t>
            </a:r>
            <a:r>
              <a:rPr lang="en-US" sz="1800" dirty="0">
                <a:solidFill>
                  <a:schemeClr val="accent6">
                    <a:lumMod val="50000"/>
                  </a:schemeClr>
                </a:solidFill>
                <a:effectLst/>
                <a:ea typeface="Calibri" panose="020F0502020204030204" pitchFamily="34" charset="0"/>
                <a:cs typeface="Arial" panose="020B0604020202020204" pitchFamily="34" charset="0"/>
              </a:rPr>
              <a:t>A </a:t>
            </a:r>
            <a:r>
              <a:rPr lang="en-US" sz="1800" dirty="0">
                <a:effectLst/>
                <a:ea typeface="Calibri" panose="020F0502020204030204" pitchFamily="34" charset="0"/>
                <a:cs typeface="Arial" panose="020B0604020202020204" pitchFamily="34" charset="0"/>
              </a:rPr>
              <a:t>= B + C + D + E </a:t>
            </a:r>
            <a:r>
              <a:rPr lang="en-US" sz="1800" dirty="0">
                <a:solidFill>
                  <a:srgbClr val="FF0000"/>
                </a:solidFill>
                <a:effectLst/>
                <a:ea typeface="Calibri" panose="020F0502020204030204" pitchFamily="34" charset="0"/>
                <a:cs typeface="Arial" panose="020B0604020202020204" pitchFamily="34" charset="0"/>
              </a:rPr>
              <a:t>+ F</a:t>
            </a:r>
          </a:p>
          <a:p>
            <a:pPr marL="0" indent="0">
              <a:buNone/>
            </a:pPr>
            <a:r>
              <a:rPr lang="en-US" sz="1800" dirty="0"/>
              <a:t>So, the definition is: </a:t>
            </a:r>
          </a:p>
          <a:p>
            <a:pPr marL="0" indent="0">
              <a:buNone/>
            </a:pPr>
            <a:r>
              <a:rPr lang="hr-HR" sz="1800" dirty="0"/>
              <a:t>T</a:t>
            </a:r>
            <a:r>
              <a:rPr lang="en-US" sz="1800" dirty="0"/>
              <a:t>he ex-ante index of the total impact of the open data set is the weighted sum of four sub-indices that measure the four categories of influence of the open data set – economic, social, political and environmental, with addition of usage index for ex-post index measurement</a:t>
            </a:r>
          </a:p>
        </p:txBody>
      </p:sp>
    </p:spTree>
    <p:extLst>
      <p:ext uri="{BB962C8B-B14F-4D97-AF65-F5344CB8AC3E}">
        <p14:creationId xmlns:p14="http://schemas.microsoft.com/office/powerpoint/2010/main" val="75169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FA1A20-261E-4816-8EEF-A3827CF66953}"/>
              </a:ext>
            </a:extLst>
          </p:cNvPr>
          <p:cNvSpPr>
            <a:spLocks noGrp="1"/>
          </p:cNvSpPr>
          <p:nvPr>
            <p:ph type="title"/>
          </p:nvPr>
        </p:nvSpPr>
        <p:spPr/>
        <p:txBody>
          <a:bodyPr>
            <a:normAutofit/>
          </a:bodyPr>
          <a:lstStyle/>
          <a:p>
            <a:r>
              <a:rPr lang="en-US" dirty="0"/>
              <a:t>Methodology for assessing the impact of open datasets</a:t>
            </a:r>
            <a:endParaRPr lang="hr-HR" dirty="0"/>
          </a:p>
        </p:txBody>
      </p:sp>
      <mc:AlternateContent xmlns:mc="http://schemas.openxmlformats.org/markup-compatibility/2006" xmlns:a14="http://schemas.microsoft.com/office/drawing/2010/main">
        <mc:Choice Requires="a14">
          <p:graphicFrame>
            <p:nvGraphicFramePr>
              <p:cNvPr id="3" name="Tablica 2">
                <a:extLst>
                  <a:ext uri="{FF2B5EF4-FFF2-40B4-BE49-F238E27FC236}">
                    <a16:creationId xmlns:a16="http://schemas.microsoft.com/office/drawing/2014/main" id="{9A852D3C-D146-4FD0-B612-B7114FE43DF9}"/>
                  </a:ext>
                </a:extLst>
              </p:cNvPr>
              <p:cNvGraphicFramePr>
                <a:graphicFrameLocks noGrp="1"/>
              </p:cNvGraphicFramePr>
              <p:nvPr>
                <p:extLst>
                  <p:ext uri="{D42A27DB-BD31-4B8C-83A1-F6EECF244321}">
                    <p14:modId xmlns:p14="http://schemas.microsoft.com/office/powerpoint/2010/main" val="2362134935"/>
                  </p:ext>
                </p:extLst>
              </p:nvPr>
            </p:nvGraphicFramePr>
            <p:xfrm>
              <a:off x="1695635" y="2716566"/>
              <a:ext cx="8612147" cy="3118463"/>
            </p:xfrm>
            <a:graphic>
              <a:graphicData uri="http://schemas.openxmlformats.org/drawingml/2006/table">
                <a:tbl>
                  <a:tblPr firstRow="1" firstCol="1" bandRow="1">
                    <a:tableStyleId>{5C22544A-7EE6-4342-B048-85BDC9FD1C3A}</a:tableStyleId>
                  </a:tblPr>
                  <a:tblGrid>
                    <a:gridCol w="5646198">
                      <a:extLst>
                        <a:ext uri="{9D8B030D-6E8A-4147-A177-3AD203B41FA5}">
                          <a16:colId xmlns:a16="http://schemas.microsoft.com/office/drawing/2014/main" val="4091017315"/>
                        </a:ext>
                      </a:extLst>
                    </a:gridCol>
                    <a:gridCol w="2965949">
                      <a:extLst>
                        <a:ext uri="{9D8B030D-6E8A-4147-A177-3AD203B41FA5}">
                          <a16:colId xmlns:a16="http://schemas.microsoft.com/office/drawing/2014/main" val="2488746986"/>
                        </a:ext>
                      </a:extLst>
                    </a:gridCol>
                  </a:tblGrid>
                  <a:tr h="994728">
                    <a:tc>
                      <a:txBody>
                        <a:bodyPr/>
                        <a:lstStyle/>
                        <a:p>
                          <a:pPr algn="ctr">
                            <a:lnSpc>
                              <a:spcPct val="110000"/>
                            </a:lnSpc>
                            <a:spcAft>
                              <a:spcPts val="600"/>
                            </a:spcAft>
                          </a:pPr>
                          <a14:m>
                            <m:oMathPara xmlns:m="http://schemas.openxmlformats.org/officeDocument/2006/math">
                              <m:oMathParaPr>
                                <m:jc m:val="centerGroup"/>
                              </m:oMathParaPr>
                              <m:oMath xmlns:m="http://schemas.openxmlformats.org/officeDocument/2006/math">
                                <m:f>
                                  <m:fPr>
                                    <m:ctrlPr>
                                      <a:rPr lang="hr-HR" sz="1800" i="1" smtClean="0">
                                        <a:solidFill>
                                          <a:srgbClr val="FFFF00"/>
                                        </a:solidFill>
                                        <a:effectLst/>
                                        <a:latin typeface="Cambria Math" panose="02040503050406030204" pitchFamily="18" charset="0"/>
                                      </a:rPr>
                                    </m:ctrlPr>
                                  </m:fPr>
                                  <m:num>
                                    <m:r>
                                      <a:rPr lang="en-US" sz="1800" b="1" i="1" smtClean="0">
                                        <a:solidFill>
                                          <a:srgbClr val="FFFF00"/>
                                        </a:solidFill>
                                        <a:effectLst/>
                                        <a:latin typeface="Cambria Math" panose="02040503050406030204" pitchFamily="18" charset="0"/>
                                      </a:rPr>
                                      <m:t>𝒆𝒙</m:t>
                                    </m:r>
                                    <m:r>
                                      <a:rPr lang="en-US" sz="1800" b="1" i="1" smtClean="0">
                                        <a:solidFill>
                                          <a:srgbClr val="FFFF00"/>
                                        </a:solidFill>
                                        <a:effectLst/>
                                        <a:latin typeface="Cambria Math" panose="02040503050406030204" pitchFamily="18" charset="0"/>
                                      </a:rPr>
                                      <m:t>−</m:t>
                                    </m:r>
                                    <m:r>
                                      <a:rPr lang="en-US" sz="1800" b="1" i="1" smtClean="0">
                                        <a:solidFill>
                                          <a:srgbClr val="FFFF00"/>
                                        </a:solidFill>
                                        <a:effectLst/>
                                        <a:latin typeface="Cambria Math" panose="02040503050406030204" pitchFamily="18" charset="0"/>
                                      </a:rPr>
                                      <m:t>𝒂𝒏𝒕𝒆</m:t>
                                    </m:r>
                                    <m:r>
                                      <a:rPr lang="en-US" sz="1800" b="1" i="1" smtClean="0">
                                        <a:solidFill>
                                          <a:srgbClr val="FFFF00"/>
                                        </a:solidFill>
                                        <a:effectLst/>
                                        <a:latin typeface="Cambria Math" panose="02040503050406030204" pitchFamily="18" charset="0"/>
                                      </a:rPr>
                                      <m:t> </m:t>
                                    </m:r>
                                    <m:r>
                                      <a:rPr lang="en-US" sz="1800" b="1" i="1" smtClean="0">
                                        <a:solidFill>
                                          <a:srgbClr val="FFFF00"/>
                                        </a:solidFill>
                                        <a:effectLst/>
                                        <a:latin typeface="Cambria Math" panose="02040503050406030204" pitchFamily="18" charset="0"/>
                                      </a:rPr>
                                      <m:t>𝒐𝒓</m:t>
                                    </m:r>
                                    <m:r>
                                      <a:rPr lang="en-US" sz="1800" b="1" i="1" smtClean="0">
                                        <a:solidFill>
                                          <a:srgbClr val="FFFF00"/>
                                        </a:solidFill>
                                        <a:effectLst/>
                                        <a:latin typeface="Cambria Math" panose="02040503050406030204" pitchFamily="18" charset="0"/>
                                      </a:rPr>
                                      <m:t> </m:t>
                                    </m:r>
                                    <m:r>
                                      <a:rPr lang="en-US" sz="1800" b="1" i="1" smtClean="0">
                                        <a:solidFill>
                                          <a:srgbClr val="FFFF00"/>
                                        </a:solidFill>
                                        <a:effectLst/>
                                        <a:latin typeface="Cambria Math" panose="02040503050406030204" pitchFamily="18" charset="0"/>
                                      </a:rPr>
                                      <m:t>𝒆𝒙</m:t>
                                    </m:r>
                                    <m:r>
                                      <a:rPr lang="en-US" sz="1800" b="1" i="1" smtClean="0">
                                        <a:solidFill>
                                          <a:srgbClr val="FFFF00"/>
                                        </a:solidFill>
                                        <a:effectLst/>
                                        <a:latin typeface="Cambria Math" panose="02040503050406030204" pitchFamily="18" charset="0"/>
                                      </a:rPr>
                                      <m:t>−</m:t>
                                    </m:r>
                                    <m:r>
                                      <a:rPr lang="en-US" sz="1800" b="1" i="1" smtClean="0">
                                        <a:solidFill>
                                          <a:srgbClr val="FFFF00"/>
                                        </a:solidFill>
                                        <a:effectLst/>
                                        <a:latin typeface="Cambria Math" panose="02040503050406030204" pitchFamily="18" charset="0"/>
                                      </a:rPr>
                                      <m:t>𝒑𝒐𝒔𝒕</m:t>
                                    </m:r>
                                    <m:r>
                                      <a:rPr lang="en-US" sz="1800" b="1" i="1" smtClean="0">
                                        <a:solidFill>
                                          <a:srgbClr val="FFFF00"/>
                                        </a:solidFill>
                                        <a:effectLst/>
                                        <a:latin typeface="Cambria Math" panose="02040503050406030204" pitchFamily="18" charset="0"/>
                                      </a:rPr>
                                      <m:t> </m:t>
                                    </m:r>
                                    <m:r>
                                      <a:rPr lang="hr-HR" sz="1800" b="1" i="1" smtClean="0">
                                        <a:solidFill>
                                          <a:srgbClr val="FFFF00"/>
                                        </a:solidFill>
                                        <a:effectLst/>
                                        <a:latin typeface="Cambria Math" panose="02040503050406030204" pitchFamily="18" charset="0"/>
                                      </a:rPr>
                                      <m:t>𝑰</m:t>
                                    </m:r>
                                    <m:r>
                                      <a:rPr lang="en-US" sz="1800" b="1" i="1" smtClean="0">
                                        <a:solidFill>
                                          <a:srgbClr val="FFFF00"/>
                                        </a:solidFill>
                                        <a:effectLst/>
                                        <a:latin typeface="Cambria Math" panose="02040503050406030204" pitchFamily="18" charset="0"/>
                                      </a:rPr>
                                      <m:t>𝒏𝒅𝒆𝒙</m:t>
                                    </m:r>
                                    <m:r>
                                      <a:rPr lang="en-US" sz="1800" b="1" i="1" smtClean="0">
                                        <a:solidFill>
                                          <a:srgbClr val="FFFF00"/>
                                        </a:solidFill>
                                        <a:effectLst/>
                                        <a:latin typeface="Cambria Math" panose="02040503050406030204" pitchFamily="18" charset="0"/>
                                      </a:rPr>
                                      <m:t> </m:t>
                                    </m:r>
                                    <m:r>
                                      <a:rPr lang="hr-HR" sz="1800" b="1" i="1" smtClean="0">
                                        <a:solidFill>
                                          <a:srgbClr val="FFFF00"/>
                                        </a:solidFill>
                                        <a:effectLst/>
                                        <a:latin typeface="Cambria Math" panose="02040503050406030204" pitchFamily="18" charset="0"/>
                                      </a:rPr>
                                      <m:t>𝑽</m:t>
                                    </m:r>
                                    <m:r>
                                      <a:rPr lang="en-US" sz="1800" b="1" i="1" smtClean="0">
                                        <a:solidFill>
                                          <a:srgbClr val="FFFF00"/>
                                        </a:solidFill>
                                        <a:effectLst/>
                                        <a:latin typeface="Cambria Math" panose="02040503050406030204" pitchFamily="18" charset="0"/>
                                      </a:rPr>
                                      <m:t>𝒂𝒍𝒖𝒆</m:t>
                                    </m:r>
                                  </m:num>
                                  <m:den>
                                    <m:r>
                                      <a:rPr lang="hr-HR" sz="1800" b="1" i="1" smtClean="0">
                                        <a:solidFill>
                                          <a:srgbClr val="FFFF00"/>
                                        </a:solidFill>
                                        <a:effectLst/>
                                        <a:latin typeface="Cambria Math" panose="02040503050406030204" pitchFamily="18" charset="0"/>
                                      </a:rPr>
                                      <m:t>𝑴𝒂𝒙𝒊𝒎𝒖𝒎</m:t>
                                    </m:r>
                                    <m:r>
                                      <a:rPr lang="hr-HR" sz="1800" b="1" i="1" smtClean="0">
                                        <a:solidFill>
                                          <a:srgbClr val="FFFF00"/>
                                        </a:solidFill>
                                        <a:effectLst/>
                                        <a:latin typeface="Cambria Math" panose="02040503050406030204" pitchFamily="18" charset="0"/>
                                      </a:rPr>
                                      <m:t> </m:t>
                                    </m:r>
                                    <m:r>
                                      <a:rPr lang="hr-HR" sz="1800" b="1" i="1" smtClean="0">
                                        <a:solidFill>
                                          <a:srgbClr val="FFFF00"/>
                                        </a:solidFill>
                                        <a:effectLst/>
                                        <a:latin typeface="Cambria Math" panose="02040503050406030204" pitchFamily="18" charset="0"/>
                                      </a:rPr>
                                      <m:t>𝑰𝒏𝒅𝒆𝒙</m:t>
                                    </m:r>
                                    <m:r>
                                      <a:rPr lang="hr-HR" sz="1800" b="1" i="1" smtClean="0">
                                        <a:solidFill>
                                          <a:srgbClr val="FFFF00"/>
                                        </a:solidFill>
                                        <a:effectLst/>
                                        <a:latin typeface="Cambria Math" panose="02040503050406030204" pitchFamily="18" charset="0"/>
                                      </a:rPr>
                                      <m:t> </m:t>
                                    </m:r>
                                    <m:r>
                                      <a:rPr lang="hr-HR" sz="1800" b="1" i="1" smtClean="0">
                                        <a:solidFill>
                                          <a:srgbClr val="FFFF00"/>
                                        </a:solidFill>
                                        <a:effectLst/>
                                        <a:latin typeface="Cambria Math" panose="02040503050406030204" pitchFamily="18" charset="0"/>
                                      </a:rPr>
                                      <m:t>𝑽𝒂𝒍𝒖𝒆</m:t>
                                    </m:r>
                                  </m:den>
                                </m:f>
                                <m:r>
                                  <a:rPr lang="hr-HR" sz="1800">
                                    <a:solidFill>
                                      <a:srgbClr val="FFFF00"/>
                                    </a:solidFill>
                                    <a:effectLst/>
                                    <a:latin typeface="Cambria Math" panose="02040503050406030204" pitchFamily="18" charset="0"/>
                                  </a:rPr>
                                  <m:t>×</m:t>
                                </m:r>
                                <m:r>
                                  <a:rPr lang="hr-HR" sz="1800">
                                    <a:solidFill>
                                      <a:srgbClr val="FFFF00"/>
                                    </a:solidFill>
                                    <a:effectLst/>
                                    <a:latin typeface="Cambria Math" panose="02040503050406030204" pitchFamily="18" charset="0"/>
                                  </a:rPr>
                                  <m:t>𝟏𝟎𝟎</m:t>
                                </m:r>
                                <m:r>
                                  <a:rPr lang="hr-HR" sz="1800">
                                    <a:solidFill>
                                      <a:srgbClr val="FFFF00"/>
                                    </a:solidFill>
                                    <a:effectLst/>
                                    <a:latin typeface="Cambria Math" panose="02040503050406030204" pitchFamily="18" charset="0"/>
                                  </a:rPr>
                                  <m:t>%</m:t>
                                </m:r>
                              </m:oMath>
                            </m:oMathPara>
                          </a14:m>
                          <a:endParaRPr lang="hr-HR" sz="1800" dirty="0">
                            <a:solidFill>
                              <a:srgbClr val="FFFF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600"/>
                            </a:spcAft>
                          </a:pPr>
                          <a:r>
                            <a:rPr lang="en-US" sz="1600" noProof="0" dirty="0">
                              <a:effectLst/>
                              <a:latin typeface="Arial Narrow" panose="020B0606020202030204" pitchFamily="34" charset="0"/>
                            </a:rPr>
                            <a:t>Interpretation</a:t>
                          </a:r>
                        </a:p>
                        <a:p>
                          <a:pPr algn="ctr">
                            <a:lnSpc>
                              <a:spcPct val="110000"/>
                            </a:lnSpc>
                            <a:spcAft>
                              <a:spcPts val="600"/>
                            </a:spcAft>
                          </a:pPr>
                          <a:r>
                            <a:rPr lang="en-US" sz="1600" noProof="0" dirty="0">
                              <a:effectLst/>
                              <a:latin typeface="Arial Narrow" panose="020B0606020202030204" pitchFamily="34" charset="0"/>
                            </a:rPr>
                            <a:t>(Dataset value in problem area resolution)</a:t>
                          </a:r>
                          <a:endParaRPr lang="en-US" sz="1600" noProof="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2173604"/>
                      </a:ext>
                    </a:extLst>
                  </a:tr>
                  <a:tr h="532232">
                    <a:tc>
                      <a:txBody>
                        <a:bodyPr/>
                        <a:lstStyle/>
                        <a:p>
                          <a:pPr algn="ctr">
                            <a:lnSpc>
                              <a:spcPct val="110000"/>
                            </a:lnSpc>
                            <a:spcAft>
                              <a:spcPts val="600"/>
                            </a:spcAft>
                          </a:pPr>
                          <a:r>
                            <a:rPr lang="en-US" sz="1800" noProof="0">
                              <a:effectLst/>
                              <a:latin typeface="Arial Narrow" panose="020B0606020202030204" pitchFamily="34" charset="0"/>
                            </a:rPr>
                            <a:t>More than 70%</a:t>
                          </a:r>
                          <a:endParaRPr lang="en-US" sz="1800" noProof="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0000"/>
                            </a:lnSpc>
                            <a:spcAft>
                              <a:spcPts val="600"/>
                            </a:spcAft>
                          </a:pPr>
                          <a:r>
                            <a:rPr lang="en-US" sz="1600" b="1" noProof="0">
                              <a:effectLst/>
                              <a:latin typeface="Arial Narrow" panose="020B0606020202030204" pitchFamily="34" charset="0"/>
                            </a:rPr>
                            <a:t>High-value data set</a:t>
                          </a:r>
                          <a:endParaRPr lang="en-US" sz="1600" b="1" noProof="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54536762"/>
                      </a:ext>
                    </a:extLst>
                  </a:tr>
                  <a:tr h="500295">
                    <a:tc>
                      <a:txBody>
                        <a:bodyPr/>
                        <a:lstStyle/>
                        <a:p>
                          <a:pPr algn="ctr">
                            <a:lnSpc>
                              <a:spcPct val="110000"/>
                            </a:lnSpc>
                            <a:spcAft>
                              <a:spcPts val="600"/>
                            </a:spcAft>
                          </a:pPr>
                          <a:r>
                            <a:rPr lang="en-US" sz="1800" noProof="0">
                              <a:effectLst/>
                              <a:latin typeface="Arial Narrow" panose="020B0606020202030204" pitchFamily="34" charset="0"/>
                            </a:rPr>
                            <a:t>From 50 to 69%</a:t>
                          </a:r>
                          <a:endParaRPr lang="en-US" sz="1800" noProof="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0000"/>
                            </a:lnSpc>
                            <a:spcAft>
                              <a:spcPts val="600"/>
                            </a:spcAft>
                          </a:pPr>
                          <a:r>
                            <a:rPr lang="en-US" sz="1600" b="1" noProof="0" dirty="0">
                              <a:effectLst/>
                              <a:latin typeface="Arial Narrow" panose="020B0606020202030204" pitchFamily="34" charset="0"/>
                            </a:rPr>
                            <a:t>Valuable Data Set</a:t>
                          </a:r>
                          <a:endParaRPr lang="en-US" sz="1600" b="1" noProof="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60807570"/>
                      </a:ext>
                    </a:extLst>
                  </a:tr>
                  <a:tr h="503868">
                    <a:tc>
                      <a:txBody>
                        <a:bodyPr/>
                        <a:lstStyle/>
                        <a:p>
                          <a:pPr algn="ctr">
                            <a:lnSpc>
                              <a:spcPct val="110000"/>
                            </a:lnSpc>
                            <a:spcAft>
                              <a:spcPts val="600"/>
                            </a:spcAft>
                          </a:pPr>
                          <a:r>
                            <a:rPr lang="en-US" sz="1800" noProof="0">
                              <a:effectLst/>
                              <a:latin typeface="Arial Narrow" panose="020B0606020202030204" pitchFamily="34" charset="0"/>
                            </a:rPr>
                            <a:t>From 30% to 49%</a:t>
                          </a:r>
                          <a:endParaRPr lang="en-US" sz="1800" noProof="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0000"/>
                            </a:lnSpc>
                            <a:spcAft>
                              <a:spcPts val="600"/>
                            </a:spcAft>
                          </a:pPr>
                          <a:r>
                            <a:rPr lang="en-US" sz="1600" b="1" noProof="0" dirty="0">
                              <a:effectLst/>
                              <a:latin typeface="Arial Narrow" panose="020B0606020202030204" pitchFamily="34" charset="0"/>
                            </a:rPr>
                            <a:t>Low-value data set</a:t>
                          </a:r>
                          <a:endParaRPr lang="en-US" sz="1600" b="1" noProof="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5714317"/>
                      </a:ext>
                    </a:extLst>
                  </a:tr>
                  <a:tr h="587340">
                    <a:tc>
                      <a:txBody>
                        <a:bodyPr/>
                        <a:lstStyle/>
                        <a:p>
                          <a:pPr algn="ctr">
                            <a:lnSpc>
                              <a:spcPct val="110000"/>
                            </a:lnSpc>
                            <a:spcAft>
                              <a:spcPts val="600"/>
                            </a:spcAft>
                          </a:pPr>
                          <a:r>
                            <a:rPr lang="en-US" sz="1800" noProof="0" dirty="0">
                              <a:effectLst/>
                              <a:latin typeface="Arial Narrow" panose="020B0606020202030204" pitchFamily="34" charset="0"/>
                            </a:rPr>
                            <a:t>Less than 30%</a:t>
                          </a:r>
                          <a:endParaRPr lang="en-US" sz="1800" noProof="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0000"/>
                            </a:lnSpc>
                            <a:spcAft>
                              <a:spcPts val="600"/>
                            </a:spcAft>
                          </a:pPr>
                          <a:r>
                            <a:rPr lang="en-US" sz="1600" b="1" noProof="0" dirty="0">
                              <a:effectLst/>
                              <a:latin typeface="Arial Narrow" panose="020B0606020202030204" pitchFamily="34" charset="0"/>
                            </a:rPr>
                            <a:t>Data set has no or little value</a:t>
                          </a:r>
                          <a:endParaRPr lang="en-US" sz="1600" b="1" noProof="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97603190"/>
                      </a:ext>
                    </a:extLst>
                  </a:tr>
                </a:tbl>
              </a:graphicData>
            </a:graphic>
          </p:graphicFrame>
        </mc:Choice>
        <mc:Fallback xmlns="">
          <p:graphicFrame>
            <p:nvGraphicFramePr>
              <p:cNvPr id="3" name="Tablica 2">
                <a:extLst>
                  <a:ext uri="{FF2B5EF4-FFF2-40B4-BE49-F238E27FC236}">
                    <a16:creationId xmlns:a16="http://schemas.microsoft.com/office/drawing/2014/main" id="{9A852D3C-D146-4FD0-B612-B7114FE43DF9}"/>
                  </a:ext>
                </a:extLst>
              </p:cNvPr>
              <p:cNvGraphicFramePr>
                <a:graphicFrameLocks noGrp="1"/>
              </p:cNvGraphicFramePr>
              <p:nvPr>
                <p:extLst>
                  <p:ext uri="{D42A27DB-BD31-4B8C-83A1-F6EECF244321}">
                    <p14:modId xmlns:p14="http://schemas.microsoft.com/office/powerpoint/2010/main" val="2362134935"/>
                  </p:ext>
                </p:extLst>
              </p:nvPr>
            </p:nvGraphicFramePr>
            <p:xfrm>
              <a:off x="1695635" y="2716566"/>
              <a:ext cx="8612147" cy="3118463"/>
            </p:xfrm>
            <a:graphic>
              <a:graphicData uri="http://schemas.openxmlformats.org/drawingml/2006/table">
                <a:tbl>
                  <a:tblPr firstRow="1" firstCol="1" bandRow="1">
                    <a:tableStyleId>{5C22544A-7EE6-4342-B048-85BDC9FD1C3A}</a:tableStyleId>
                  </a:tblPr>
                  <a:tblGrid>
                    <a:gridCol w="5646198">
                      <a:extLst>
                        <a:ext uri="{9D8B030D-6E8A-4147-A177-3AD203B41FA5}">
                          <a16:colId xmlns:a16="http://schemas.microsoft.com/office/drawing/2014/main" val="4091017315"/>
                        </a:ext>
                      </a:extLst>
                    </a:gridCol>
                    <a:gridCol w="2965949">
                      <a:extLst>
                        <a:ext uri="{9D8B030D-6E8A-4147-A177-3AD203B41FA5}">
                          <a16:colId xmlns:a16="http://schemas.microsoft.com/office/drawing/2014/main" val="2488746986"/>
                        </a:ext>
                      </a:extLst>
                    </a:gridCol>
                  </a:tblGrid>
                  <a:tr h="994728">
                    <a:tc>
                      <a:txBody>
                        <a:bodyPr/>
                        <a:lstStyle/>
                        <a:p>
                          <a:endParaRPr lang="sr-Latn-RS"/>
                        </a:p>
                      </a:txBody>
                      <a:tcPr marL="68580" marR="68580" marT="0" marB="0" anchor="ctr">
                        <a:blipFill>
                          <a:blip r:embed="rId2"/>
                          <a:stretch>
                            <a:fillRect l="-108" t="-610" r="-53132" b="-214024"/>
                          </a:stretch>
                        </a:blipFill>
                      </a:tcPr>
                    </a:tc>
                    <a:tc>
                      <a:txBody>
                        <a:bodyPr/>
                        <a:lstStyle/>
                        <a:p>
                          <a:pPr algn="ctr">
                            <a:lnSpc>
                              <a:spcPct val="110000"/>
                            </a:lnSpc>
                            <a:spcAft>
                              <a:spcPts val="600"/>
                            </a:spcAft>
                          </a:pPr>
                          <a:r>
                            <a:rPr lang="en-US" sz="1600" noProof="0" dirty="0">
                              <a:effectLst/>
                              <a:latin typeface="Arial Narrow" panose="020B0606020202030204" pitchFamily="34" charset="0"/>
                            </a:rPr>
                            <a:t>Interpretation</a:t>
                          </a:r>
                        </a:p>
                        <a:p>
                          <a:pPr algn="ctr">
                            <a:lnSpc>
                              <a:spcPct val="110000"/>
                            </a:lnSpc>
                            <a:spcAft>
                              <a:spcPts val="600"/>
                            </a:spcAft>
                          </a:pPr>
                          <a:r>
                            <a:rPr lang="en-US" sz="1600" noProof="0" dirty="0">
                              <a:effectLst/>
                              <a:latin typeface="Arial Narrow" panose="020B0606020202030204" pitchFamily="34" charset="0"/>
                            </a:rPr>
                            <a:t>(Dataset value in problem area resolution)</a:t>
                          </a:r>
                          <a:endParaRPr lang="en-US" sz="1600" noProof="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2173604"/>
                      </a:ext>
                    </a:extLst>
                  </a:tr>
                  <a:tr h="532232">
                    <a:tc>
                      <a:txBody>
                        <a:bodyPr/>
                        <a:lstStyle/>
                        <a:p>
                          <a:pPr algn="ctr">
                            <a:lnSpc>
                              <a:spcPct val="110000"/>
                            </a:lnSpc>
                            <a:spcAft>
                              <a:spcPts val="600"/>
                            </a:spcAft>
                          </a:pPr>
                          <a:r>
                            <a:rPr lang="en-US" sz="1800" noProof="0">
                              <a:effectLst/>
                              <a:latin typeface="Arial Narrow" panose="020B0606020202030204" pitchFamily="34" charset="0"/>
                            </a:rPr>
                            <a:t>More than 70%</a:t>
                          </a:r>
                          <a:endParaRPr lang="en-US" sz="1800" noProof="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0000"/>
                            </a:lnSpc>
                            <a:spcAft>
                              <a:spcPts val="600"/>
                            </a:spcAft>
                          </a:pPr>
                          <a:r>
                            <a:rPr lang="en-US" sz="1600" b="1" noProof="0">
                              <a:effectLst/>
                              <a:latin typeface="Arial Narrow" panose="020B0606020202030204" pitchFamily="34" charset="0"/>
                            </a:rPr>
                            <a:t>High-value data set</a:t>
                          </a:r>
                          <a:endParaRPr lang="en-US" sz="1600" b="1" noProof="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54536762"/>
                      </a:ext>
                    </a:extLst>
                  </a:tr>
                  <a:tr h="500295">
                    <a:tc>
                      <a:txBody>
                        <a:bodyPr/>
                        <a:lstStyle/>
                        <a:p>
                          <a:pPr algn="ctr">
                            <a:lnSpc>
                              <a:spcPct val="110000"/>
                            </a:lnSpc>
                            <a:spcAft>
                              <a:spcPts val="600"/>
                            </a:spcAft>
                          </a:pPr>
                          <a:r>
                            <a:rPr lang="en-US" sz="1800" noProof="0">
                              <a:effectLst/>
                              <a:latin typeface="Arial Narrow" panose="020B0606020202030204" pitchFamily="34" charset="0"/>
                            </a:rPr>
                            <a:t>From 50 to 69%</a:t>
                          </a:r>
                          <a:endParaRPr lang="en-US" sz="1800" noProof="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0000"/>
                            </a:lnSpc>
                            <a:spcAft>
                              <a:spcPts val="600"/>
                            </a:spcAft>
                          </a:pPr>
                          <a:r>
                            <a:rPr lang="en-US" sz="1600" b="1" noProof="0" dirty="0">
                              <a:effectLst/>
                              <a:latin typeface="Arial Narrow" panose="020B0606020202030204" pitchFamily="34" charset="0"/>
                            </a:rPr>
                            <a:t>Valuable Data Set</a:t>
                          </a:r>
                          <a:endParaRPr lang="en-US" sz="1600" b="1" noProof="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60807570"/>
                      </a:ext>
                    </a:extLst>
                  </a:tr>
                  <a:tr h="503868">
                    <a:tc>
                      <a:txBody>
                        <a:bodyPr/>
                        <a:lstStyle/>
                        <a:p>
                          <a:pPr algn="ctr">
                            <a:lnSpc>
                              <a:spcPct val="110000"/>
                            </a:lnSpc>
                            <a:spcAft>
                              <a:spcPts val="600"/>
                            </a:spcAft>
                          </a:pPr>
                          <a:r>
                            <a:rPr lang="en-US" sz="1800" noProof="0">
                              <a:effectLst/>
                              <a:latin typeface="Arial Narrow" panose="020B0606020202030204" pitchFamily="34" charset="0"/>
                            </a:rPr>
                            <a:t>From 30% to 49%</a:t>
                          </a:r>
                          <a:endParaRPr lang="en-US" sz="1800" noProof="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0000"/>
                            </a:lnSpc>
                            <a:spcAft>
                              <a:spcPts val="600"/>
                            </a:spcAft>
                          </a:pPr>
                          <a:r>
                            <a:rPr lang="en-US" sz="1600" b="1" noProof="0" dirty="0">
                              <a:effectLst/>
                              <a:latin typeface="Arial Narrow" panose="020B0606020202030204" pitchFamily="34" charset="0"/>
                            </a:rPr>
                            <a:t>Low-value data set</a:t>
                          </a:r>
                          <a:endParaRPr lang="en-US" sz="1600" b="1" noProof="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5714317"/>
                      </a:ext>
                    </a:extLst>
                  </a:tr>
                  <a:tr h="587340">
                    <a:tc>
                      <a:txBody>
                        <a:bodyPr/>
                        <a:lstStyle/>
                        <a:p>
                          <a:pPr algn="ctr">
                            <a:lnSpc>
                              <a:spcPct val="110000"/>
                            </a:lnSpc>
                            <a:spcAft>
                              <a:spcPts val="600"/>
                            </a:spcAft>
                          </a:pPr>
                          <a:r>
                            <a:rPr lang="en-US" sz="1800" noProof="0" dirty="0">
                              <a:effectLst/>
                              <a:latin typeface="Arial Narrow" panose="020B0606020202030204" pitchFamily="34" charset="0"/>
                            </a:rPr>
                            <a:t>Less than 30%</a:t>
                          </a:r>
                          <a:endParaRPr lang="en-US" sz="1800" noProof="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0000"/>
                            </a:lnSpc>
                            <a:spcAft>
                              <a:spcPts val="600"/>
                            </a:spcAft>
                          </a:pPr>
                          <a:r>
                            <a:rPr lang="en-US" sz="1600" b="1" noProof="0" dirty="0">
                              <a:effectLst/>
                              <a:latin typeface="Arial Narrow" panose="020B0606020202030204" pitchFamily="34" charset="0"/>
                            </a:rPr>
                            <a:t>Data set has no or little value</a:t>
                          </a:r>
                          <a:endParaRPr lang="en-US" sz="1600" b="1" noProof="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97603190"/>
                      </a:ext>
                    </a:extLst>
                  </a:tr>
                </a:tbl>
              </a:graphicData>
            </a:graphic>
          </p:graphicFrame>
        </mc:Fallback>
      </mc:AlternateContent>
      <p:sp>
        <p:nvSpPr>
          <p:cNvPr id="6" name="TekstniOkvir 5">
            <a:extLst>
              <a:ext uri="{FF2B5EF4-FFF2-40B4-BE49-F238E27FC236}">
                <a16:creationId xmlns:a16="http://schemas.microsoft.com/office/drawing/2014/main" id="{05EE139F-5DB7-4B77-A079-19BC01E492BB}"/>
              </a:ext>
            </a:extLst>
          </p:cNvPr>
          <p:cNvSpPr txBox="1"/>
          <p:nvPr/>
        </p:nvSpPr>
        <p:spPr>
          <a:xfrm>
            <a:off x="1204437" y="1788342"/>
            <a:ext cx="9594542" cy="646331"/>
          </a:xfrm>
          <a:prstGeom prst="rect">
            <a:avLst/>
          </a:prstGeom>
          <a:noFill/>
        </p:spPr>
        <p:txBody>
          <a:bodyPr wrap="square">
            <a:spAutoFit/>
          </a:bodyPr>
          <a:lstStyle/>
          <a:p>
            <a:pPr>
              <a:lnSpc>
                <a:spcPct val="90000"/>
              </a:lnSpc>
              <a:spcBef>
                <a:spcPts val="1000"/>
              </a:spcBef>
            </a:pPr>
            <a:r>
              <a:rPr lang="en-US" sz="2000" dirty="0">
                <a:solidFill>
                  <a:srgbClr val="0070C0"/>
                </a:solidFill>
                <a:latin typeface="Arial Narrow" panose="020B0606020202030204" pitchFamily="34" charset="0"/>
              </a:rPr>
              <a:t>In order to be able to identify high-value datasets based on the ex-ante and ex-post impact index of the open dataset, it is proposed to use a value scale</a:t>
            </a:r>
            <a:endParaRPr lang="hr-HR" sz="2000"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257671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C74B5BE-758C-418B-BEBA-5736382AA8AC}"/>
              </a:ext>
            </a:extLst>
          </p:cNvPr>
          <p:cNvSpPr>
            <a:spLocks noGrp="1"/>
          </p:cNvSpPr>
          <p:nvPr>
            <p:ph type="title"/>
          </p:nvPr>
        </p:nvSpPr>
        <p:spPr/>
        <p:txBody>
          <a:bodyPr/>
          <a:lstStyle/>
          <a:p>
            <a:r>
              <a:rPr lang="en-US" dirty="0"/>
              <a:t>About the </a:t>
            </a:r>
            <a:r>
              <a:rPr lang="hr-HR" dirty="0"/>
              <a:t>EU </a:t>
            </a:r>
            <a:r>
              <a:rPr lang="en-US" dirty="0"/>
              <a:t>project...</a:t>
            </a:r>
          </a:p>
        </p:txBody>
      </p:sp>
      <p:sp>
        <p:nvSpPr>
          <p:cNvPr id="5" name="Rezervirano mjesto teksta 4">
            <a:extLst>
              <a:ext uri="{FF2B5EF4-FFF2-40B4-BE49-F238E27FC236}">
                <a16:creationId xmlns:a16="http://schemas.microsoft.com/office/drawing/2014/main" id="{DD862946-02CA-4823-ADBD-8AAD2652FEA8}"/>
              </a:ext>
            </a:extLst>
          </p:cNvPr>
          <p:cNvSpPr>
            <a:spLocks noGrp="1"/>
          </p:cNvSpPr>
          <p:nvPr>
            <p:ph type="body" sz="quarter" idx="13"/>
          </p:nvPr>
        </p:nvSpPr>
        <p:spPr>
          <a:xfrm>
            <a:off x="838200" y="1515925"/>
            <a:ext cx="10515600" cy="1602339"/>
          </a:xfrm>
        </p:spPr>
        <p:txBody>
          <a:bodyPr>
            <a:normAutofit fontScale="85000" lnSpcReduction="20000"/>
          </a:bodyPr>
          <a:lstStyle/>
          <a:p>
            <a:pPr marL="0" indent="0">
              <a:lnSpc>
                <a:spcPct val="110000"/>
              </a:lnSpc>
              <a:buClr>
                <a:schemeClr val="tx1"/>
              </a:buClr>
              <a:buNone/>
            </a:pPr>
            <a:r>
              <a:rPr lang="en-US" sz="2700" b="1" dirty="0"/>
              <a:t>Project name: </a:t>
            </a:r>
            <a:r>
              <a:rPr lang="en-US" sz="2700" dirty="0"/>
              <a:t>Adaptation of public sector information systems to the Open Data Portal </a:t>
            </a:r>
            <a:r>
              <a:rPr lang="en-US" sz="2700" b="1" dirty="0"/>
              <a:t>
</a:t>
            </a:r>
            <a:r>
              <a:rPr lang="en-US" sz="2700" dirty="0"/>
              <a:t>Project implementation period: </a:t>
            </a:r>
            <a:r>
              <a:rPr lang="hr-HR" sz="2700" dirty="0"/>
              <a:t>36</a:t>
            </a:r>
            <a:r>
              <a:rPr lang="en-US" sz="2700" dirty="0"/>
              <a:t> months (28 May 2019 to 28 May 202</a:t>
            </a:r>
            <a:r>
              <a:rPr lang="hr-HR" sz="2700" dirty="0"/>
              <a:t>2</a:t>
            </a:r>
            <a:r>
              <a:rPr lang="en-US" sz="2700" dirty="0"/>
              <a:t>). Total project value: HRK 6,798,000.00 (85% co-financed by the EU from the European Social Fund under operational </a:t>
            </a:r>
            <a:r>
              <a:rPr lang="en-US" sz="2700" dirty="0" err="1"/>
              <a:t>programme</a:t>
            </a:r>
            <a:r>
              <a:rPr lang="en-US" sz="2700" dirty="0"/>
              <a:t> "Effective Human Resources" 2014-2020).</a:t>
            </a:r>
            <a:endParaRPr lang="hr-HR" sz="2800" dirty="0">
              <a:sym typeface="Verdana"/>
            </a:endParaRPr>
          </a:p>
          <a:p>
            <a:pPr marL="0" indent="0">
              <a:buNone/>
            </a:pPr>
            <a:endParaRPr lang="en-US" dirty="0"/>
          </a:p>
        </p:txBody>
      </p:sp>
      <p:graphicFrame>
        <p:nvGraphicFramePr>
          <p:cNvPr id="7" name="Diagram 6"/>
          <p:cNvGraphicFramePr/>
          <p:nvPr>
            <p:extLst>
              <p:ext uri="{D42A27DB-BD31-4B8C-83A1-F6EECF244321}">
                <p14:modId xmlns:p14="http://schemas.microsoft.com/office/powerpoint/2010/main" val="79492478"/>
              </p:ext>
            </p:extLst>
          </p:nvPr>
        </p:nvGraphicFramePr>
        <p:xfrm>
          <a:off x="838200" y="3031435"/>
          <a:ext cx="10992677" cy="3120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22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4EB710-1096-43DD-8522-E58BC4E7ADBA}"/>
              </a:ext>
            </a:extLst>
          </p:cNvPr>
          <p:cNvSpPr>
            <a:spLocks noGrp="1"/>
          </p:cNvSpPr>
          <p:nvPr>
            <p:ph type="title"/>
          </p:nvPr>
        </p:nvSpPr>
        <p:spPr/>
        <p:txBody>
          <a:bodyPr>
            <a:normAutofit/>
          </a:bodyPr>
          <a:lstStyle/>
          <a:p>
            <a:r>
              <a:rPr lang="en-US" sz="4000" dirty="0"/>
              <a:t>Technological architecture of the new system</a:t>
            </a:r>
            <a:endParaRPr lang="hr-HR" sz="4000" dirty="0"/>
          </a:p>
        </p:txBody>
      </p:sp>
      <p:pic>
        <p:nvPicPr>
          <p:cNvPr id="4" name="Picture 3">
            <a:extLst>
              <a:ext uri="{FF2B5EF4-FFF2-40B4-BE49-F238E27FC236}">
                <a16:creationId xmlns:a16="http://schemas.microsoft.com/office/drawing/2014/main" id="{D66CD982-D12F-4FA8-9E34-3A32D96545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159" y="1491346"/>
            <a:ext cx="8706585" cy="3595559"/>
          </a:xfrm>
          <a:prstGeom prst="rect">
            <a:avLst/>
          </a:prstGeom>
          <a:noFill/>
          <a:ln>
            <a:noFill/>
          </a:ln>
        </p:spPr>
      </p:pic>
      <p:grpSp>
        <p:nvGrpSpPr>
          <p:cNvPr id="5" name="Group 4">
            <a:extLst>
              <a:ext uri="{FF2B5EF4-FFF2-40B4-BE49-F238E27FC236}">
                <a16:creationId xmlns:a16="http://schemas.microsoft.com/office/drawing/2014/main" id="{85B7325F-4B37-4C10-84D8-121E8461E806}"/>
              </a:ext>
            </a:extLst>
          </p:cNvPr>
          <p:cNvGrpSpPr/>
          <p:nvPr/>
        </p:nvGrpSpPr>
        <p:grpSpPr>
          <a:xfrm>
            <a:off x="9729926" y="2063553"/>
            <a:ext cx="2289344" cy="491854"/>
            <a:chOff x="3364992" y="1926"/>
            <a:chExt cx="3785616" cy="842526"/>
          </a:xfrm>
        </p:grpSpPr>
        <p:sp>
          <p:nvSpPr>
            <p:cNvPr id="18" name="Rectangle: Rounded Corners 17">
              <a:extLst>
                <a:ext uri="{FF2B5EF4-FFF2-40B4-BE49-F238E27FC236}">
                  <a16:creationId xmlns:a16="http://schemas.microsoft.com/office/drawing/2014/main" id="{197D1142-A114-4AB3-830C-0101ADDEC2AC}"/>
                </a:ext>
              </a:extLst>
            </p:cNvPr>
            <p:cNvSpPr/>
            <p:nvPr/>
          </p:nvSpPr>
          <p:spPr>
            <a:xfrm>
              <a:off x="3364992" y="1926"/>
              <a:ext cx="3785616" cy="842526"/>
            </a:xfrm>
            <a:prstGeom prst="roundRect">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3C3952E9-5388-445B-9F11-B1A3E90AEE6D}"/>
                </a:ext>
              </a:extLst>
            </p:cNvPr>
            <p:cNvSpPr txBox="1"/>
            <p:nvPr/>
          </p:nvSpPr>
          <p:spPr>
            <a:xfrm>
              <a:off x="3406121" y="43055"/>
              <a:ext cx="3703358" cy="7602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hr-HR" sz="1600" kern="1200" dirty="0" err="1"/>
                <a:t>Gamification</a:t>
              </a:r>
              <a:r>
                <a:rPr lang="hr-HR" sz="1600" kern="1200" dirty="0"/>
                <a:t> module</a:t>
              </a:r>
            </a:p>
          </p:txBody>
        </p:sp>
      </p:grpSp>
      <p:grpSp>
        <p:nvGrpSpPr>
          <p:cNvPr id="6" name="Group 5">
            <a:extLst>
              <a:ext uri="{FF2B5EF4-FFF2-40B4-BE49-F238E27FC236}">
                <a16:creationId xmlns:a16="http://schemas.microsoft.com/office/drawing/2014/main" id="{5A174D8E-0019-4AE3-9730-B48C5802DBA9}"/>
              </a:ext>
            </a:extLst>
          </p:cNvPr>
          <p:cNvGrpSpPr/>
          <p:nvPr/>
        </p:nvGrpSpPr>
        <p:grpSpPr>
          <a:xfrm>
            <a:off x="9705054" y="2620794"/>
            <a:ext cx="2289344" cy="491854"/>
            <a:chOff x="3364992" y="886579"/>
            <a:chExt cx="3785616" cy="842526"/>
          </a:xfrm>
        </p:grpSpPr>
        <p:sp>
          <p:nvSpPr>
            <p:cNvPr id="16" name="Rectangle: Rounded Corners 15">
              <a:extLst>
                <a:ext uri="{FF2B5EF4-FFF2-40B4-BE49-F238E27FC236}">
                  <a16:creationId xmlns:a16="http://schemas.microsoft.com/office/drawing/2014/main" id="{D65B85D9-3BF4-4A9A-B0A4-3E212503DAA9}"/>
                </a:ext>
              </a:extLst>
            </p:cNvPr>
            <p:cNvSpPr/>
            <p:nvPr/>
          </p:nvSpPr>
          <p:spPr>
            <a:xfrm>
              <a:off x="3364992" y="886579"/>
              <a:ext cx="3785616" cy="842526"/>
            </a:xfrm>
            <a:prstGeom prst="roundRect">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Rounded Corners 6">
              <a:extLst>
                <a:ext uri="{FF2B5EF4-FFF2-40B4-BE49-F238E27FC236}">
                  <a16:creationId xmlns:a16="http://schemas.microsoft.com/office/drawing/2014/main" id="{113DDA47-B42F-4CC3-ABE5-E14AEFC8E8C0}"/>
                </a:ext>
              </a:extLst>
            </p:cNvPr>
            <p:cNvSpPr txBox="1"/>
            <p:nvPr/>
          </p:nvSpPr>
          <p:spPr>
            <a:xfrm>
              <a:off x="3406121" y="927708"/>
              <a:ext cx="3703358" cy="7602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hr-HR" sz="1600" kern="1200" dirty="0"/>
                <a:t>SPARQL (</a:t>
              </a:r>
              <a:r>
                <a:rPr lang="hr-HR" sz="1600" kern="1200" dirty="0" err="1"/>
                <a:t>Virtuoso</a:t>
              </a:r>
              <a:r>
                <a:rPr lang="hr-HR" sz="1600" kern="1200" dirty="0"/>
                <a:t>)</a:t>
              </a:r>
            </a:p>
          </p:txBody>
        </p:sp>
      </p:grpSp>
      <p:grpSp>
        <p:nvGrpSpPr>
          <p:cNvPr id="7" name="Group 6">
            <a:extLst>
              <a:ext uri="{FF2B5EF4-FFF2-40B4-BE49-F238E27FC236}">
                <a16:creationId xmlns:a16="http://schemas.microsoft.com/office/drawing/2014/main" id="{3198618B-B13E-4D0F-9AA6-D57957B1A45E}"/>
              </a:ext>
            </a:extLst>
          </p:cNvPr>
          <p:cNvGrpSpPr/>
          <p:nvPr/>
        </p:nvGrpSpPr>
        <p:grpSpPr>
          <a:xfrm>
            <a:off x="9729926" y="3283438"/>
            <a:ext cx="2289344" cy="491854"/>
            <a:chOff x="3364992" y="1771232"/>
            <a:chExt cx="3785616" cy="842526"/>
          </a:xfrm>
        </p:grpSpPr>
        <p:sp>
          <p:nvSpPr>
            <p:cNvPr id="14" name="Rectangle: Rounded Corners 13">
              <a:extLst>
                <a:ext uri="{FF2B5EF4-FFF2-40B4-BE49-F238E27FC236}">
                  <a16:creationId xmlns:a16="http://schemas.microsoft.com/office/drawing/2014/main" id="{3DB13B3B-5B44-4BC1-81EF-7AFE40E1D8D1}"/>
                </a:ext>
              </a:extLst>
            </p:cNvPr>
            <p:cNvSpPr/>
            <p:nvPr/>
          </p:nvSpPr>
          <p:spPr>
            <a:xfrm>
              <a:off x="3364992" y="1771232"/>
              <a:ext cx="3785616" cy="842526"/>
            </a:xfrm>
            <a:prstGeom prst="roundRect">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angle: Rounded Corners 8">
              <a:extLst>
                <a:ext uri="{FF2B5EF4-FFF2-40B4-BE49-F238E27FC236}">
                  <a16:creationId xmlns:a16="http://schemas.microsoft.com/office/drawing/2014/main" id="{9F45B1F3-0E6D-42C2-B8B4-35BB2E8858E3}"/>
                </a:ext>
              </a:extLst>
            </p:cNvPr>
            <p:cNvSpPr txBox="1"/>
            <p:nvPr/>
          </p:nvSpPr>
          <p:spPr>
            <a:xfrm>
              <a:off x="3406121" y="1812361"/>
              <a:ext cx="3703358" cy="7602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hr-HR" sz="1600" kern="1200" dirty="0"/>
                <a:t>MQA modul</a:t>
              </a:r>
            </a:p>
          </p:txBody>
        </p:sp>
      </p:grpSp>
      <p:grpSp>
        <p:nvGrpSpPr>
          <p:cNvPr id="8" name="Group 7">
            <a:extLst>
              <a:ext uri="{FF2B5EF4-FFF2-40B4-BE49-F238E27FC236}">
                <a16:creationId xmlns:a16="http://schemas.microsoft.com/office/drawing/2014/main" id="{DDDFA9D4-97A9-422B-A43F-02A347CE0427}"/>
              </a:ext>
            </a:extLst>
          </p:cNvPr>
          <p:cNvGrpSpPr/>
          <p:nvPr/>
        </p:nvGrpSpPr>
        <p:grpSpPr>
          <a:xfrm>
            <a:off x="9705054" y="3870545"/>
            <a:ext cx="2289344" cy="491854"/>
            <a:chOff x="3364992" y="2655885"/>
            <a:chExt cx="3785616" cy="842526"/>
          </a:xfrm>
        </p:grpSpPr>
        <p:sp>
          <p:nvSpPr>
            <p:cNvPr id="12" name="Rectangle: Rounded Corners 11">
              <a:extLst>
                <a:ext uri="{FF2B5EF4-FFF2-40B4-BE49-F238E27FC236}">
                  <a16:creationId xmlns:a16="http://schemas.microsoft.com/office/drawing/2014/main" id="{9C5A4D94-A9B8-4651-8016-F197354F1C7B}"/>
                </a:ext>
              </a:extLst>
            </p:cNvPr>
            <p:cNvSpPr/>
            <p:nvPr/>
          </p:nvSpPr>
          <p:spPr>
            <a:xfrm>
              <a:off x="3364992" y="2655885"/>
              <a:ext cx="3785616" cy="842526"/>
            </a:xfrm>
            <a:prstGeom prst="roundRect">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Rounded Corners 10">
              <a:extLst>
                <a:ext uri="{FF2B5EF4-FFF2-40B4-BE49-F238E27FC236}">
                  <a16:creationId xmlns:a16="http://schemas.microsoft.com/office/drawing/2014/main" id="{E6A2AD43-D389-45E8-93A6-89CCAFAB97A9}"/>
                </a:ext>
              </a:extLst>
            </p:cNvPr>
            <p:cNvSpPr txBox="1"/>
            <p:nvPr/>
          </p:nvSpPr>
          <p:spPr>
            <a:xfrm>
              <a:off x="3406121" y="2697014"/>
              <a:ext cx="3703358" cy="7602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1600" kern="1200" noProof="0" dirty="0" err="1"/>
                <a:t>Visualizatio</a:t>
              </a:r>
              <a:r>
                <a:rPr lang="hr-HR" sz="1600" kern="1200" noProof="0" dirty="0"/>
                <a:t>n</a:t>
              </a:r>
              <a:endParaRPr lang="en-US" sz="1600" kern="1200" noProof="0" dirty="0"/>
            </a:p>
          </p:txBody>
        </p:sp>
      </p:grpSp>
      <p:grpSp>
        <p:nvGrpSpPr>
          <p:cNvPr id="9" name="Group 8">
            <a:extLst>
              <a:ext uri="{FF2B5EF4-FFF2-40B4-BE49-F238E27FC236}">
                <a16:creationId xmlns:a16="http://schemas.microsoft.com/office/drawing/2014/main" id="{11BF9740-5F2B-467B-BAE2-E29F978D042D}"/>
              </a:ext>
            </a:extLst>
          </p:cNvPr>
          <p:cNvGrpSpPr/>
          <p:nvPr/>
        </p:nvGrpSpPr>
        <p:grpSpPr>
          <a:xfrm>
            <a:off x="9754799" y="4503323"/>
            <a:ext cx="2289344" cy="491854"/>
            <a:chOff x="3364992" y="3540538"/>
            <a:chExt cx="3785616" cy="842526"/>
          </a:xfrm>
        </p:grpSpPr>
        <p:sp>
          <p:nvSpPr>
            <p:cNvPr id="10" name="Rectangle: Rounded Corners 9">
              <a:extLst>
                <a:ext uri="{FF2B5EF4-FFF2-40B4-BE49-F238E27FC236}">
                  <a16:creationId xmlns:a16="http://schemas.microsoft.com/office/drawing/2014/main" id="{62516E9C-8A8A-41F6-B059-FC284CBC0D65}"/>
                </a:ext>
              </a:extLst>
            </p:cNvPr>
            <p:cNvSpPr/>
            <p:nvPr/>
          </p:nvSpPr>
          <p:spPr>
            <a:xfrm>
              <a:off x="3364992" y="3540538"/>
              <a:ext cx="3785616" cy="842526"/>
            </a:xfrm>
            <a:prstGeom prst="roundRect">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Rounded Corners 12">
              <a:extLst>
                <a:ext uri="{FF2B5EF4-FFF2-40B4-BE49-F238E27FC236}">
                  <a16:creationId xmlns:a16="http://schemas.microsoft.com/office/drawing/2014/main" id="{8B84FDBC-3D49-4A18-AF82-D96CBFBC10C3}"/>
                </a:ext>
              </a:extLst>
            </p:cNvPr>
            <p:cNvSpPr txBox="1"/>
            <p:nvPr/>
          </p:nvSpPr>
          <p:spPr>
            <a:xfrm>
              <a:off x="3406121" y="3581667"/>
              <a:ext cx="3703358" cy="7602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1600" kern="1200" noProof="0" dirty="0"/>
                <a:t>E-learning (</a:t>
              </a:r>
              <a:r>
                <a:rPr lang="hr-HR" sz="1600" kern="1200" noProof="0" dirty="0"/>
                <a:t>M</a:t>
              </a:r>
              <a:r>
                <a:rPr lang="en-US" sz="1600" kern="1200" noProof="0" dirty="0" err="1"/>
                <a:t>oodle</a:t>
              </a:r>
              <a:r>
                <a:rPr lang="en-US" sz="1600" kern="1200" noProof="0" dirty="0"/>
                <a:t>)</a:t>
              </a:r>
            </a:p>
          </p:txBody>
        </p:sp>
      </p:grpSp>
    </p:spTree>
    <p:extLst>
      <p:ext uri="{BB962C8B-B14F-4D97-AF65-F5344CB8AC3E}">
        <p14:creationId xmlns:p14="http://schemas.microsoft.com/office/powerpoint/2010/main" val="4104388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unto interrogativo Immagine gratis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149" y="159798"/>
            <a:ext cx="6452205" cy="3444536"/>
          </a:xfrm>
          <a:prstGeom prst="rect">
            <a:avLst/>
          </a:prstGeom>
        </p:spPr>
      </p:pic>
      <p:sp>
        <p:nvSpPr>
          <p:cNvPr id="5" name="Rezervirano mjesto teksta 4">
            <a:extLst>
              <a:ext uri="{FF2B5EF4-FFF2-40B4-BE49-F238E27FC236}">
                <a16:creationId xmlns:a16="http://schemas.microsoft.com/office/drawing/2014/main" id="{96E921B1-1B4A-44B1-B801-10FE1AAFCD7F}"/>
              </a:ext>
            </a:extLst>
          </p:cNvPr>
          <p:cNvSpPr>
            <a:spLocks noGrp="1"/>
          </p:cNvSpPr>
          <p:nvPr>
            <p:ph type="body" sz="quarter" idx="13"/>
          </p:nvPr>
        </p:nvSpPr>
        <p:spPr>
          <a:xfrm>
            <a:off x="838200" y="1735198"/>
            <a:ext cx="10515600" cy="4384992"/>
          </a:xfrm>
        </p:spPr>
        <p:txBody>
          <a:bodyPr/>
          <a:lstStyle/>
          <a:p>
            <a:pPr marL="0" indent="0">
              <a:buNone/>
            </a:pPr>
            <a:endParaRPr lang="hr-HR" dirty="0"/>
          </a:p>
          <a:p>
            <a:pPr marL="0" indent="0">
              <a:buNone/>
            </a:pPr>
            <a:endParaRPr lang="hr-HR" dirty="0"/>
          </a:p>
          <a:p>
            <a:pPr marL="0" indent="0">
              <a:buNone/>
            </a:pPr>
            <a:endParaRPr lang="en-US" dirty="0"/>
          </a:p>
        </p:txBody>
      </p:sp>
      <p:graphicFrame>
        <p:nvGraphicFramePr>
          <p:cNvPr id="7" name="Tablica 6">
            <a:extLst>
              <a:ext uri="{FF2B5EF4-FFF2-40B4-BE49-F238E27FC236}">
                <a16:creationId xmlns:a16="http://schemas.microsoft.com/office/drawing/2014/main" id="{26733849-87BE-4ACF-AE80-45597FE2B058}"/>
              </a:ext>
            </a:extLst>
          </p:cNvPr>
          <p:cNvGraphicFramePr>
            <a:graphicFrameLocks noGrp="1"/>
          </p:cNvGraphicFramePr>
          <p:nvPr>
            <p:extLst>
              <p:ext uri="{D42A27DB-BD31-4B8C-83A1-F6EECF244321}">
                <p14:modId xmlns:p14="http://schemas.microsoft.com/office/powerpoint/2010/main" val="1447709265"/>
              </p:ext>
            </p:extLst>
          </p:nvPr>
        </p:nvGraphicFramePr>
        <p:xfrm>
          <a:off x="1948366" y="3604334"/>
          <a:ext cx="4786008" cy="2338773"/>
        </p:xfrm>
        <a:graphic>
          <a:graphicData uri="http://schemas.openxmlformats.org/drawingml/2006/table">
            <a:tbl>
              <a:tblPr firstRow="1" firstCol="1" bandRow="1"/>
              <a:tblGrid>
                <a:gridCol w="4786008">
                  <a:extLst>
                    <a:ext uri="{9D8B030D-6E8A-4147-A177-3AD203B41FA5}">
                      <a16:colId xmlns:a16="http://schemas.microsoft.com/office/drawing/2014/main" val="1534355017"/>
                    </a:ext>
                  </a:extLst>
                </a:gridCol>
              </a:tblGrid>
              <a:tr h="205173">
                <a:tc>
                  <a:txBody>
                    <a:bodyPr/>
                    <a:lstStyle/>
                    <a:p>
                      <a:endParaRPr lang="hr-HR" sz="1100">
                        <a:effectLst/>
                        <a:latin typeface="Arial Narrow" panose="020B0606020202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1057294954"/>
                  </a:ext>
                </a:extLst>
              </a:tr>
              <a:tr h="1827908">
                <a:tc>
                  <a:txBody>
                    <a:bodyPr/>
                    <a:lstStyle/>
                    <a:p>
                      <a:r>
                        <a:rPr lang="en-GB" sz="2000" b="1" dirty="0">
                          <a:effectLst/>
                          <a:latin typeface="Arial Narrow" panose="020B0606020202030204" pitchFamily="34" charset="0"/>
                          <a:ea typeface="Calibri" panose="020F0502020204030204" pitchFamily="34" charset="0"/>
                          <a:cs typeface="Calibri" panose="020F0502020204030204" pitchFamily="34" charset="0"/>
                        </a:rPr>
                        <a:t>Božo Zeba</a:t>
                      </a:r>
                      <a:endParaRPr lang="hr-HR" sz="2000" dirty="0">
                        <a:effectLst/>
                        <a:latin typeface="Arial Narrow" panose="020B0606020202030204" pitchFamily="34" charset="0"/>
                        <a:ea typeface="Calibri" panose="020F0502020204030204" pitchFamily="34" charset="0"/>
                        <a:cs typeface="Times New Roman" panose="02020603050405020304" pitchFamily="18" charset="0"/>
                      </a:endParaRPr>
                    </a:p>
                    <a:p>
                      <a:r>
                        <a:rPr lang="hr-HR" sz="2000" dirty="0">
                          <a:effectLst/>
                          <a:latin typeface="Arial Narrow" panose="020B0606020202030204" pitchFamily="34" charset="0"/>
                          <a:ea typeface="Calibri" panose="020F0502020204030204" pitchFamily="34" charset="0"/>
                          <a:cs typeface="Calibri" panose="020F0502020204030204" pitchFamily="34" charset="0"/>
                        </a:rPr>
                        <a:t> </a:t>
                      </a:r>
                      <a:endParaRPr lang="hr-HR" sz="2000" dirty="0">
                        <a:effectLst/>
                        <a:latin typeface="Arial Narrow" panose="020B0606020202030204" pitchFamily="34" charset="0"/>
                        <a:ea typeface="Calibri" panose="020F0502020204030204" pitchFamily="34" charset="0"/>
                        <a:cs typeface="Times New Roman" panose="02020603050405020304" pitchFamily="18" charset="0"/>
                      </a:endParaRPr>
                    </a:p>
                    <a:p>
                      <a:r>
                        <a:rPr lang="en-GB" sz="2000" dirty="0">
                          <a:effectLst/>
                          <a:latin typeface="Arial Narrow" panose="020B0606020202030204" pitchFamily="34" charset="0"/>
                          <a:ea typeface="Calibri" panose="020F0502020204030204" pitchFamily="34" charset="0"/>
                          <a:cs typeface="Calibri" panose="020F0502020204030204" pitchFamily="34" charset="0"/>
                        </a:rPr>
                        <a:t>t: +385 1 4400 844</a:t>
                      </a:r>
                      <a:endParaRPr lang="hr-HR" sz="2000" dirty="0">
                        <a:effectLst/>
                        <a:latin typeface="Arial Narrow" panose="020B0606020202030204" pitchFamily="34" charset="0"/>
                        <a:ea typeface="Calibri" panose="020F0502020204030204" pitchFamily="34" charset="0"/>
                        <a:cs typeface="Times New Roman" panose="02020603050405020304" pitchFamily="18" charset="0"/>
                      </a:endParaRPr>
                    </a:p>
                    <a:p>
                      <a:r>
                        <a:rPr lang="en-GB" sz="2000" dirty="0">
                          <a:effectLst/>
                          <a:latin typeface="Arial Narrow" panose="020B0606020202030204" pitchFamily="34" charset="0"/>
                          <a:ea typeface="Calibri" panose="020F0502020204030204" pitchFamily="34" charset="0"/>
                          <a:cs typeface="Calibri" panose="020F0502020204030204" pitchFamily="34" charset="0"/>
                        </a:rPr>
                        <a:t>e: </a:t>
                      </a:r>
                      <a:r>
                        <a:rPr lang="en-GB" sz="2000" dirty="0">
                          <a:solidFill>
                            <a:srgbClr val="0563C1"/>
                          </a:solidFill>
                          <a:effectLst/>
                          <a:latin typeface="Arial Narrow" panose="020B0606020202030204" pitchFamily="34" charset="0"/>
                          <a:ea typeface="Calibri" panose="020F0502020204030204" pitchFamily="34" charset="0"/>
                          <a:cs typeface="Calibri" panose="020F0502020204030204" pitchFamily="34" charset="0"/>
                          <a:hlinkClick r:id="rId3"/>
                        </a:rPr>
                        <a:t>bozo.zeba@rdd.hr</a:t>
                      </a:r>
                      <a:endParaRPr lang="hr-HR" sz="2000" dirty="0">
                        <a:effectLst/>
                        <a:latin typeface="Arial Narrow" panose="020B0606020202030204" pitchFamily="34" charset="0"/>
                        <a:ea typeface="Calibri" panose="020F0502020204030204" pitchFamily="34" charset="0"/>
                        <a:cs typeface="Times New Roman" panose="02020603050405020304" pitchFamily="18" charset="0"/>
                      </a:endParaRPr>
                    </a:p>
                    <a:p>
                      <a:r>
                        <a:rPr lang="hr-HR" sz="2000" dirty="0">
                          <a:effectLst/>
                          <a:latin typeface="Arial Narrow" panose="020B0606020202030204" pitchFamily="34" charset="0"/>
                          <a:ea typeface="Calibri" panose="020F0502020204030204" pitchFamily="34" charset="0"/>
                          <a:cs typeface="Calibri" panose="020F0502020204030204" pitchFamily="34" charset="0"/>
                        </a:rPr>
                        <a:t> </a:t>
                      </a:r>
                      <a:endParaRPr lang="hr-HR" sz="2000" dirty="0">
                        <a:effectLst/>
                        <a:latin typeface="Arial Narrow" panose="020B0606020202030204" pitchFamily="34" charset="0"/>
                        <a:ea typeface="Calibri" panose="020F0502020204030204" pitchFamily="34" charset="0"/>
                        <a:cs typeface="Times New Roman" panose="02020603050405020304" pitchFamily="18" charset="0"/>
                      </a:endParaRPr>
                    </a:p>
                    <a:p>
                      <a:r>
                        <a:rPr lang="en-GB" sz="2000" dirty="0">
                          <a:effectLst/>
                          <a:latin typeface="Arial Narrow" panose="020B0606020202030204" pitchFamily="34" charset="0"/>
                          <a:ea typeface="Calibri" panose="020F0502020204030204" pitchFamily="34" charset="0"/>
                          <a:cs typeface="Calibri" panose="020F0502020204030204" pitchFamily="34" charset="0"/>
                        </a:rPr>
                        <a:t>Ivana Lučića 8, 10 000 Zagreb</a:t>
                      </a:r>
                      <a:r>
                        <a:rPr lang="hr-HR" sz="2000" dirty="0">
                          <a:effectLst/>
                          <a:latin typeface="Arial Narrow" panose="020B0606020202030204" pitchFamily="34" charset="0"/>
                          <a:ea typeface="Calibri" panose="020F0502020204030204" pitchFamily="34" charset="0"/>
                          <a:cs typeface="Calibri" panose="020F0502020204030204" pitchFamily="34" charset="0"/>
                        </a:rPr>
                        <a:t>, Croatia</a:t>
                      </a:r>
                      <a:endParaRPr lang="hr-HR" sz="2000" dirty="0">
                        <a:effectLst/>
                        <a:latin typeface="Arial Narrow" panose="020B0606020202030204" pitchFamily="34" charset="0"/>
                        <a:ea typeface="Calibri" panose="020F0502020204030204" pitchFamily="34" charset="0"/>
                        <a:cs typeface="Times New Roman" panose="02020603050405020304" pitchFamily="18" charset="0"/>
                      </a:endParaRPr>
                    </a:p>
                    <a:p>
                      <a:r>
                        <a:rPr lang="en-GB" sz="2000" dirty="0">
                          <a:effectLst/>
                          <a:latin typeface="Arial Narrow" panose="020B0606020202030204" pitchFamily="34" charset="0"/>
                          <a:ea typeface="Calibri" panose="020F0502020204030204" pitchFamily="34" charset="0"/>
                          <a:cs typeface="Calibri" panose="020F0502020204030204" pitchFamily="34" charset="0"/>
                        </a:rPr>
                        <a:t>rdd.gov.hr</a:t>
                      </a:r>
                      <a:endParaRPr lang="hr-H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562037941"/>
                  </a:ext>
                </a:extLst>
              </a:tr>
            </a:tbl>
          </a:graphicData>
        </a:graphic>
      </p:graphicFrame>
      <p:sp>
        <p:nvSpPr>
          <p:cNvPr id="8" name="Rectangle 6">
            <a:extLst>
              <a:ext uri="{FF2B5EF4-FFF2-40B4-BE49-F238E27FC236}">
                <a16:creationId xmlns:a16="http://schemas.microsoft.com/office/drawing/2014/main" id="{6958E36D-965F-4D72-B56F-3D9CD23E1FD2}"/>
              </a:ext>
            </a:extLst>
          </p:cNvPr>
          <p:cNvSpPr>
            <a:spLocks noChangeArrowheads="1"/>
          </p:cNvSpPr>
          <p:nvPr/>
        </p:nvSpPr>
        <p:spPr bwMode="auto">
          <a:xfrm>
            <a:off x="838200" y="422073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382057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545D-8D44-400B-8F6A-E2EE356D9873}"/>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19BAD9F5-E724-49FD-8EF7-BB7FFD09AE22}"/>
              </a:ext>
            </a:extLst>
          </p:cNvPr>
          <p:cNvSpPr>
            <a:spLocks noGrp="1"/>
          </p:cNvSpPr>
          <p:nvPr>
            <p:ph type="body" sz="quarter" idx="13"/>
          </p:nvPr>
        </p:nvSpPr>
        <p:spPr>
          <a:xfrm>
            <a:off x="904874" y="1390650"/>
            <a:ext cx="10448925" cy="4773930"/>
          </a:xfrm>
        </p:spPr>
        <p:txBody>
          <a:bodyPr>
            <a:normAutofit fontScale="70000" lnSpcReduction="20000"/>
          </a:bodyPr>
          <a:lstStyle/>
          <a:p>
            <a:pPr marL="0" indent="0">
              <a:buNone/>
            </a:pPr>
            <a:r>
              <a:rPr lang="en-US" sz="4000" dirty="0"/>
              <a:t>Central State Office for Development of the Digital Society – rdd.gov.hr</a:t>
            </a:r>
          </a:p>
          <a:p>
            <a:pPr marL="0" indent="0">
              <a:buNone/>
            </a:pPr>
            <a:r>
              <a:rPr lang="en-US" sz="3400" b="1" dirty="0"/>
              <a:t>Mr. Bernard Gršić, State Secretary</a:t>
            </a:r>
          </a:p>
          <a:p>
            <a:pPr lvl="1"/>
            <a:r>
              <a:rPr lang="en-US" sz="2600" dirty="0"/>
              <a:t>The Central State Office for the Development of the Digital Society is a Croatian state administrative organization with the task of monitoring and improving the development of the digital society and complying with the guidelines and regulations of the European Union in the field of digital society and economics. </a:t>
            </a:r>
          </a:p>
          <a:p>
            <a:pPr marL="457200" lvl="1" indent="0">
              <a:buNone/>
            </a:pPr>
            <a:r>
              <a:rPr lang="en-US" sz="2600" dirty="0"/>
              <a:t>Vision</a:t>
            </a:r>
          </a:p>
          <a:p>
            <a:pPr lvl="1"/>
            <a:r>
              <a:rPr lang="en-US" sz="2600" dirty="0"/>
              <a:t>A developed, secure and inclusive digital society achieved through the synergy of the economy, public administration, science, research and education. </a:t>
            </a:r>
          </a:p>
          <a:p>
            <a:pPr marL="457200" lvl="1" indent="0">
              <a:buNone/>
            </a:pPr>
            <a:r>
              <a:rPr lang="en-US" sz="2600" dirty="0"/>
              <a:t>Mission</a:t>
            </a:r>
          </a:p>
          <a:p>
            <a:pPr lvl="1"/>
            <a:r>
              <a:rPr lang="en-US" sz="2600" dirty="0"/>
              <a:t>Support to the Government of the Republic of Croatia in the development of secure digital infrastructure and public digital services and popularization of the development of digital society in all areas of life and activity of Croatian citizens, economy and public sector.</a:t>
            </a:r>
          </a:p>
          <a:p>
            <a:pPr marL="0" indent="0">
              <a:buNone/>
            </a:pPr>
            <a:r>
              <a:rPr lang="en-US" sz="3400" b="1" dirty="0"/>
              <a:t>Božo Zeba</a:t>
            </a:r>
            <a:r>
              <a:rPr lang="hr-HR" sz="3400" b="1" dirty="0"/>
              <a:t>, </a:t>
            </a:r>
            <a:r>
              <a:rPr lang="en-US" sz="3400" b="1" dirty="0"/>
              <a:t>Sector Coordinator</a:t>
            </a:r>
          </a:p>
          <a:p>
            <a:pPr lvl="1">
              <a:tabLst>
                <a:tab pos="457200" algn="l"/>
              </a:tabLst>
            </a:pPr>
            <a:r>
              <a:rPr lang="en-US" sz="2600" dirty="0"/>
              <a:t>Master of Transport and Traffic, since 1999,  (un)successfully studying system engineering since 2017 (lifelong learning)
10 years in the telecommunications sector (mobile operator), 12 years in central public administration bodies
Projects: e-Citizens</a:t>
            </a:r>
            <a:r>
              <a:rPr lang="hr-HR" sz="2600" dirty="0"/>
              <a:t>, </a:t>
            </a:r>
            <a:r>
              <a:rPr lang="hr-HR" sz="2600" dirty="0" err="1"/>
              <a:t>Shared</a:t>
            </a:r>
            <a:r>
              <a:rPr lang="hr-HR" sz="2600" dirty="0"/>
              <a:t> </a:t>
            </a:r>
            <a:r>
              <a:rPr lang="hr-HR" sz="2600" dirty="0" err="1"/>
              <a:t>service</a:t>
            </a:r>
            <a:r>
              <a:rPr lang="hr-HR" sz="2600" dirty="0"/>
              <a:t> centre,</a:t>
            </a:r>
            <a:r>
              <a:rPr lang="en-US" sz="2600" dirty="0" err="1"/>
              <a:t>HITRONet</a:t>
            </a:r>
            <a:r>
              <a:rPr lang="en-US" sz="2600" dirty="0"/>
              <a:t>, </a:t>
            </a:r>
            <a:r>
              <a:rPr lang="en-US" sz="2600" dirty="0" err="1"/>
              <a:t>eIDAS</a:t>
            </a:r>
            <a:r>
              <a:rPr lang="en-US" sz="2600" dirty="0"/>
              <a:t> - Access to e-services of the Republic of Croatia for EU/EEA citizens, MIS - Information system for managing EU funds, Open Data Portal</a:t>
            </a:r>
            <a:r>
              <a:rPr lang="hr-HR" sz="2600" dirty="0"/>
              <a:t>…</a:t>
            </a:r>
            <a:endParaRPr lang="en-US" sz="2600" dirty="0"/>
          </a:p>
        </p:txBody>
      </p:sp>
    </p:spTree>
    <p:extLst>
      <p:ext uri="{BB962C8B-B14F-4D97-AF65-F5344CB8AC3E}">
        <p14:creationId xmlns:p14="http://schemas.microsoft.com/office/powerpoint/2010/main" val="224853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7BAB-9137-4857-8D79-2EFD02629B6E}"/>
              </a:ext>
            </a:extLst>
          </p:cNvPr>
          <p:cNvSpPr>
            <a:spLocks noGrp="1"/>
          </p:cNvSpPr>
          <p:nvPr>
            <p:ph type="title"/>
          </p:nvPr>
        </p:nvSpPr>
        <p:spPr/>
        <p:txBody>
          <a:bodyPr/>
          <a:lstStyle/>
          <a:p>
            <a:r>
              <a:rPr lang="en-US" dirty="0"/>
              <a:t>Content</a:t>
            </a:r>
          </a:p>
        </p:txBody>
      </p:sp>
      <p:sp>
        <p:nvSpPr>
          <p:cNvPr id="3" name="Text Placeholder 2">
            <a:extLst>
              <a:ext uri="{FF2B5EF4-FFF2-40B4-BE49-F238E27FC236}">
                <a16:creationId xmlns:a16="http://schemas.microsoft.com/office/drawing/2014/main" id="{8F690118-BE4E-410E-A727-989D9E20BA4C}"/>
              </a:ext>
            </a:extLst>
          </p:cNvPr>
          <p:cNvSpPr>
            <a:spLocks noGrp="1"/>
          </p:cNvSpPr>
          <p:nvPr>
            <p:ph type="body" sz="quarter" idx="13"/>
          </p:nvPr>
        </p:nvSpPr>
        <p:spPr/>
        <p:txBody>
          <a:bodyPr/>
          <a:lstStyle/>
          <a:p>
            <a:r>
              <a:rPr lang="en-US" dirty="0"/>
              <a:t>Legal framework</a:t>
            </a:r>
            <a:endParaRPr lang="hr-HR" dirty="0"/>
          </a:p>
          <a:p>
            <a:r>
              <a:rPr lang="en-US" dirty="0"/>
              <a:t>Organizational framework</a:t>
            </a:r>
            <a:endParaRPr lang="hr-HR" dirty="0"/>
          </a:p>
          <a:p>
            <a:r>
              <a:rPr lang="en-GB" dirty="0"/>
              <a:t>Open data ecosystem</a:t>
            </a:r>
            <a:endParaRPr lang="hr-HR" dirty="0"/>
          </a:p>
          <a:p>
            <a:r>
              <a:rPr lang="en-US" dirty="0"/>
              <a:t>Force-field analysis</a:t>
            </a:r>
            <a:endParaRPr lang="hr-HR" dirty="0"/>
          </a:p>
          <a:p>
            <a:r>
              <a:rPr lang="en-US" dirty="0"/>
              <a:t>Data value perspectives</a:t>
            </a:r>
            <a:endParaRPr lang="hr-HR" dirty="0"/>
          </a:p>
          <a:p>
            <a:r>
              <a:rPr lang="en-US" dirty="0"/>
              <a:t>Methodology for assessing the impact of open datasets</a:t>
            </a:r>
            <a:endParaRPr lang="hr-HR" dirty="0"/>
          </a:p>
          <a:p>
            <a:r>
              <a:rPr lang="en-US" dirty="0"/>
              <a:t>About the </a:t>
            </a:r>
            <a:r>
              <a:rPr lang="hr-HR" dirty="0"/>
              <a:t>EU </a:t>
            </a:r>
            <a:r>
              <a:rPr lang="en-US" dirty="0"/>
              <a:t>project...</a:t>
            </a:r>
            <a:endParaRPr lang="hr-HR" dirty="0"/>
          </a:p>
          <a:p>
            <a:r>
              <a:rPr lang="en-US" dirty="0"/>
              <a:t>Technological architecture of the new system</a:t>
            </a:r>
          </a:p>
        </p:txBody>
      </p:sp>
    </p:spTree>
    <p:extLst>
      <p:ext uri="{BB962C8B-B14F-4D97-AF65-F5344CB8AC3E}">
        <p14:creationId xmlns:p14="http://schemas.microsoft.com/office/powerpoint/2010/main" val="137923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7847-5D0E-4312-98D0-573225FBC5DD}"/>
              </a:ext>
            </a:extLst>
          </p:cNvPr>
          <p:cNvSpPr>
            <a:spLocks noGrp="1"/>
          </p:cNvSpPr>
          <p:nvPr>
            <p:ph type="title"/>
          </p:nvPr>
        </p:nvSpPr>
        <p:spPr/>
        <p:txBody>
          <a:bodyPr/>
          <a:lstStyle/>
          <a:p>
            <a:r>
              <a:rPr lang="hr-HR" dirty="0"/>
              <a:t>Legal </a:t>
            </a:r>
            <a:r>
              <a:rPr lang="hr-HR" dirty="0" err="1"/>
              <a:t>framework</a:t>
            </a:r>
            <a:endParaRPr lang="en-US" dirty="0"/>
          </a:p>
        </p:txBody>
      </p:sp>
      <p:sp>
        <p:nvSpPr>
          <p:cNvPr id="3" name="Text Placeholder 2">
            <a:extLst>
              <a:ext uri="{FF2B5EF4-FFF2-40B4-BE49-F238E27FC236}">
                <a16:creationId xmlns:a16="http://schemas.microsoft.com/office/drawing/2014/main" id="{44F7558B-6580-4A03-ADF5-1AB9594B92A8}"/>
              </a:ext>
            </a:extLst>
          </p:cNvPr>
          <p:cNvSpPr>
            <a:spLocks noGrp="1"/>
          </p:cNvSpPr>
          <p:nvPr>
            <p:ph type="body" sz="quarter" idx="13"/>
          </p:nvPr>
        </p:nvSpPr>
        <p:spPr/>
        <p:txBody>
          <a:bodyPr>
            <a:normAutofit fontScale="70000" lnSpcReduction="20000"/>
          </a:bodyPr>
          <a:lstStyle/>
          <a:p>
            <a:r>
              <a:rPr lang="en-US" sz="3100" dirty="0"/>
              <a:t>Directive (EU) 2019/1024 of the European Parliament and of the Council of 20 June 2019 on open data and the re-use of public sector information – deadline for transposition into national law – 17</a:t>
            </a:r>
            <a:r>
              <a:rPr lang="en-US" sz="3100" baseline="30000" dirty="0"/>
              <a:t>th</a:t>
            </a:r>
            <a:r>
              <a:rPr lang="en-US" sz="3100" dirty="0"/>
              <a:t> July 2021.</a:t>
            </a:r>
          </a:p>
          <a:p>
            <a:r>
              <a:rPr lang="en-US" sz="3100" dirty="0"/>
              <a:t>Right to Access to Information Act („Official Gazette“, No. 25/13. </a:t>
            </a:r>
            <a:r>
              <a:rPr lang="en-US" sz="3100" dirty="0" err="1"/>
              <a:t>i</a:t>
            </a:r>
            <a:r>
              <a:rPr lang="en-US" sz="3100" dirty="0"/>
              <a:t> 85/15.) – new one is in procedure of public consultation</a:t>
            </a:r>
          </a:p>
          <a:p>
            <a:pPr lvl="1"/>
            <a:r>
              <a:rPr lang="en-US" sz="2900" dirty="0"/>
              <a:t>Ordinance on the Cost of Re-use of Information, (Official Gazette 87/2018)</a:t>
            </a:r>
          </a:p>
          <a:p>
            <a:pPr lvl="1"/>
            <a:r>
              <a:rPr lang="en-US" sz="2900" dirty="0"/>
              <a:t>Criteria for the Determination of the Fees for the Actual Material Costs and the Costs of the Delivery of Information (Official Gazette 12/2014, 15/2014)</a:t>
            </a:r>
          </a:p>
          <a:p>
            <a:pPr lvl="1"/>
            <a:r>
              <a:rPr lang="en-US" sz="2900" dirty="0"/>
              <a:t>Ordinance on the Structure, Content and Manner of Keeping of an Official Register on the Exercise of the Right to Access and Re-use Information (Official Gazette 83/2014)</a:t>
            </a:r>
          </a:p>
          <a:p>
            <a:pPr lvl="1"/>
            <a:r>
              <a:rPr lang="en-US" sz="2900" dirty="0"/>
              <a:t>Ordinance on the Central Catalogue of Official Documents of the Republic of Croatia (Official Gazette 124/2015) </a:t>
            </a:r>
            <a:endParaRPr lang="hr-HR" sz="2900" dirty="0"/>
          </a:p>
          <a:p>
            <a:pPr lvl="1"/>
            <a:r>
              <a:rPr lang="en-US" sz="2900" dirty="0"/>
              <a:t>Ordinance on the Content and Manner of Keeping the Record of Exclusive Rights to the Re-Use of Information (Official </a:t>
            </a:r>
            <a:r>
              <a:rPr lang="en-US" sz="2900" dirty="0" err="1"/>
              <a:t>Gazzette</a:t>
            </a:r>
            <a:r>
              <a:rPr lang="en-US" sz="2900" dirty="0"/>
              <a:t> 20/2016)</a:t>
            </a:r>
          </a:p>
          <a:p>
            <a:pPr lvl="1"/>
            <a:r>
              <a:rPr lang="en-US" sz="2900" dirty="0"/>
              <a:t>Ordinance on Types and Content of </a:t>
            </a:r>
            <a:r>
              <a:rPr lang="en-US" sz="2900" dirty="0" err="1"/>
              <a:t>Licences</a:t>
            </a:r>
            <a:r>
              <a:rPr lang="en-US" sz="2900" dirty="0"/>
              <a:t> Establishing Terms and Conditions of the Re-Use of Information (Official </a:t>
            </a:r>
            <a:r>
              <a:rPr lang="en-US" sz="2900" dirty="0" err="1"/>
              <a:t>Gazzette</a:t>
            </a:r>
            <a:r>
              <a:rPr lang="en-US" sz="2900" dirty="0"/>
              <a:t> 67/2017);</a:t>
            </a:r>
          </a:p>
          <a:p>
            <a:endParaRPr lang="en-US" b="0" i="0" dirty="0">
              <a:solidFill>
                <a:srgbClr val="444444"/>
              </a:solidFill>
              <a:effectLst/>
              <a:latin typeface="Roboto" panose="02000000000000000000" pitchFamily="2" charset="0"/>
            </a:endParaRPr>
          </a:p>
          <a:p>
            <a:endParaRPr lang="en-US" dirty="0">
              <a:solidFill>
                <a:srgbClr val="444444"/>
              </a:solidFill>
              <a:latin typeface="Roboto" panose="02000000000000000000" pitchFamily="2" charset="0"/>
            </a:endParaRPr>
          </a:p>
        </p:txBody>
      </p:sp>
    </p:spTree>
    <p:extLst>
      <p:ext uri="{BB962C8B-B14F-4D97-AF65-F5344CB8AC3E}">
        <p14:creationId xmlns:p14="http://schemas.microsoft.com/office/powerpoint/2010/main" val="427544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40394-A854-48F2-A22F-0EF8C936D1C0}"/>
              </a:ext>
            </a:extLst>
          </p:cNvPr>
          <p:cNvSpPr>
            <a:spLocks noGrp="1"/>
          </p:cNvSpPr>
          <p:nvPr>
            <p:ph type="title"/>
          </p:nvPr>
        </p:nvSpPr>
        <p:spPr/>
        <p:txBody>
          <a:bodyPr/>
          <a:lstStyle/>
          <a:p>
            <a:r>
              <a:rPr lang="en-US" dirty="0"/>
              <a:t>Organizational framework</a:t>
            </a:r>
          </a:p>
        </p:txBody>
      </p:sp>
      <p:sp>
        <p:nvSpPr>
          <p:cNvPr id="3" name="Text Placeholder 2">
            <a:extLst>
              <a:ext uri="{FF2B5EF4-FFF2-40B4-BE49-F238E27FC236}">
                <a16:creationId xmlns:a16="http://schemas.microsoft.com/office/drawing/2014/main" id="{4EF661AC-C563-49EB-979A-D941C54B6F66}"/>
              </a:ext>
            </a:extLst>
          </p:cNvPr>
          <p:cNvSpPr>
            <a:spLocks noGrp="1"/>
          </p:cNvSpPr>
          <p:nvPr>
            <p:ph type="body" sz="quarter" idx="13"/>
          </p:nvPr>
        </p:nvSpPr>
        <p:spPr/>
        <p:txBody>
          <a:bodyPr/>
          <a:lstStyle/>
          <a:p>
            <a:pPr marL="0" indent="0">
              <a:buNone/>
            </a:pPr>
            <a:r>
              <a:rPr lang="en-US" sz="3200" b="1" dirty="0"/>
              <a:t>EU level</a:t>
            </a:r>
          </a:p>
          <a:p>
            <a:r>
              <a:rPr lang="en-US" sz="3200" dirty="0"/>
              <a:t>Open Data Committee – representatives of member states</a:t>
            </a:r>
          </a:p>
          <a:p>
            <a:pPr marL="0" indent="0">
              <a:buNone/>
            </a:pPr>
            <a:r>
              <a:rPr lang="en-US" sz="3200" b="1" dirty="0"/>
              <a:t>National level</a:t>
            </a:r>
          </a:p>
          <a:p>
            <a:pPr lvl="1"/>
            <a:r>
              <a:rPr lang="en-US" sz="2800" dirty="0"/>
              <a:t>Ministry of justice and public administration</a:t>
            </a:r>
          </a:p>
          <a:p>
            <a:pPr lvl="1"/>
            <a:r>
              <a:rPr lang="en-US" sz="2800" dirty="0"/>
              <a:t>Central State Office for Development of the Digital Society</a:t>
            </a:r>
          </a:p>
          <a:p>
            <a:pPr lvl="1"/>
            <a:r>
              <a:rPr lang="en-US" sz="2800" dirty="0"/>
              <a:t>Government Office for Cooperation with NGOs</a:t>
            </a:r>
          </a:p>
          <a:p>
            <a:pPr lvl="1"/>
            <a:r>
              <a:rPr lang="en-US" sz="2800" dirty="0"/>
              <a:t>Information Commissioner</a:t>
            </a:r>
          </a:p>
          <a:p>
            <a:pPr marL="0" indent="0">
              <a:buNone/>
            </a:pPr>
            <a:r>
              <a:rPr lang="en-US" sz="3200" dirty="0"/>
              <a:t>Every institution must have appointed Information Officer</a:t>
            </a:r>
            <a:r>
              <a:rPr lang="hr-HR" sz="3200" dirty="0"/>
              <a:t>!</a:t>
            </a:r>
            <a:endParaRPr lang="en-US" sz="3200" dirty="0"/>
          </a:p>
        </p:txBody>
      </p:sp>
    </p:spTree>
    <p:extLst>
      <p:ext uri="{BB962C8B-B14F-4D97-AF65-F5344CB8AC3E}">
        <p14:creationId xmlns:p14="http://schemas.microsoft.com/office/powerpoint/2010/main" val="42106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ravokutnik: zaobljeni kutovi 74">
            <a:extLst>
              <a:ext uri="{FF2B5EF4-FFF2-40B4-BE49-F238E27FC236}">
                <a16:creationId xmlns:a16="http://schemas.microsoft.com/office/drawing/2014/main" id="{B987D8FC-11F9-4675-9A74-24F9DD738FE5}"/>
              </a:ext>
            </a:extLst>
          </p:cNvPr>
          <p:cNvSpPr/>
          <p:nvPr/>
        </p:nvSpPr>
        <p:spPr>
          <a:xfrm>
            <a:off x="145002" y="2342413"/>
            <a:ext cx="11901996" cy="655079"/>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53" name="Grupa 52">
            <a:extLst>
              <a:ext uri="{FF2B5EF4-FFF2-40B4-BE49-F238E27FC236}">
                <a16:creationId xmlns:a16="http://schemas.microsoft.com/office/drawing/2014/main" id="{4A869576-92CE-4ACA-9A3E-DA0310E4B247}"/>
              </a:ext>
            </a:extLst>
          </p:cNvPr>
          <p:cNvGrpSpPr/>
          <p:nvPr/>
        </p:nvGrpSpPr>
        <p:grpSpPr>
          <a:xfrm>
            <a:off x="4875313" y="1571865"/>
            <a:ext cx="1845786" cy="1493188"/>
            <a:chOff x="1317827" y="4337964"/>
            <a:chExt cx="1684568" cy="1528817"/>
          </a:xfrm>
        </p:grpSpPr>
        <p:sp>
          <p:nvSpPr>
            <p:cNvPr id="22" name="Prostoručno: oblik 21">
              <a:extLst>
                <a:ext uri="{FF2B5EF4-FFF2-40B4-BE49-F238E27FC236}">
                  <a16:creationId xmlns:a16="http://schemas.microsoft.com/office/drawing/2014/main" id="{EB4AD598-C314-4121-A1EA-69E5BFA7973E}"/>
                </a:ext>
              </a:extLst>
            </p:cNvPr>
            <p:cNvSpPr/>
            <p:nvPr/>
          </p:nvSpPr>
          <p:spPr>
            <a:xfrm>
              <a:off x="1405328" y="4886770"/>
              <a:ext cx="1540016" cy="507505"/>
            </a:xfrm>
            <a:custGeom>
              <a:avLst/>
              <a:gdLst>
                <a:gd name="connsiteX0" fmla="*/ 0 w 1540016"/>
                <a:gd name="connsiteY0" fmla="*/ 0 h 507505"/>
                <a:gd name="connsiteX1" fmla="*/ 1540016 w 1540016"/>
                <a:gd name="connsiteY1" fmla="*/ 0 h 507505"/>
                <a:gd name="connsiteX2" fmla="*/ 1540016 w 1540016"/>
                <a:gd name="connsiteY2" fmla="*/ 507505 h 507505"/>
                <a:gd name="connsiteX3" fmla="*/ 0 w 1540016"/>
                <a:gd name="connsiteY3" fmla="*/ 507505 h 507505"/>
                <a:gd name="connsiteX4" fmla="*/ 0 w 1540016"/>
                <a:gd name="connsiteY4" fmla="*/ 0 h 507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16" h="507505">
                  <a:moveTo>
                    <a:pt x="0" y="0"/>
                  </a:moveTo>
                  <a:lnTo>
                    <a:pt x="1540016" y="0"/>
                  </a:lnTo>
                  <a:lnTo>
                    <a:pt x="1540016" y="507505"/>
                  </a:lnTo>
                  <a:lnTo>
                    <a:pt x="0" y="507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hr-HR" sz="3000" kern="1200"/>
            </a:p>
          </p:txBody>
        </p:sp>
        <p:sp>
          <p:nvSpPr>
            <p:cNvPr id="24" name="Elipsa 23">
              <a:extLst>
                <a:ext uri="{FF2B5EF4-FFF2-40B4-BE49-F238E27FC236}">
                  <a16:creationId xmlns:a16="http://schemas.microsoft.com/office/drawing/2014/main" id="{4842E184-B2DE-44F1-AABC-B4DD3822E275}"/>
                </a:ext>
              </a:extLst>
            </p:cNvPr>
            <p:cNvSpPr/>
            <p:nvPr/>
          </p:nvSpPr>
          <p:spPr>
            <a:xfrm>
              <a:off x="1403578" y="4732419"/>
              <a:ext cx="122501" cy="12250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Elipsa 24">
              <a:extLst>
                <a:ext uri="{FF2B5EF4-FFF2-40B4-BE49-F238E27FC236}">
                  <a16:creationId xmlns:a16="http://schemas.microsoft.com/office/drawing/2014/main" id="{C426338E-6E8E-4AAA-9618-648E659935A5}"/>
                </a:ext>
              </a:extLst>
            </p:cNvPr>
            <p:cNvSpPr/>
            <p:nvPr/>
          </p:nvSpPr>
          <p:spPr>
            <a:xfrm>
              <a:off x="1489329" y="4560917"/>
              <a:ext cx="122501" cy="122501"/>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6" name="Elipsa 25">
              <a:extLst>
                <a:ext uri="{FF2B5EF4-FFF2-40B4-BE49-F238E27FC236}">
                  <a16:creationId xmlns:a16="http://schemas.microsoft.com/office/drawing/2014/main" id="{C1427039-68A4-4D88-9E33-7BC8C5AECAB8}"/>
                </a:ext>
              </a:extLst>
            </p:cNvPr>
            <p:cNvSpPr/>
            <p:nvPr/>
          </p:nvSpPr>
          <p:spPr>
            <a:xfrm>
              <a:off x="1695131" y="4595217"/>
              <a:ext cx="192502" cy="192502"/>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Elipsa 26">
              <a:extLst>
                <a:ext uri="{FF2B5EF4-FFF2-40B4-BE49-F238E27FC236}">
                  <a16:creationId xmlns:a16="http://schemas.microsoft.com/office/drawing/2014/main" id="{1C368C6A-B23D-4B72-AEFD-4EE95ADC73D7}"/>
                </a:ext>
              </a:extLst>
            </p:cNvPr>
            <p:cNvSpPr/>
            <p:nvPr/>
          </p:nvSpPr>
          <p:spPr>
            <a:xfrm>
              <a:off x="1866633" y="4406565"/>
              <a:ext cx="122501" cy="122501"/>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Elipsa 27">
              <a:extLst>
                <a:ext uri="{FF2B5EF4-FFF2-40B4-BE49-F238E27FC236}">
                  <a16:creationId xmlns:a16="http://schemas.microsoft.com/office/drawing/2014/main" id="{F03310C8-393F-4143-ACDF-F2189A90AD55}"/>
                </a:ext>
              </a:extLst>
            </p:cNvPr>
            <p:cNvSpPr/>
            <p:nvPr/>
          </p:nvSpPr>
          <p:spPr>
            <a:xfrm>
              <a:off x="2089585" y="4337964"/>
              <a:ext cx="122501" cy="122501"/>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Elipsa 28">
              <a:extLst>
                <a:ext uri="{FF2B5EF4-FFF2-40B4-BE49-F238E27FC236}">
                  <a16:creationId xmlns:a16="http://schemas.microsoft.com/office/drawing/2014/main" id="{EC2319C3-1C07-4FB8-A192-3675C4621E56}"/>
                </a:ext>
              </a:extLst>
            </p:cNvPr>
            <p:cNvSpPr/>
            <p:nvPr/>
          </p:nvSpPr>
          <p:spPr>
            <a:xfrm>
              <a:off x="2363988" y="4458016"/>
              <a:ext cx="122501" cy="12250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0" name="Elipsa 29">
              <a:extLst>
                <a:ext uri="{FF2B5EF4-FFF2-40B4-BE49-F238E27FC236}">
                  <a16:creationId xmlns:a16="http://schemas.microsoft.com/office/drawing/2014/main" id="{D6F40AF4-B968-49B0-842C-63014DB51509}"/>
                </a:ext>
              </a:extLst>
            </p:cNvPr>
            <p:cNvSpPr/>
            <p:nvPr/>
          </p:nvSpPr>
          <p:spPr>
            <a:xfrm>
              <a:off x="2535490" y="4543767"/>
              <a:ext cx="192502" cy="19250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1" name="Elipsa 30">
              <a:extLst>
                <a:ext uri="{FF2B5EF4-FFF2-40B4-BE49-F238E27FC236}">
                  <a16:creationId xmlns:a16="http://schemas.microsoft.com/office/drawing/2014/main" id="{3762F696-1816-450D-B611-F21CB0285876}"/>
                </a:ext>
              </a:extLst>
            </p:cNvPr>
            <p:cNvSpPr/>
            <p:nvPr/>
          </p:nvSpPr>
          <p:spPr>
            <a:xfrm>
              <a:off x="2775593" y="4732419"/>
              <a:ext cx="122501" cy="122501"/>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2" name="Elipsa 31">
              <a:extLst>
                <a:ext uri="{FF2B5EF4-FFF2-40B4-BE49-F238E27FC236}">
                  <a16:creationId xmlns:a16="http://schemas.microsoft.com/office/drawing/2014/main" id="{A57AC37A-DB6C-4108-B09A-3ABB7430E755}"/>
                </a:ext>
              </a:extLst>
            </p:cNvPr>
            <p:cNvSpPr/>
            <p:nvPr/>
          </p:nvSpPr>
          <p:spPr>
            <a:xfrm>
              <a:off x="2878494" y="4921071"/>
              <a:ext cx="122501" cy="122501"/>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Elipsa 32">
              <a:extLst>
                <a:ext uri="{FF2B5EF4-FFF2-40B4-BE49-F238E27FC236}">
                  <a16:creationId xmlns:a16="http://schemas.microsoft.com/office/drawing/2014/main" id="{73CE4C87-BE8E-41C7-9D2D-A8B191164F77}"/>
                </a:ext>
              </a:extLst>
            </p:cNvPr>
            <p:cNvSpPr/>
            <p:nvPr/>
          </p:nvSpPr>
          <p:spPr>
            <a:xfrm>
              <a:off x="1986684" y="4560917"/>
              <a:ext cx="315003" cy="315003"/>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4" name="Elipsa 33">
              <a:extLst>
                <a:ext uri="{FF2B5EF4-FFF2-40B4-BE49-F238E27FC236}">
                  <a16:creationId xmlns:a16="http://schemas.microsoft.com/office/drawing/2014/main" id="{DC44FA8D-E176-49C6-B28C-590C76607E0D}"/>
                </a:ext>
              </a:extLst>
            </p:cNvPr>
            <p:cNvSpPr/>
            <p:nvPr/>
          </p:nvSpPr>
          <p:spPr>
            <a:xfrm>
              <a:off x="1317827" y="5212624"/>
              <a:ext cx="122501" cy="12250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Elipsa 34">
              <a:extLst>
                <a:ext uri="{FF2B5EF4-FFF2-40B4-BE49-F238E27FC236}">
                  <a16:creationId xmlns:a16="http://schemas.microsoft.com/office/drawing/2014/main" id="{758A0D0C-A959-48C2-90FE-24C54BDD3726}"/>
                </a:ext>
              </a:extLst>
            </p:cNvPr>
            <p:cNvSpPr/>
            <p:nvPr/>
          </p:nvSpPr>
          <p:spPr>
            <a:xfrm>
              <a:off x="1420728" y="5366976"/>
              <a:ext cx="192502" cy="19250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6" name="Elipsa 35">
              <a:extLst>
                <a:ext uri="{FF2B5EF4-FFF2-40B4-BE49-F238E27FC236}">
                  <a16:creationId xmlns:a16="http://schemas.microsoft.com/office/drawing/2014/main" id="{ED7EC0E5-73B3-4EA5-8873-D4839ADF8EFA}"/>
                </a:ext>
              </a:extLst>
            </p:cNvPr>
            <p:cNvSpPr/>
            <p:nvPr/>
          </p:nvSpPr>
          <p:spPr>
            <a:xfrm>
              <a:off x="1677981" y="5504177"/>
              <a:ext cx="280003" cy="280003"/>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7" name="Elipsa 36">
              <a:extLst>
                <a:ext uri="{FF2B5EF4-FFF2-40B4-BE49-F238E27FC236}">
                  <a16:creationId xmlns:a16="http://schemas.microsoft.com/office/drawing/2014/main" id="{ED4B9B44-3F09-4C7B-BA8F-A56CB0B87DC3}"/>
                </a:ext>
              </a:extLst>
            </p:cNvPr>
            <p:cNvSpPr/>
            <p:nvPr/>
          </p:nvSpPr>
          <p:spPr>
            <a:xfrm>
              <a:off x="2038135" y="5727129"/>
              <a:ext cx="122501" cy="122501"/>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8" name="Elipsa 37">
              <a:extLst>
                <a:ext uri="{FF2B5EF4-FFF2-40B4-BE49-F238E27FC236}">
                  <a16:creationId xmlns:a16="http://schemas.microsoft.com/office/drawing/2014/main" id="{C6FAE703-762A-4885-9D83-45D9475265D3}"/>
                </a:ext>
              </a:extLst>
            </p:cNvPr>
            <p:cNvSpPr/>
            <p:nvPr/>
          </p:nvSpPr>
          <p:spPr>
            <a:xfrm>
              <a:off x="2106735" y="5504177"/>
              <a:ext cx="192502" cy="192502"/>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9" name="Elipsa 38">
              <a:extLst>
                <a:ext uri="{FF2B5EF4-FFF2-40B4-BE49-F238E27FC236}">
                  <a16:creationId xmlns:a16="http://schemas.microsoft.com/office/drawing/2014/main" id="{D6ABF32C-E48A-493D-A1DB-9F7772D36495}"/>
                </a:ext>
              </a:extLst>
            </p:cNvPr>
            <p:cNvSpPr/>
            <p:nvPr/>
          </p:nvSpPr>
          <p:spPr>
            <a:xfrm>
              <a:off x="2278237" y="5744280"/>
              <a:ext cx="122501" cy="12250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0" name="Elipsa 39">
              <a:extLst>
                <a:ext uri="{FF2B5EF4-FFF2-40B4-BE49-F238E27FC236}">
                  <a16:creationId xmlns:a16="http://schemas.microsoft.com/office/drawing/2014/main" id="{303CE3F9-3116-491E-B2D4-15DDA8D7C9F6}"/>
                </a:ext>
              </a:extLst>
            </p:cNvPr>
            <p:cNvSpPr/>
            <p:nvPr/>
          </p:nvSpPr>
          <p:spPr>
            <a:xfrm>
              <a:off x="2432589" y="5469877"/>
              <a:ext cx="280003" cy="280003"/>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1" name="Elipsa 40">
              <a:extLst>
                <a:ext uri="{FF2B5EF4-FFF2-40B4-BE49-F238E27FC236}">
                  <a16:creationId xmlns:a16="http://schemas.microsoft.com/office/drawing/2014/main" id="{EDE918BD-B480-4E92-8B9D-E1187B068751}"/>
                </a:ext>
              </a:extLst>
            </p:cNvPr>
            <p:cNvSpPr/>
            <p:nvPr/>
          </p:nvSpPr>
          <p:spPr>
            <a:xfrm>
              <a:off x="2809893" y="5401276"/>
              <a:ext cx="192502" cy="192502"/>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pic>
        <p:nvPicPr>
          <p:cNvPr id="16" name="Slika 15">
            <a:extLst>
              <a:ext uri="{FF2B5EF4-FFF2-40B4-BE49-F238E27FC236}">
                <a16:creationId xmlns:a16="http://schemas.microsoft.com/office/drawing/2014/main" id="{FDD21593-8252-41CA-882D-F2C932EC0DC6}"/>
              </a:ext>
            </a:extLst>
          </p:cNvPr>
          <p:cNvPicPr>
            <a:picLocks noChangeAspect="1"/>
          </p:cNvPicPr>
          <p:nvPr/>
        </p:nvPicPr>
        <p:blipFill>
          <a:blip r:embed="rId2"/>
          <a:stretch>
            <a:fillRect/>
          </a:stretch>
        </p:blipFill>
        <p:spPr>
          <a:xfrm>
            <a:off x="5876721" y="1476001"/>
            <a:ext cx="998748" cy="998748"/>
          </a:xfrm>
          <a:prstGeom prst="rect">
            <a:avLst/>
          </a:prstGeom>
        </p:spPr>
      </p:pic>
      <p:grpSp>
        <p:nvGrpSpPr>
          <p:cNvPr id="18" name="Grupa 17">
            <a:extLst>
              <a:ext uri="{FF2B5EF4-FFF2-40B4-BE49-F238E27FC236}">
                <a16:creationId xmlns:a16="http://schemas.microsoft.com/office/drawing/2014/main" id="{A25A4CD6-0E4A-42A0-ACAD-B8E91609307A}"/>
              </a:ext>
            </a:extLst>
          </p:cNvPr>
          <p:cNvGrpSpPr/>
          <p:nvPr/>
        </p:nvGrpSpPr>
        <p:grpSpPr>
          <a:xfrm>
            <a:off x="5226079" y="2469938"/>
            <a:ext cx="998748" cy="977775"/>
            <a:chOff x="5493173" y="2574204"/>
            <a:chExt cx="1524000" cy="1524000"/>
          </a:xfrm>
        </p:grpSpPr>
        <p:sp>
          <p:nvSpPr>
            <p:cNvPr id="11" name="Prostoručno: oblik 10">
              <a:extLst>
                <a:ext uri="{FF2B5EF4-FFF2-40B4-BE49-F238E27FC236}">
                  <a16:creationId xmlns:a16="http://schemas.microsoft.com/office/drawing/2014/main" id="{E274BA91-001F-4054-AF9C-3A0DB76BD4C0}"/>
                </a:ext>
              </a:extLst>
            </p:cNvPr>
            <p:cNvSpPr/>
            <p:nvPr/>
          </p:nvSpPr>
          <p:spPr>
            <a:xfrm>
              <a:off x="5493173" y="2574204"/>
              <a:ext cx="1524000" cy="1524000"/>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0015" tIns="260015" rIns="260015" bIns="260015" numCol="1" spcCol="1270" anchor="ctr" anchorCtr="0">
              <a:noAutofit/>
            </a:bodyPr>
            <a:lstStyle/>
            <a:p>
              <a:pPr marL="0" lvl="0" indent="0" algn="ctr" defTabSz="1289050">
                <a:lnSpc>
                  <a:spcPct val="90000"/>
                </a:lnSpc>
                <a:spcBef>
                  <a:spcPct val="0"/>
                </a:spcBef>
                <a:spcAft>
                  <a:spcPct val="35000"/>
                </a:spcAft>
                <a:buNone/>
              </a:pPr>
              <a:endParaRPr lang="hr-HR" sz="2900" kern="1200"/>
            </a:p>
          </p:txBody>
        </p:sp>
        <p:pic>
          <p:nvPicPr>
            <p:cNvPr id="17" name="Slika 16">
              <a:extLst>
                <a:ext uri="{FF2B5EF4-FFF2-40B4-BE49-F238E27FC236}">
                  <a16:creationId xmlns:a16="http://schemas.microsoft.com/office/drawing/2014/main" id="{778EC66C-D287-4711-85EA-4259B1FD531C}"/>
                </a:ext>
              </a:extLst>
            </p:cNvPr>
            <p:cNvPicPr>
              <a:picLocks noChangeAspect="1"/>
            </p:cNvPicPr>
            <p:nvPr/>
          </p:nvPicPr>
          <p:blipFill>
            <a:blip r:embed="rId3"/>
            <a:stretch>
              <a:fillRect/>
            </a:stretch>
          </p:blipFill>
          <p:spPr>
            <a:xfrm>
              <a:off x="5858398" y="2867310"/>
              <a:ext cx="954105" cy="954105"/>
            </a:xfrm>
            <a:prstGeom prst="rect">
              <a:avLst/>
            </a:prstGeom>
          </p:spPr>
        </p:pic>
      </p:grpSp>
      <p:pic>
        <p:nvPicPr>
          <p:cNvPr id="15" name="Slika 14">
            <a:extLst>
              <a:ext uri="{FF2B5EF4-FFF2-40B4-BE49-F238E27FC236}">
                <a16:creationId xmlns:a16="http://schemas.microsoft.com/office/drawing/2014/main" id="{5D1A7015-76A9-4408-A393-87E0638C4AE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0927" l="8490" r="91017">
                        <a14:foregroundMark x1="57749" y1="34459" x2="57749" y2="34459"/>
                        <a14:foregroundMark x1="59131" y1="49131" x2="59131" y2="49131"/>
                        <a14:foregroundMark x1="57256" y1="33494" x2="57256" y2="33494"/>
                        <a14:foregroundMark x1="52616" y1="35328" x2="52616" y2="35328"/>
                        <a14:foregroundMark x1="57749" y1="49614" x2="57749" y2="49614"/>
                        <a14:foregroundMark x1="66239" y1="50483" x2="66239" y2="50483"/>
                        <a14:foregroundMark x1="62883" y1="71139" x2="62883" y2="71139"/>
                        <a14:foregroundMark x1="34255" y1="58301" x2="34255" y2="58301"/>
                        <a14:foregroundMark x1="42251" y1="56950" x2="42251" y2="56950"/>
                        <a14:foregroundMark x1="48865" y1="56950" x2="48865" y2="56950"/>
                        <a14:foregroundMark x1="91115" y1="48649" x2="91115" y2="48649"/>
                        <a14:foregroundMark x1="47878" y1="90927" x2="47878" y2="90927"/>
                        <a14:foregroundMark x1="58243" y1="69305" x2="58243" y2="69305"/>
                        <a14:foregroundMark x1="8490" y1="48166" x2="8490" y2="48166"/>
                        <a14:foregroundMark x1="53011" y1="70656" x2="53011" y2="70656"/>
                      </a14:backgroundRemoval>
                    </a14:imgEffect>
                  </a14:imgLayer>
                </a14:imgProps>
              </a:ext>
            </a:extLst>
          </a:blip>
          <a:stretch>
            <a:fillRect/>
          </a:stretch>
        </p:blipFill>
        <p:spPr>
          <a:xfrm>
            <a:off x="4205218" y="1284479"/>
            <a:ext cx="1165105" cy="1191558"/>
          </a:xfrm>
          <a:prstGeom prst="rect">
            <a:avLst/>
          </a:prstGeom>
        </p:spPr>
      </p:pic>
      <p:sp>
        <p:nvSpPr>
          <p:cNvPr id="14" name="Oblik 13">
            <a:extLst>
              <a:ext uri="{FF2B5EF4-FFF2-40B4-BE49-F238E27FC236}">
                <a16:creationId xmlns:a16="http://schemas.microsoft.com/office/drawing/2014/main" id="{AFBBC414-AF72-4258-AA03-74051B407B21}"/>
              </a:ext>
            </a:extLst>
          </p:cNvPr>
          <p:cNvSpPr/>
          <p:nvPr/>
        </p:nvSpPr>
        <p:spPr>
          <a:xfrm>
            <a:off x="3774635" y="1353909"/>
            <a:ext cx="3882830" cy="3024227"/>
          </a:xfrm>
          <a:prstGeom prst="funnel">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 name="Rezervirano mjesto podnožja 2">
            <a:extLst>
              <a:ext uri="{FF2B5EF4-FFF2-40B4-BE49-F238E27FC236}">
                <a16:creationId xmlns:a16="http://schemas.microsoft.com/office/drawing/2014/main" id="{E9691AF9-21D6-486C-8957-063697B6ED52}"/>
              </a:ext>
            </a:extLst>
          </p:cNvPr>
          <p:cNvSpPr>
            <a:spLocks noGrp="1"/>
          </p:cNvSpPr>
          <p:nvPr>
            <p:ph type="ftr" sz="quarter" idx="11"/>
          </p:nvPr>
        </p:nvSpPr>
        <p:spPr/>
        <p:txBody>
          <a:bodyPr/>
          <a:lstStyle/>
          <a:p>
            <a:r>
              <a:rPr lang="en-US" dirty="0"/>
              <a:t>CENTRAL STATE OFFICE FOR DEVELOPMENT</a:t>
            </a:r>
            <a:r>
              <a:rPr lang="hr-HR" dirty="0"/>
              <a:t> OF </a:t>
            </a:r>
            <a:r>
              <a:rPr lang="en-US" dirty="0"/>
              <a:t>DIGITAL SOCIETY</a:t>
            </a:r>
            <a:endParaRPr lang="hr-HR" dirty="0"/>
          </a:p>
        </p:txBody>
      </p:sp>
      <p:sp>
        <p:nvSpPr>
          <p:cNvPr id="4" name="Rezervirano mjesto broja slajda 3">
            <a:extLst>
              <a:ext uri="{FF2B5EF4-FFF2-40B4-BE49-F238E27FC236}">
                <a16:creationId xmlns:a16="http://schemas.microsoft.com/office/drawing/2014/main" id="{088F65B4-6BD9-4E8F-998B-CA40A2EF1FC4}"/>
              </a:ext>
            </a:extLst>
          </p:cNvPr>
          <p:cNvSpPr>
            <a:spLocks noGrp="1"/>
          </p:cNvSpPr>
          <p:nvPr>
            <p:ph type="sldNum" sz="quarter" idx="12"/>
          </p:nvPr>
        </p:nvSpPr>
        <p:spPr/>
        <p:txBody>
          <a:bodyPr/>
          <a:lstStyle/>
          <a:p>
            <a:fld id="{BB3ECD41-7EE9-4BF6-A565-817E02505A35}" type="slidenum">
              <a:rPr lang="hr-HR" smtClean="0"/>
              <a:t>6</a:t>
            </a:fld>
            <a:endParaRPr lang="hr-HR" dirty="0"/>
          </a:p>
        </p:txBody>
      </p:sp>
      <p:sp>
        <p:nvSpPr>
          <p:cNvPr id="10" name="Prostoručno: oblik 9">
            <a:extLst>
              <a:ext uri="{FF2B5EF4-FFF2-40B4-BE49-F238E27FC236}">
                <a16:creationId xmlns:a16="http://schemas.microsoft.com/office/drawing/2014/main" id="{21F4D52B-07B0-4765-ACEB-4715AAF8D433}"/>
              </a:ext>
            </a:extLst>
          </p:cNvPr>
          <p:cNvSpPr/>
          <p:nvPr/>
        </p:nvSpPr>
        <p:spPr>
          <a:xfrm>
            <a:off x="4586958" y="3142684"/>
            <a:ext cx="2267109" cy="833189"/>
          </a:xfrm>
          <a:custGeom>
            <a:avLst/>
            <a:gdLst>
              <a:gd name="connsiteX0" fmla="*/ 0 w 4064000"/>
              <a:gd name="connsiteY0" fmla="*/ 0 h 1016000"/>
              <a:gd name="connsiteX1" fmla="*/ 4064000 w 4064000"/>
              <a:gd name="connsiteY1" fmla="*/ 0 h 1016000"/>
              <a:gd name="connsiteX2" fmla="*/ 4064000 w 4064000"/>
              <a:gd name="connsiteY2" fmla="*/ 1016000 h 1016000"/>
              <a:gd name="connsiteX3" fmla="*/ 0 w 4064000"/>
              <a:gd name="connsiteY3" fmla="*/ 1016000 h 1016000"/>
              <a:gd name="connsiteX4" fmla="*/ 0 w 4064000"/>
              <a:gd name="connsiteY4" fmla="*/ 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016000">
                <a:moveTo>
                  <a:pt x="0" y="0"/>
                </a:moveTo>
                <a:lnTo>
                  <a:pt x="4064000" y="0"/>
                </a:lnTo>
                <a:lnTo>
                  <a:pt x="4064000" y="1016000"/>
                </a:lnTo>
                <a:lnTo>
                  <a:pt x="0" y="101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hr-HR" sz="2200" kern="1200" dirty="0">
                <a:ln w="0"/>
                <a:solidFill>
                  <a:schemeClr val="accent1"/>
                </a:solidFill>
                <a:effectLst>
                  <a:outerShdw blurRad="38100" dist="25400" dir="5400000" algn="ctr" rotWithShape="0">
                    <a:srgbClr val="6E747A">
                      <a:alpha val="43000"/>
                    </a:srgbClr>
                  </a:outerShdw>
                </a:effectLst>
              </a:rPr>
              <a:t>data.gov.hr</a:t>
            </a:r>
          </a:p>
        </p:txBody>
      </p:sp>
      <p:sp>
        <p:nvSpPr>
          <p:cNvPr id="45" name="Prostoručno: oblik 44">
            <a:extLst>
              <a:ext uri="{FF2B5EF4-FFF2-40B4-BE49-F238E27FC236}">
                <a16:creationId xmlns:a16="http://schemas.microsoft.com/office/drawing/2014/main" id="{51237A76-0E53-4685-8656-9A2CB235AB38}"/>
              </a:ext>
            </a:extLst>
          </p:cNvPr>
          <p:cNvSpPr/>
          <p:nvPr/>
        </p:nvSpPr>
        <p:spPr>
          <a:xfrm>
            <a:off x="4030306" y="5956925"/>
            <a:ext cx="1541866" cy="950817"/>
          </a:xfrm>
          <a:custGeom>
            <a:avLst/>
            <a:gdLst>
              <a:gd name="connsiteX0" fmla="*/ 0 w 1541866"/>
              <a:gd name="connsiteY0" fmla="*/ 0 h 950817"/>
              <a:gd name="connsiteX1" fmla="*/ 1541866 w 1541866"/>
              <a:gd name="connsiteY1" fmla="*/ 0 h 950817"/>
              <a:gd name="connsiteX2" fmla="*/ 1541866 w 1541866"/>
              <a:gd name="connsiteY2" fmla="*/ 950817 h 950817"/>
              <a:gd name="connsiteX3" fmla="*/ 0 w 1541866"/>
              <a:gd name="connsiteY3" fmla="*/ 950817 h 950817"/>
              <a:gd name="connsiteX4" fmla="*/ 0 w 1541866"/>
              <a:gd name="connsiteY4" fmla="*/ 0 h 95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66" h="950817">
                <a:moveTo>
                  <a:pt x="0" y="0"/>
                </a:moveTo>
                <a:lnTo>
                  <a:pt x="1541866" y="0"/>
                </a:lnTo>
                <a:lnTo>
                  <a:pt x="1541866" y="950817"/>
                </a:lnTo>
                <a:lnTo>
                  <a:pt x="0" y="9508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hr-HR" sz="4200" kern="1200"/>
          </a:p>
        </p:txBody>
      </p:sp>
      <p:sp>
        <p:nvSpPr>
          <p:cNvPr id="47" name="TekstniOkvir 46">
            <a:extLst>
              <a:ext uri="{FF2B5EF4-FFF2-40B4-BE49-F238E27FC236}">
                <a16:creationId xmlns:a16="http://schemas.microsoft.com/office/drawing/2014/main" id="{4E8984FC-3E68-4E30-AAE3-E03B3A48E1D6}"/>
              </a:ext>
            </a:extLst>
          </p:cNvPr>
          <p:cNvSpPr txBox="1"/>
          <p:nvPr/>
        </p:nvSpPr>
        <p:spPr>
          <a:xfrm>
            <a:off x="2251388" y="2402272"/>
            <a:ext cx="2223020" cy="523220"/>
          </a:xfrm>
          <a:prstGeom prst="rect">
            <a:avLst/>
          </a:prstGeom>
          <a:noFill/>
        </p:spPr>
        <p:txBody>
          <a:bodyPr wrap="square" rtlCol="0">
            <a:spAutoFit/>
          </a:bodyPr>
          <a:lstStyle/>
          <a:p>
            <a:pPr algn="ctr"/>
            <a:r>
              <a:rPr lang="en-GB" sz="1400" dirty="0">
                <a:ln w="0"/>
                <a:solidFill>
                  <a:schemeClr val="accent1"/>
                </a:solidFill>
                <a:effectLst>
                  <a:outerShdw blurRad="38100" dist="25400" dir="5400000" algn="ctr" rotWithShape="0">
                    <a:srgbClr val="6E747A">
                      <a:alpha val="43000"/>
                    </a:srgbClr>
                  </a:outerShdw>
                </a:effectLst>
              </a:rPr>
              <a:t>Single access point for public pen datasets</a:t>
            </a:r>
          </a:p>
        </p:txBody>
      </p:sp>
      <p:sp>
        <p:nvSpPr>
          <p:cNvPr id="50" name="TekstniOkvir 49">
            <a:extLst>
              <a:ext uri="{FF2B5EF4-FFF2-40B4-BE49-F238E27FC236}">
                <a16:creationId xmlns:a16="http://schemas.microsoft.com/office/drawing/2014/main" id="{18A38AB0-9711-4D5A-B321-56881E96727B}"/>
              </a:ext>
            </a:extLst>
          </p:cNvPr>
          <p:cNvSpPr txBox="1"/>
          <p:nvPr/>
        </p:nvSpPr>
        <p:spPr>
          <a:xfrm>
            <a:off x="7087934" y="2431248"/>
            <a:ext cx="1979561" cy="523220"/>
          </a:xfrm>
          <a:prstGeom prst="rect">
            <a:avLst/>
          </a:prstGeom>
          <a:noFill/>
        </p:spPr>
        <p:txBody>
          <a:bodyPr wrap="square" rtlCol="0">
            <a:spAutoFit/>
          </a:bodyPr>
          <a:lstStyle/>
          <a:p>
            <a:pPr algn="ctr"/>
            <a:r>
              <a:rPr lang="en-GB" sz="1400" dirty="0">
                <a:ln w="0"/>
                <a:solidFill>
                  <a:schemeClr val="accent1"/>
                </a:solidFill>
                <a:effectLst>
                  <a:outerShdw blurRad="38100" dist="25400" dir="5400000" algn="ctr" rotWithShape="0">
                    <a:srgbClr val="6E747A">
                      <a:alpha val="43000"/>
                    </a:srgbClr>
                  </a:outerShdw>
                </a:effectLst>
              </a:rPr>
              <a:t>Open formats (json, csv, xml, </a:t>
            </a:r>
            <a:r>
              <a:rPr lang="en-GB" sz="1400" dirty="0" err="1">
                <a:ln w="0"/>
                <a:solidFill>
                  <a:schemeClr val="accent1"/>
                </a:solidFill>
                <a:effectLst>
                  <a:outerShdw blurRad="38100" dist="25400" dir="5400000" algn="ctr" rotWithShape="0">
                    <a:srgbClr val="6E747A">
                      <a:alpha val="43000"/>
                    </a:srgbClr>
                  </a:outerShdw>
                </a:effectLst>
              </a:rPr>
              <a:t>kml</a:t>
            </a:r>
            <a:r>
              <a:rPr lang="en-GB" sz="1400" dirty="0">
                <a:ln w="0"/>
                <a:solidFill>
                  <a:schemeClr val="accent1"/>
                </a:solidFill>
                <a:effectLst>
                  <a:outerShdw blurRad="38100" dist="25400" dir="5400000" algn="ctr" rotWithShape="0">
                    <a:srgbClr val="6E747A">
                      <a:alpha val="43000"/>
                    </a:srgbClr>
                  </a:outerShdw>
                </a:effectLst>
              </a:rPr>
              <a:t>..) </a:t>
            </a:r>
          </a:p>
        </p:txBody>
      </p:sp>
      <p:sp>
        <p:nvSpPr>
          <p:cNvPr id="51" name="TekstniOkvir 50">
            <a:extLst>
              <a:ext uri="{FF2B5EF4-FFF2-40B4-BE49-F238E27FC236}">
                <a16:creationId xmlns:a16="http://schemas.microsoft.com/office/drawing/2014/main" id="{953D74C0-1E90-4448-A7A7-609FC0AB6F2F}"/>
              </a:ext>
            </a:extLst>
          </p:cNvPr>
          <p:cNvSpPr txBox="1"/>
          <p:nvPr/>
        </p:nvSpPr>
        <p:spPr>
          <a:xfrm>
            <a:off x="145002" y="2510533"/>
            <a:ext cx="2213621" cy="307777"/>
          </a:xfrm>
          <a:prstGeom prst="rect">
            <a:avLst/>
          </a:prstGeom>
          <a:noFill/>
        </p:spPr>
        <p:txBody>
          <a:bodyPr wrap="square" rtlCol="0">
            <a:spAutoFit/>
          </a:bodyPr>
          <a:lstStyle/>
          <a:p>
            <a:pPr algn="ctr"/>
            <a:r>
              <a:rPr lang="en-GB" sz="1400" dirty="0">
                <a:ln w="0"/>
                <a:solidFill>
                  <a:schemeClr val="accent1"/>
                </a:solidFill>
                <a:effectLst>
                  <a:outerShdw blurRad="38100" dist="25400" dir="5400000" algn="ctr" rotWithShape="0">
                    <a:srgbClr val="6E747A">
                      <a:alpha val="43000"/>
                    </a:srgbClr>
                  </a:outerShdw>
                </a:effectLst>
              </a:rPr>
              <a:t>Public dataset catalogue</a:t>
            </a:r>
          </a:p>
        </p:txBody>
      </p:sp>
      <p:sp>
        <p:nvSpPr>
          <p:cNvPr id="61" name="Prostoručno: oblik 60">
            <a:extLst>
              <a:ext uri="{FF2B5EF4-FFF2-40B4-BE49-F238E27FC236}">
                <a16:creationId xmlns:a16="http://schemas.microsoft.com/office/drawing/2014/main" id="{201E4EF2-5B95-42FA-92C0-E9C0660E8F83}"/>
              </a:ext>
            </a:extLst>
          </p:cNvPr>
          <p:cNvSpPr/>
          <p:nvPr/>
        </p:nvSpPr>
        <p:spPr>
          <a:xfrm>
            <a:off x="2480468" y="3093702"/>
            <a:ext cx="2169318" cy="1205177"/>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hr-HR" sz="3600" kern="1200"/>
          </a:p>
        </p:txBody>
      </p:sp>
      <p:sp>
        <p:nvSpPr>
          <p:cNvPr id="64" name="Prostoručno: oblik 63">
            <a:extLst>
              <a:ext uri="{FF2B5EF4-FFF2-40B4-BE49-F238E27FC236}">
                <a16:creationId xmlns:a16="http://schemas.microsoft.com/office/drawing/2014/main" id="{4ACCBACA-0C49-42AB-9744-E30FCEA2E00A}"/>
              </a:ext>
            </a:extLst>
          </p:cNvPr>
          <p:cNvSpPr/>
          <p:nvPr/>
        </p:nvSpPr>
        <p:spPr>
          <a:xfrm>
            <a:off x="7990702" y="5039755"/>
            <a:ext cx="2241629" cy="1205177"/>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hr-HR" sz="3600" kern="1200"/>
          </a:p>
        </p:txBody>
      </p:sp>
      <p:sp>
        <p:nvSpPr>
          <p:cNvPr id="67" name="TekstniOkvir 66">
            <a:extLst>
              <a:ext uri="{FF2B5EF4-FFF2-40B4-BE49-F238E27FC236}">
                <a16:creationId xmlns:a16="http://schemas.microsoft.com/office/drawing/2014/main" id="{1ADCEE65-705E-4A99-8422-5AED7A0ECA36}"/>
              </a:ext>
            </a:extLst>
          </p:cNvPr>
          <p:cNvSpPr txBox="1"/>
          <p:nvPr/>
        </p:nvSpPr>
        <p:spPr>
          <a:xfrm>
            <a:off x="10367634" y="2415789"/>
            <a:ext cx="1679364" cy="523220"/>
          </a:xfrm>
          <a:prstGeom prst="rect">
            <a:avLst/>
          </a:prstGeom>
          <a:noFill/>
        </p:spPr>
        <p:txBody>
          <a:bodyPr wrap="square" rtlCol="0">
            <a:spAutoFit/>
          </a:bodyPr>
          <a:lstStyle/>
          <a:p>
            <a:pPr algn="ctr"/>
            <a:r>
              <a:rPr lang="en-GB" sz="1400" dirty="0">
                <a:ln w="0"/>
                <a:solidFill>
                  <a:schemeClr val="accent1"/>
                </a:solidFill>
                <a:effectLst>
                  <a:outerShdw blurRad="38100" dist="25400" dir="5400000" algn="ctr" rotWithShape="0">
                    <a:srgbClr val="6E747A">
                      <a:alpha val="43000"/>
                    </a:srgbClr>
                  </a:outerShdw>
                </a:effectLst>
              </a:rPr>
              <a:t>validation, analytics and gamification</a:t>
            </a:r>
          </a:p>
        </p:txBody>
      </p:sp>
      <p:grpSp>
        <p:nvGrpSpPr>
          <p:cNvPr id="76" name="Grupa 75">
            <a:extLst>
              <a:ext uri="{FF2B5EF4-FFF2-40B4-BE49-F238E27FC236}">
                <a16:creationId xmlns:a16="http://schemas.microsoft.com/office/drawing/2014/main" id="{965DC149-E7E1-4848-BFEA-95D539CA8729}"/>
              </a:ext>
            </a:extLst>
          </p:cNvPr>
          <p:cNvGrpSpPr/>
          <p:nvPr/>
        </p:nvGrpSpPr>
        <p:grpSpPr>
          <a:xfrm>
            <a:off x="4398060" y="3961566"/>
            <a:ext cx="2689874" cy="432033"/>
            <a:chOff x="4788785" y="3694505"/>
            <a:chExt cx="1847846" cy="575993"/>
          </a:xfrm>
        </p:grpSpPr>
        <p:sp>
          <p:nvSpPr>
            <p:cNvPr id="9" name="Strelica: prema dolje 8">
              <a:extLst>
                <a:ext uri="{FF2B5EF4-FFF2-40B4-BE49-F238E27FC236}">
                  <a16:creationId xmlns:a16="http://schemas.microsoft.com/office/drawing/2014/main" id="{C2FEF09D-8D8E-4569-8FAF-9E4C0A0CBC1D}"/>
                </a:ext>
              </a:extLst>
            </p:cNvPr>
            <p:cNvSpPr/>
            <p:nvPr/>
          </p:nvSpPr>
          <p:spPr>
            <a:xfrm>
              <a:off x="5381501" y="3838466"/>
              <a:ext cx="693362" cy="432032"/>
            </a:xfrm>
            <a:prstGeom prst="downArrow">
              <a:avLst/>
            </a:prstGeom>
          </p:spPr>
          <p:style>
            <a:lnRef idx="2">
              <a:schemeClr val="lt1">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68" name="Strelica: prema dolje 67">
              <a:extLst>
                <a:ext uri="{FF2B5EF4-FFF2-40B4-BE49-F238E27FC236}">
                  <a16:creationId xmlns:a16="http://schemas.microsoft.com/office/drawing/2014/main" id="{B7D9CD94-5E9E-42DE-AECB-E3DE5466B105}"/>
                </a:ext>
              </a:extLst>
            </p:cNvPr>
            <p:cNvSpPr/>
            <p:nvPr/>
          </p:nvSpPr>
          <p:spPr>
            <a:xfrm rot="1512031">
              <a:off x="4788785" y="3694505"/>
              <a:ext cx="693362" cy="432032"/>
            </a:xfrm>
            <a:prstGeom prst="downArrow">
              <a:avLst/>
            </a:prstGeom>
          </p:spPr>
          <p:style>
            <a:lnRef idx="2">
              <a:schemeClr val="lt1">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69" name="Strelica: prema dolje 68">
              <a:extLst>
                <a:ext uri="{FF2B5EF4-FFF2-40B4-BE49-F238E27FC236}">
                  <a16:creationId xmlns:a16="http://schemas.microsoft.com/office/drawing/2014/main" id="{F805AB2C-B2B1-45C8-A177-35E917F8F535}"/>
                </a:ext>
              </a:extLst>
            </p:cNvPr>
            <p:cNvSpPr/>
            <p:nvPr/>
          </p:nvSpPr>
          <p:spPr>
            <a:xfrm rot="19678634">
              <a:off x="5943269" y="3708737"/>
              <a:ext cx="693362" cy="432032"/>
            </a:xfrm>
            <a:prstGeom prst="downArrow">
              <a:avLst/>
            </a:prstGeom>
          </p:spPr>
          <p:style>
            <a:lnRef idx="2">
              <a:schemeClr val="lt1">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grpSp>
      <p:sp>
        <p:nvSpPr>
          <p:cNvPr id="70" name="TekstniOkvir 69">
            <a:extLst>
              <a:ext uri="{FF2B5EF4-FFF2-40B4-BE49-F238E27FC236}">
                <a16:creationId xmlns:a16="http://schemas.microsoft.com/office/drawing/2014/main" id="{D8E1DB53-DB28-46BE-A20B-8979F22C0C0C}"/>
              </a:ext>
            </a:extLst>
          </p:cNvPr>
          <p:cNvSpPr txBox="1"/>
          <p:nvPr/>
        </p:nvSpPr>
        <p:spPr>
          <a:xfrm>
            <a:off x="4548859" y="5952180"/>
            <a:ext cx="784702" cy="307777"/>
          </a:xfrm>
          <a:prstGeom prst="rect">
            <a:avLst/>
          </a:prstGeom>
          <a:noFill/>
        </p:spPr>
        <p:txBody>
          <a:bodyPr wrap="none" rtlCol="0">
            <a:spAutoFit/>
          </a:bodyPr>
          <a:lstStyle/>
          <a:p>
            <a:r>
              <a:rPr lang="en-GB" sz="1400" dirty="0" err="1">
                <a:ln w="0"/>
                <a:solidFill>
                  <a:schemeClr val="accent1"/>
                </a:solidFill>
                <a:effectLst>
                  <a:outerShdw blurRad="38100" dist="25400" dir="5400000" algn="ctr" rotWithShape="0">
                    <a:srgbClr val="6E747A">
                      <a:alpha val="43000"/>
                    </a:srgbClr>
                  </a:outerShdw>
                </a:effectLst>
              </a:rPr>
              <a:t>industr</a:t>
            </a:r>
            <a:r>
              <a:rPr lang="hr-HR" sz="1400" dirty="0">
                <a:ln w="0"/>
                <a:solidFill>
                  <a:schemeClr val="accent1"/>
                </a:solidFill>
                <a:effectLst>
                  <a:outerShdw blurRad="38100" dist="25400" dir="5400000" algn="ctr" rotWithShape="0">
                    <a:srgbClr val="6E747A">
                      <a:alpha val="43000"/>
                    </a:srgbClr>
                  </a:outerShdw>
                </a:effectLst>
              </a:rPr>
              <a:t>y</a:t>
            </a:r>
            <a:endParaRPr lang="en-GB" sz="1400" dirty="0">
              <a:ln w="0"/>
              <a:solidFill>
                <a:schemeClr val="accent1"/>
              </a:solidFill>
              <a:effectLst>
                <a:outerShdw blurRad="38100" dist="25400" dir="5400000" algn="ctr" rotWithShape="0">
                  <a:srgbClr val="6E747A">
                    <a:alpha val="43000"/>
                  </a:srgbClr>
                </a:outerShdw>
              </a:effectLst>
            </a:endParaRPr>
          </a:p>
        </p:txBody>
      </p:sp>
      <p:sp>
        <p:nvSpPr>
          <p:cNvPr id="71" name="TekstniOkvir 70">
            <a:extLst>
              <a:ext uri="{FF2B5EF4-FFF2-40B4-BE49-F238E27FC236}">
                <a16:creationId xmlns:a16="http://schemas.microsoft.com/office/drawing/2014/main" id="{13A3BDEB-ACE3-415C-8D31-273A7F48F453}"/>
              </a:ext>
            </a:extLst>
          </p:cNvPr>
          <p:cNvSpPr txBox="1"/>
          <p:nvPr/>
        </p:nvSpPr>
        <p:spPr>
          <a:xfrm>
            <a:off x="603042" y="5952180"/>
            <a:ext cx="652743" cy="307777"/>
          </a:xfrm>
          <a:prstGeom prst="rect">
            <a:avLst/>
          </a:prstGeom>
          <a:noFill/>
        </p:spPr>
        <p:txBody>
          <a:bodyPr wrap="none" rtlCol="0">
            <a:spAutoFit/>
          </a:bodyPr>
          <a:lstStyle/>
          <a:p>
            <a:r>
              <a:rPr lang="en-GB" sz="1400">
                <a:ln w="0"/>
                <a:solidFill>
                  <a:schemeClr val="accent1"/>
                </a:solidFill>
                <a:effectLst>
                  <a:outerShdw blurRad="38100" dist="25400" dir="5400000" algn="ctr" rotWithShape="0">
                    <a:srgbClr val="6E747A">
                      <a:alpha val="43000"/>
                    </a:srgbClr>
                  </a:outerShdw>
                </a:effectLst>
              </a:rPr>
              <a:t>health</a:t>
            </a:r>
          </a:p>
        </p:txBody>
      </p:sp>
      <p:sp>
        <p:nvSpPr>
          <p:cNvPr id="72" name="TekstniOkvir 71">
            <a:extLst>
              <a:ext uri="{FF2B5EF4-FFF2-40B4-BE49-F238E27FC236}">
                <a16:creationId xmlns:a16="http://schemas.microsoft.com/office/drawing/2014/main" id="{03FAD5EB-6682-46E0-B8C8-0BF253EF3358}"/>
              </a:ext>
            </a:extLst>
          </p:cNvPr>
          <p:cNvSpPr txBox="1"/>
          <p:nvPr/>
        </p:nvSpPr>
        <p:spPr>
          <a:xfrm>
            <a:off x="1350134" y="5952180"/>
            <a:ext cx="1124539" cy="307777"/>
          </a:xfrm>
          <a:prstGeom prst="rect">
            <a:avLst/>
          </a:prstGeom>
          <a:noFill/>
        </p:spPr>
        <p:txBody>
          <a:bodyPr wrap="none" rtlCol="0">
            <a:spAutoFit/>
          </a:bodyPr>
          <a:lstStyle/>
          <a:p>
            <a:r>
              <a:rPr lang="en-GB" sz="1400">
                <a:ln w="0"/>
                <a:solidFill>
                  <a:schemeClr val="accent1"/>
                </a:solidFill>
                <a:effectLst>
                  <a:outerShdw blurRad="38100" dist="25400" dir="5400000" algn="ctr" rotWithShape="0">
                    <a:srgbClr val="6E747A">
                      <a:alpha val="43000"/>
                    </a:srgbClr>
                  </a:outerShdw>
                </a:effectLst>
              </a:rPr>
              <a:t>environment</a:t>
            </a:r>
          </a:p>
        </p:txBody>
      </p:sp>
      <p:sp>
        <p:nvSpPr>
          <p:cNvPr id="73" name="TekstniOkvir 72">
            <a:extLst>
              <a:ext uri="{FF2B5EF4-FFF2-40B4-BE49-F238E27FC236}">
                <a16:creationId xmlns:a16="http://schemas.microsoft.com/office/drawing/2014/main" id="{51F6857C-373A-45F6-809F-A23F2CE54BE2}"/>
              </a:ext>
            </a:extLst>
          </p:cNvPr>
          <p:cNvSpPr txBox="1"/>
          <p:nvPr/>
        </p:nvSpPr>
        <p:spPr>
          <a:xfrm>
            <a:off x="5558239" y="5952181"/>
            <a:ext cx="1027845" cy="307777"/>
          </a:xfrm>
          <a:prstGeom prst="rect">
            <a:avLst/>
          </a:prstGeom>
          <a:noFill/>
        </p:spPr>
        <p:txBody>
          <a:bodyPr wrap="none" rtlCol="0">
            <a:spAutoFit/>
          </a:bodyPr>
          <a:lstStyle/>
          <a:p>
            <a:r>
              <a:rPr lang="en-GB" sz="1400">
                <a:ln w="0"/>
                <a:solidFill>
                  <a:schemeClr val="accent1"/>
                </a:solidFill>
                <a:effectLst>
                  <a:outerShdw blurRad="38100" dist="25400" dir="5400000" algn="ctr" rotWithShape="0">
                    <a:srgbClr val="6E747A">
                      <a:alpha val="43000"/>
                    </a:srgbClr>
                  </a:outerShdw>
                </a:effectLst>
              </a:rPr>
              <a:t>smart cities</a:t>
            </a:r>
          </a:p>
        </p:txBody>
      </p:sp>
      <p:sp>
        <p:nvSpPr>
          <p:cNvPr id="74" name="TekstniOkvir 73">
            <a:extLst>
              <a:ext uri="{FF2B5EF4-FFF2-40B4-BE49-F238E27FC236}">
                <a16:creationId xmlns:a16="http://schemas.microsoft.com/office/drawing/2014/main" id="{F33A9677-7526-462F-B629-2341D116BEF8}"/>
              </a:ext>
            </a:extLst>
          </p:cNvPr>
          <p:cNvSpPr txBox="1"/>
          <p:nvPr/>
        </p:nvSpPr>
        <p:spPr>
          <a:xfrm>
            <a:off x="6895801" y="5952182"/>
            <a:ext cx="1559722" cy="307777"/>
          </a:xfrm>
          <a:prstGeom prst="rect">
            <a:avLst/>
          </a:prstGeom>
          <a:noFill/>
        </p:spPr>
        <p:txBody>
          <a:bodyPr wrap="none" rtlCol="0">
            <a:spAutoFit/>
          </a:bodyPr>
          <a:lstStyle/>
          <a:p>
            <a:r>
              <a:rPr lang="en-GB" sz="1400">
                <a:ln w="0"/>
                <a:solidFill>
                  <a:schemeClr val="accent1"/>
                </a:solidFill>
                <a:effectLst>
                  <a:outerShdw blurRad="38100" dist="25400" dir="5400000" algn="ctr" rotWithShape="0">
                    <a:srgbClr val="6E747A">
                      <a:alpha val="43000"/>
                    </a:srgbClr>
                  </a:outerShdw>
                </a:effectLst>
              </a:rPr>
              <a:t>intelligent mobility</a:t>
            </a:r>
          </a:p>
        </p:txBody>
      </p:sp>
      <p:sp>
        <p:nvSpPr>
          <p:cNvPr id="77" name="TekstniOkvir 76">
            <a:extLst>
              <a:ext uri="{FF2B5EF4-FFF2-40B4-BE49-F238E27FC236}">
                <a16:creationId xmlns:a16="http://schemas.microsoft.com/office/drawing/2014/main" id="{39BD80FC-7D30-4479-B6F3-1662F61DFBC7}"/>
              </a:ext>
            </a:extLst>
          </p:cNvPr>
          <p:cNvSpPr txBox="1"/>
          <p:nvPr/>
        </p:nvSpPr>
        <p:spPr>
          <a:xfrm>
            <a:off x="8682404" y="5952181"/>
            <a:ext cx="977383" cy="307777"/>
          </a:xfrm>
          <a:prstGeom prst="rect">
            <a:avLst/>
          </a:prstGeom>
          <a:noFill/>
        </p:spPr>
        <p:txBody>
          <a:bodyPr wrap="none" rtlCol="0">
            <a:spAutoFit/>
          </a:bodyPr>
          <a:lstStyle/>
          <a:p>
            <a:r>
              <a:rPr lang="en-GB" sz="1400">
                <a:ln w="0"/>
                <a:solidFill>
                  <a:schemeClr val="accent1"/>
                </a:solidFill>
                <a:effectLst>
                  <a:outerShdw blurRad="38100" dist="25400" dir="5400000" algn="ctr" rotWithShape="0">
                    <a:srgbClr val="6E747A">
                      <a:alpha val="43000"/>
                    </a:srgbClr>
                  </a:outerShdw>
                </a:effectLst>
              </a:rPr>
              <a:t>agriculture</a:t>
            </a:r>
          </a:p>
        </p:txBody>
      </p:sp>
      <p:sp>
        <p:nvSpPr>
          <p:cNvPr id="78" name="TekstniOkvir 77">
            <a:extLst>
              <a:ext uri="{FF2B5EF4-FFF2-40B4-BE49-F238E27FC236}">
                <a16:creationId xmlns:a16="http://schemas.microsoft.com/office/drawing/2014/main" id="{B49B1B1D-6227-4FE6-A46F-340DAF5EEAB2}"/>
              </a:ext>
            </a:extLst>
          </p:cNvPr>
          <p:cNvSpPr txBox="1"/>
          <p:nvPr/>
        </p:nvSpPr>
        <p:spPr>
          <a:xfrm>
            <a:off x="10071749" y="5952180"/>
            <a:ext cx="721672" cy="523220"/>
          </a:xfrm>
          <a:prstGeom prst="rect">
            <a:avLst/>
          </a:prstGeom>
          <a:noFill/>
        </p:spPr>
        <p:txBody>
          <a:bodyPr wrap="none" rtlCol="0">
            <a:spAutoFit/>
          </a:bodyPr>
          <a:lstStyle/>
          <a:p>
            <a:r>
              <a:rPr lang="en-GB" sz="1400">
                <a:ln w="0"/>
                <a:solidFill>
                  <a:schemeClr val="accent1"/>
                </a:solidFill>
                <a:effectLst>
                  <a:outerShdw blurRad="38100" dist="25400" dir="5400000" algn="ctr" rotWithShape="0">
                    <a:srgbClr val="6E747A">
                      <a:alpha val="43000"/>
                    </a:srgbClr>
                  </a:outerShdw>
                </a:effectLst>
              </a:rPr>
              <a:t>science</a:t>
            </a:r>
          </a:p>
          <a:p>
            <a:endParaRPr lang="en-GB" sz="1400">
              <a:ln w="0"/>
              <a:solidFill>
                <a:schemeClr val="accent1"/>
              </a:solidFill>
              <a:effectLst>
                <a:outerShdw blurRad="38100" dist="25400" dir="5400000" algn="ctr" rotWithShape="0">
                  <a:srgbClr val="6E747A">
                    <a:alpha val="43000"/>
                  </a:srgbClr>
                </a:outerShdw>
              </a:effectLst>
            </a:endParaRPr>
          </a:p>
        </p:txBody>
      </p:sp>
      <p:pic>
        <p:nvPicPr>
          <p:cNvPr id="83" name="Slika 82">
            <a:extLst>
              <a:ext uri="{FF2B5EF4-FFF2-40B4-BE49-F238E27FC236}">
                <a16:creationId xmlns:a16="http://schemas.microsoft.com/office/drawing/2014/main" id="{60ABB1A6-6F0C-4D6E-A6CC-060E3002DD2A}"/>
              </a:ext>
            </a:extLst>
          </p:cNvPr>
          <p:cNvPicPr>
            <a:picLocks noChangeAspect="1"/>
          </p:cNvPicPr>
          <p:nvPr/>
        </p:nvPicPr>
        <p:blipFill rotWithShape="1">
          <a:blip r:embed="rId6"/>
          <a:srcRect t="4615"/>
          <a:stretch/>
        </p:blipFill>
        <p:spPr>
          <a:xfrm>
            <a:off x="4918054" y="4384315"/>
            <a:ext cx="1662775" cy="1561687"/>
          </a:xfrm>
          <a:prstGeom prst="rect">
            <a:avLst/>
          </a:prstGeom>
        </p:spPr>
      </p:pic>
      <p:pic>
        <p:nvPicPr>
          <p:cNvPr id="86" name="Slika 85">
            <a:extLst>
              <a:ext uri="{FF2B5EF4-FFF2-40B4-BE49-F238E27FC236}">
                <a16:creationId xmlns:a16="http://schemas.microsoft.com/office/drawing/2014/main" id="{6EF916F9-F99D-4AAD-AE92-53873869BCE0}"/>
              </a:ext>
            </a:extLst>
          </p:cNvPr>
          <p:cNvPicPr>
            <a:picLocks noChangeAspect="1"/>
          </p:cNvPicPr>
          <p:nvPr/>
        </p:nvPicPr>
        <p:blipFill>
          <a:blip r:embed="rId7"/>
          <a:stretch>
            <a:fillRect/>
          </a:stretch>
        </p:blipFill>
        <p:spPr>
          <a:xfrm>
            <a:off x="6901085" y="3490708"/>
            <a:ext cx="2099733" cy="1993146"/>
          </a:xfrm>
          <a:prstGeom prst="rect">
            <a:avLst/>
          </a:prstGeom>
        </p:spPr>
      </p:pic>
      <p:pic>
        <p:nvPicPr>
          <p:cNvPr id="87" name="Slika 86">
            <a:extLst>
              <a:ext uri="{FF2B5EF4-FFF2-40B4-BE49-F238E27FC236}">
                <a16:creationId xmlns:a16="http://schemas.microsoft.com/office/drawing/2014/main" id="{35EF3365-10D4-45A1-8286-92DA9D01B51C}"/>
              </a:ext>
            </a:extLst>
          </p:cNvPr>
          <p:cNvPicPr>
            <a:picLocks noChangeAspect="1"/>
          </p:cNvPicPr>
          <p:nvPr/>
        </p:nvPicPr>
        <p:blipFill>
          <a:blip r:embed="rId8"/>
          <a:stretch>
            <a:fillRect/>
          </a:stretch>
        </p:blipFill>
        <p:spPr>
          <a:xfrm>
            <a:off x="1542290" y="3308775"/>
            <a:ext cx="2457570" cy="2329348"/>
          </a:xfrm>
          <a:prstGeom prst="rect">
            <a:avLst/>
          </a:prstGeom>
        </p:spPr>
      </p:pic>
      <p:sp>
        <p:nvSpPr>
          <p:cNvPr id="88" name="Strelica: prema dolje 87">
            <a:extLst>
              <a:ext uri="{FF2B5EF4-FFF2-40B4-BE49-F238E27FC236}">
                <a16:creationId xmlns:a16="http://schemas.microsoft.com/office/drawing/2014/main" id="{7793911B-DFD1-4161-ADCE-8482D55D9884}"/>
              </a:ext>
            </a:extLst>
          </p:cNvPr>
          <p:cNvSpPr/>
          <p:nvPr/>
        </p:nvSpPr>
        <p:spPr>
          <a:xfrm>
            <a:off x="829659" y="5873298"/>
            <a:ext cx="267532" cy="149815"/>
          </a:xfrm>
          <a:prstGeom prst="downArrow">
            <a:avLst/>
          </a:prstGeom>
          <a:solidFill>
            <a:schemeClr val="accent5">
              <a:lumMod val="20000"/>
              <a:lumOff val="80000"/>
            </a:schemeClr>
          </a:solidFill>
        </p:spPr>
        <p:style>
          <a:lnRef idx="2">
            <a:schemeClr val="lt1">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89" name="Strelica: prema dolje 88">
            <a:extLst>
              <a:ext uri="{FF2B5EF4-FFF2-40B4-BE49-F238E27FC236}">
                <a16:creationId xmlns:a16="http://schemas.microsoft.com/office/drawing/2014/main" id="{0FF9E38E-9719-44D6-BF7D-8EE2D17DB4D7}"/>
              </a:ext>
            </a:extLst>
          </p:cNvPr>
          <p:cNvSpPr/>
          <p:nvPr/>
        </p:nvSpPr>
        <p:spPr>
          <a:xfrm>
            <a:off x="1691576" y="5863344"/>
            <a:ext cx="267532" cy="149815"/>
          </a:xfrm>
          <a:prstGeom prst="downArrow">
            <a:avLst/>
          </a:prstGeom>
          <a:solidFill>
            <a:schemeClr val="accent5">
              <a:lumMod val="20000"/>
              <a:lumOff val="80000"/>
            </a:schemeClr>
          </a:solidFill>
        </p:spPr>
        <p:style>
          <a:lnRef idx="2">
            <a:schemeClr val="lt1">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90" name="Strelica: prema dolje 89">
            <a:extLst>
              <a:ext uri="{FF2B5EF4-FFF2-40B4-BE49-F238E27FC236}">
                <a16:creationId xmlns:a16="http://schemas.microsoft.com/office/drawing/2014/main" id="{290280B5-20C0-4F0D-86B8-DC4684F512B0}"/>
              </a:ext>
            </a:extLst>
          </p:cNvPr>
          <p:cNvSpPr/>
          <p:nvPr/>
        </p:nvSpPr>
        <p:spPr>
          <a:xfrm>
            <a:off x="4835073" y="5853390"/>
            <a:ext cx="267532" cy="149815"/>
          </a:xfrm>
          <a:prstGeom prst="downArrow">
            <a:avLst/>
          </a:prstGeom>
          <a:solidFill>
            <a:schemeClr val="accent5">
              <a:lumMod val="20000"/>
              <a:lumOff val="80000"/>
            </a:schemeClr>
          </a:solidFill>
        </p:spPr>
        <p:style>
          <a:lnRef idx="2">
            <a:schemeClr val="lt1">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92" name="Strelica: prema dolje 91">
            <a:extLst>
              <a:ext uri="{FF2B5EF4-FFF2-40B4-BE49-F238E27FC236}">
                <a16:creationId xmlns:a16="http://schemas.microsoft.com/office/drawing/2014/main" id="{BAA2BB11-A6B1-40E1-9616-CFD19E148092}"/>
              </a:ext>
            </a:extLst>
          </p:cNvPr>
          <p:cNvSpPr/>
          <p:nvPr/>
        </p:nvSpPr>
        <p:spPr>
          <a:xfrm>
            <a:off x="6054431" y="5843439"/>
            <a:ext cx="267532" cy="149815"/>
          </a:xfrm>
          <a:prstGeom prst="downArrow">
            <a:avLst/>
          </a:prstGeom>
          <a:solidFill>
            <a:schemeClr val="accent5">
              <a:lumMod val="20000"/>
              <a:lumOff val="80000"/>
            </a:schemeClr>
          </a:solidFill>
        </p:spPr>
        <p:style>
          <a:lnRef idx="2">
            <a:schemeClr val="lt1">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hr-HR" dirty="0"/>
          </a:p>
        </p:txBody>
      </p:sp>
      <p:sp>
        <p:nvSpPr>
          <p:cNvPr id="93" name="Strelica: prema dolje 92">
            <a:extLst>
              <a:ext uri="{FF2B5EF4-FFF2-40B4-BE49-F238E27FC236}">
                <a16:creationId xmlns:a16="http://schemas.microsoft.com/office/drawing/2014/main" id="{D282B8CD-F37D-4A66-8974-44D4A3E710F7}"/>
              </a:ext>
            </a:extLst>
          </p:cNvPr>
          <p:cNvSpPr/>
          <p:nvPr/>
        </p:nvSpPr>
        <p:spPr>
          <a:xfrm>
            <a:off x="7614342" y="5840241"/>
            <a:ext cx="267532" cy="149815"/>
          </a:xfrm>
          <a:prstGeom prst="downArrow">
            <a:avLst/>
          </a:prstGeom>
          <a:solidFill>
            <a:schemeClr val="accent5">
              <a:lumMod val="20000"/>
              <a:lumOff val="80000"/>
            </a:schemeClr>
          </a:solidFill>
        </p:spPr>
        <p:style>
          <a:lnRef idx="2">
            <a:schemeClr val="lt1">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hr-HR" dirty="0"/>
          </a:p>
        </p:txBody>
      </p:sp>
      <p:sp>
        <p:nvSpPr>
          <p:cNvPr id="94" name="Strelica: prema dolje 93">
            <a:extLst>
              <a:ext uri="{FF2B5EF4-FFF2-40B4-BE49-F238E27FC236}">
                <a16:creationId xmlns:a16="http://schemas.microsoft.com/office/drawing/2014/main" id="{E1495F35-D77A-4541-8BB8-AECBFBD3B034}"/>
              </a:ext>
            </a:extLst>
          </p:cNvPr>
          <p:cNvSpPr/>
          <p:nvPr/>
        </p:nvSpPr>
        <p:spPr>
          <a:xfrm>
            <a:off x="9191987" y="5837043"/>
            <a:ext cx="267532" cy="149815"/>
          </a:xfrm>
          <a:prstGeom prst="downArrow">
            <a:avLst/>
          </a:prstGeom>
          <a:solidFill>
            <a:schemeClr val="accent5">
              <a:lumMod val="20000"/>
              <a:lumOff val="80000"/>
            </a:schemeClr>
          </a:solidFill>
        </p:spPr>
        <p:style>
          <a:lnRef idx="2">
            <a:schemeClr val="lt1">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hr-HR" dirty="0"/>
          </a:p>
        </p:txBody>
      </p:sp>
      <p:sp>
        <p:nvSpPr>
          <p:cNvPr id="95" name="Strelica: prema dolje 94">
            <a:extLst>
              <a:ext uri="{FF2B5EF4-FFF2-40B4-BE49-F238E27FC236}">
                <a16:creationId xmlns:a16="http://schemas.microsoft.com/office/drawing/2014/main" id="{582607A6-294A-414D-940A-57DCC77860D9}"/>
              </a:ext>
            </a:extLst>
          </p:cNvPr>
          <p:cNvSpPr/>
          <p:nvPr/>
        </p:nvSpPr>
        <p:spPr>
          <a:xfrm>
            <a:off x="10288669" y="5851600"/>
            <a:ext cx="267532" cy="149815"/>
          </a:xfrm>
          <a:prstGeom prst="downArrow">
            <a:avLst/>
          </a:prstGeom>
          <a:solidFill>
            <a:schemeClr val="accent5">
              <a:lumMod val="20000"/>
              <a:lumOff val="80000"/>
            </a:schemeClr>
          </a:solidFill>
        </p:spPr>
        <p:style>
          <a:lnRef idx="2">
            <a:schemeClr val="lt1">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hr-HR" dirty="0"/>
          </a:p>
        </p:txBody>
      </p:sp>
      <p:sp>
        <p:nvSpPr>
          <p:cNvPr id="62" name="TekstniOkvir 61">
            <a:extLst>
              <a:ext uri="{FF2B5EF4-FFF2-40B4-BE49-F238E27FC236}">
                <a16:creationId xmlns:a16="http://schemas.microsoft.com/office/drawing/2014/main" id="{5F13ECF8-9833-4D29-8BE8-D664ED1CF429}"/>
              </a:ext>
            </a:extLst>
          </p:cNvPr>
          <p:cNvSpPr txBox="1"/>
          <p:nvPr/>
        </p:nvSpPr>
        <p:spPr>
          <a:xfrm>
            <a:off x="9006667" y="2422625"/>
            <a:ext cx="1399717" cy="307777"/>
          </a:xfrm>
          <a:prstGeom prst="rect">
            <a:avLst/>
          </a:prstGeom>
          <a:noFill/>
        </p:spPr>
        <p:txBody>
          <a:bodyPr wrap="square" rtlCol="0">
            <a:spAutoFit/>
          </a:bodyPr>
          <a:lstStyle/>
          <a:p>
            <a:pPr algn="ctr"/>
            <a:r>
              <a:rPr lang="en-GB" sz="1400" b="1" dirty="0">
                <a:ln w="0"/>
                <a:solidFill>
                  <a:srgbClr val="C00000"/>
                </a:solidFill>
                <a:effectLst>
                  <a:outerShdw blurRad="38100" dist="25400" dir="5400000" algn="ctr" rotWithShape="0">
                    <a:srgbClr val="6E747A">
                      <a:alpha val="43000"/>
                    </a:srgbClr>
                  </a:outerShdw>
                </a:effectLst>
              </a:rPr>
              <a:t>access via API!</a:t>
            </a:r>
          </a:p>
        </p:txBody>
      </p:sp>
      <p:sp>
        <p:nvSpPr>
          <p:cNvPr id="63" name="TekstniOkvir 62">
            <a:extLst>
              <a:ext uri="{FF2B5EF4-FFF2-40B4-BE49-F238E27FC236}">
                <a16:creationId xmlns:a16="http://schemas.microsoft.com/office/drawing/2014/main" id="{A5C40117-A25B-4221-9FF3-9ECDD7492C5F}"/>
              </a:ext>
            </a:extLst>
          </p:cNvPr>
          <p:cNvSpPr txBox="1"/>
          <p:nvPr/>
        </p:nvSpPr>
        <p:spPr>
          <a:xfrm>
            <a:off x="2604487" y="5954125"/>
            <a:ext cx="1613775" cy="307777"/>
          </a:xfrm>
          <a:prstGeom prst="rect">
            <a:avLst/>
          </a:prstGeom>
          <a:noFill/>
        </p:spPr>
        <p:txBody>
          <a:bodyPr wrap="none" rtlCol="0">
            <a:spAutoFit/>
          </a:bodyPr>
          <a:lstStyle/>
          <a:p>
            <a:r>
              <a:rPr lang="en-GB" sz="1400">
                <a:ln w="0"/>
                <a:solidFill>
                  <a:schemeClr val="accent1"/>
                </a:solidFill>
                <a:effectLst>
                  <a:outerShdw blurRad="38100" dist="25400" dir="5400000" algn="ctr" rotWithShape="0">
                    <a:srgbClr val="6E747A">
                      <a:alpha val="43000"/>
                    </a:srgbClr>
                  </a:outerShdw>
                </a:effectLst>
              </a:rPr>
              <a:t>social responsibility</a:t>
            </a:r>
          </a:p>
        </p:txBody>
      </p:sp>
      <p:sp>
        <p:nvSpPr>
          <p:cNvPr id="65" name="Strelica: prema dolje 64">
            <a:extLst>
              <a:ext uri="{FF2B5EF4-FFF2-40B4-BE49-F238E27FC236}">
                <a16:creationId xmlns:a16="http://schemas.microsoft.com/office/drawing/2014/main" id="{06043ABD-8793-46C3-BAFB-9AAFA9A5C9DD}"/>
              </a:ext>
            </a:extLst>
          </p:cNvPr>
          <p:cNvSpPr/>
          <p:nvPr/>
        </p:nvSpPr>
        <p:spPr>
          <a:xfrm>
            <a:off x="3247668" y="5846730"/>
            <a:ext cx="267532" cy="149815"/>
          </a:xfrm>
          <a:prstGeom prst="downArrow">
            <a:avLst/>
          </a:prstGeom>
          <a:solidFill>
            <a:schemeClr val="accent5">
              <a:lumMod val="20000"/>
              <a:lumOff val="80000"/>
            </a:schemeClr>
          </a:solidFill>
        </p:spPr>
        <p:style>
          <a:lnRef idx="2">
            <a:schemeClr val="lt1">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66" name="Naslov 1">
            <a:extLst>
              <a:ext uri="{FF2B5EF4-FFF2-40B4-BE49-F238E27FC236}">
                <a16:creationId xmlns:a16="http://schemas.microsoft.com/office/drawing/2014/main" id="{80EFBC54-3813-4170-A287-1CF7165474ED}"/>
              </a:ext>
            </a:extLst>
          </p:cNvPr>
          <p:cNvSpPr>
            <a:spLocks noGrp="1"/>
          </p:cNvSpPr>
          <p:nvPr>
            <p:ph type="title"/>
          </p:nvPr>
        </p:nvSpPr>
        <p:spPr>
          <a:xfrm>
            <a:off x="829659" y="279223"/>
            <a:ext cx="10515600" cy="717941"/>
          </a:xfrm>
        </p:spPr>
        <p:txBody>
          <a:bodyPr>
            <a:normAutofit/>
          </a:bodyPr>
          <a:lstStyle/>
          <a:p>
            <a:r>
              <a:rPr lang="en-GB" dirty="0"/>
              <a:t>Open data ecosystem</a:t>
            </a:r>
          </a:p>
        </p:txBody>
      </p:sp>
      <p:pic>
        <p:nvPicPr>
          <p:cNvPr id="5" name="Slika 4">
            <a:extLst>
              <a:ext uri="{FF2B5EF4-FFF2-40B4-BE49-F238E27FC236}">
                <a16:creationId xmlns:a16="http://schemas.microsoft.com/office/drawing/2014/main" id="{D19DD35C-E03D-42CD-A52D-D913831762D7}"/>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403547" y="3762110"/>
            <a:ext cx="2383016" cy="1340447"/>
          </a:xfrm>
          <a:prstGeom prst="rect">
            <a:avLst/>
          </a:prstGeom>
        </p:spPr>
      </p:pic>
    </p:spTree>
    <p:extLst>
      <p:ext uri="{BB962C8B-B14F-4D97-AF65-F5344CB8AC3E}">
        <p14:creationId xmlns:p14="http://schemas.microsoft.com/office/powerpoint/2010/main" val="203480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AD00-539C-452C-A0FB-9247C70C78BF}"/>
              </a:ext>
            </a:extLst>
          </p:cNvPr>
          <p:cNvSpPr>
            <a:spLocks noGrp="1"/>
          </p:cNvSpPr>
          <p:nvPr>
            <p:ph type="title"/>
          </p:nvPr>
        </p:nvSpPr>
        <p:spPr>
          <a:xfrm>
            <a:off x="838199" y="417150"/>
            <a:ext cx="10725443" cy="1325563"/>
          </a:xfrm>
        </p:spPr>
        <p:txBody>
          <a:bodyPr/>
          <a:lstStyle/>
          <a:p>
            <a:r>
              <a:rPr lang="en-US" dirty="0"/>
              <a:t>Force-field analysis</a:t>
            </a:r>
          </a:p>
        </p:txBody>
      </p:sp>
      <p:graphicFrame>
        <p:nvGraphicFramePr>
          <p:cNvPr id="4" name="Table 4">
            <a:extLst>
              <a:ext uri="{FF2B5EF4-FFF2-40B4-BE49-F238E27FC236}">
                <a16:creationId xmlns:a16="http://schemas.microsoft.com/office/drawing/2014/main" id="{6D9B0BDF-91F9-4E13-80B2-0947B220B2C0}"/>
              </a:ext>
            </a:extLst>
          </p:cNvPr>
          <p:cNvGraphicFramePr>
            <a:graphicFrameLocks noGrp="1"/>
          </p:cNvGraphicFramePr>
          <p:nvPr>
            <p:extLst>
              <p:ext uri="{D42A27DB-BD31-4B8C-83A1-F6EECF244321}">
                <p14:modId xmlns:p14="http://schemas.microsoft.com/office/powerpoint/2010/main" val="190678102"/>
              </p:ext>
            </p:extLst>
          </p:nvPr>
        </p:nvGraphicFramePr>
        <p:xfrm>
          <a:off x="1110953" y="2091963"/>
          <a:ext cx="4326210" cy="1854200"/>
        </p:xfrm>
        <a:graphic>
          <a:graphicData uri="http://schemas.openxmlformats.org/drawingml/2006/table">
            <a:tbl>
              <a:tblPr firstRow="1" bandRow="1">
                <a:tableStyleId>{5C22544A-7EE6-4342-B048-85BDC9FD1C3A}</a:tableStyleId>
              </a:tblPr>
              <a:tblGrid>
                <a:gridCol w="2933508">
                  <a:extLst>
                    <a:ext uri="{9D8B030D-6E8A-4147-A177-3AD203B41FA5}">
                      <a16:colId xmlns:a16="http://schemas.microsoft.com/office/drawing/2014/main" val="3287493912"/>
                    </a:ext>
                  </a:extLst>
                </a:gridCol>
                <a:gridCol w="1392702">
                  <a:extLst>
                    <a:ext uri="{9D8B030D-6E8A-4147-A177-3AD203B41FA5}">
                      <a16:colId xmlns:a16="http://schemas.microsoft.com/office/drawing/2014/main" val="1983177245"/>
                    </a:ext>
                  </a:extLst>
                </a:gridCol>
              </a:tblGrid>
              <a:tr h="370840">
                <a:tc>
                  <a:txBody>
                    <a:bodyPr/>
                    <a:lstStyle/>
                    <a:p>
                      <a:r>
                        <a:rPr lang="en-US" noProof="0" dirty="0"/>
                        <a:t>FOR change</a:t>
                      </a:r>
                    </a:p>
                  </a:txBody>
                  <a:tcPr/>
                </a:tc>
                <a:tc>
                  <a:txBody>
                    <a:bodyPr/>
                    <a:lstStyle/>
                    <a:p>
                      <a:r>
                        <a:rPr lang="en-US" noProof="0" dirty="0"/>
                        <a:t>Grade*</a:t>
                      </a:r>
                    </a:p>
                  </a:txBody>
                  <a:tcPr/>
                </a:tc>
                <a:extLst>
                  <a:ext uri="{0D108BD9-81ED-4DB2-BD59-A6C34878D82A}">
                    <a16:rowId xmlns:a16="http://schemas.microsoft.com/office/drawing/2014/main" val="331047060"/>
                  </a:ext>
                </a:extLst>
              </a:tr>
              <a:tr h="370840">
                <a:tc>
                  <a:txBody>
                    <a:bodyPr/>
                    <a:lstStyle/>
                    <a:p>
                      <a:r>
                        <a:rPr lang="en-US" noProof="0"/>
                        <a:t>Open data projekt</a:t>
                      </a:r>
                    </a:p>
                  </a:txBody>
                  <a:tcPr/>
                </a:tc>
                <a:tc>
                  <a:txBody>
                    <a:bodyPr/>
                    <a:lstStyle/>
                    <a:p>
                      <a:r>
                        <a:rPr lang="en-US" noProof="0"/>
                        <a:t>5</a:t>
                      </a:r>
                    </a:p>
                  </a:txBody>
                  <a:tcPr/>
                </a:tc>
                <a:extLst>
                  <a:ext uri="{0D108BD9-81ED-4DB2-BD59-A6C34878D82A}">
                    <a16:rowId xmlns:a16="http://schemas.microsoft.com/office/drawing/2014/main" val="2274876686"/>
                  </a:ext>
                </a:extLst>
              </a:tr>
              <a:tr h="370840">
                <a:tc>
                  <a:txBody>
                    <a:bodyPr/>
                    <a:lstStyle/>
                    <a:p>
                      <a:r>
                        <a:rPr lang="en-US" noProof="0"/>
                        <a:t>Legal framework</a:t>
                      </a:r>
                    </a:p>
                  </a:txBody>
                  <a:tcPr/>
                </a:tc>
                <a:tc>
                  <a:txBody>
                    <a:bodyPr/>
                    <a:lstStyle/>
                    <a:p>
                      <a:r>
                        <a:rPr lang="en-US" noProof="0"/>
                        <a:t>3</a:t>
                      </a:r>
                    </a:p>
                  </a:txBody>
                  <a:tcPr/>
                </a:tc>
                <a:extLst>
                  <a:ext uri="{0D108BD9-81ED-4DB2-BD59-A6C34878D82A}">
                    <a16:rowId xmlns:a16="http://schemas.microsoft.com/office/drawing/2014/main" val="508671001"/>
                  </a:ext>
                </a:extLst>
              </a:tr>
              <a:tr h="370840">
                <a:tc>
                  <a:txBody>
                    <a:bodyPr/>
                    <a:lstStyle/>
                    <a:p>
                      <a:r>
                        <a:rPr lang="en-US" noProof="0"/>
                        <a:t>Open data policy</a:t>
                      </a:r>
                    </a:p>
                  </a:txBody>
                  <a:tcPr/>
                </a:tc>
                <a:tc>
                  <a:txBody>
                    <a:bodyPr/>
                    <a:lstStyle/>
                    <a:p>
                      <a:r>
                        <a:rPr lang="en-US" noProof="0"/>
                        <a:t>2</a:t>
                      </a:r>
                    </a:p>
                  </a:txBody>
                  <a:tcPr/>
                </a:tc>
                <a:extLst>
                  <a:ext uri="{0D108BD9-81ED-4DB2-BD59-A6C34878D82A}">
                    <a16:rowId xmlns:a16="http://schemas.microsoft.com/office/drawing/2014/main" val="2639852381"/>
                  </a:ext>
                </a:extLst>
              </a:tr>
              <a:tr h="370840">
                <a:tc>
                  <a:txBody>
                    <a:bodyPr/>
                    <a:lstStyle/>
                    <a:p>
                      <a:r>
                        <a:rPr lang="en-US" noProof="0"/>
                        <a:t>High value datasets</a:t>
                      </a:r>
                    </a:p>
                  </a:txBody>
                  <a:tcPr/>
                </a:tc>
                <a:tc>
                  <a:txBody>
                    <a:bodyPr/>
                    <a:lstStyle/>
                    <a:p>
                      <a:r>
                        <a:rPr lang="en-US" noProof="0" dirty="0"/>
                        <a:t>0</a:t>
                      </a:r>
                    </a:p>
                  </a:txBody>
                  <a:tcPr/>
                </a:tc>
                <a:extLst>
                  <a:ext uri="{0D108BD9-81ED-4DB2-BD59-A6C34878D82A}">
                    <a16:rowId xmlns:a16="http://schemas.microsoft.com/office/drawing/2014/main" val="2498895167"/>
                  </a:ext>
                </a:extLst>
              </a:tr>
            </a:tbl>
          </a:graphicData>
        </a:graphic>
      </p:graphicFrame>
      <p:graphicFrame>
        <p:nvGraphicFramePr>
          <p:cNvPr id="24" name="Table 4">
            <a:extLst>
              <a:ext uri="{FF2B5EF4-FFF2-40B4-BE49-F238E27FC236}">
                <a16:creationId xmlns:a16="http://schemas.microsoft.com/office/drawing/2014/main" id="{63D0ECD3-82A9-432E-9E2E-B9CB5AC45E91}"/>
              </a:ext>
            </a:extLst>
          </p:cNvPr>
          <p:cNvGraphicFramePr>
            <a:graphicFrameLocks noGrp="1"/>
          </p:cNvGraphicFramePr>
          <p:nvPr>
            <p:extLst>
              <p:ext uri="{D42A27DB-BD31-4B8C-83A1-F6EECF244321}">
                <p14:modId xmlns:p14="http://schemas.microsoft.com/office/powerpoint/2010/main" val="1659568910"/>
              </p:ext>
            </p:extLst>
          </p:nvPr>
        </p:nvGraphicFramePr>
        <p:xfrm>
          <a:off x="6780628" y="2091963"/>
          <a:ext cx="4783015" cy="1854200"/>
        </p:xfrm>
        <a:graphic>
          <a:graphicData uri="http://schemas.openxmlformats.org/drawingml/2006/table">
            <a:tbl>
              <a:tblPr firstRow="1" bandRow="1">
                <a:tableStyleId>{5C22544A-7EE6-4342-B048-85BDC9FD1C3A}</a:tableStyleId>
              </a:tblPr>
              <a:tblGrid>
                <a:gridCol w="3744501">
                  <a:extLst>
                    <a:ext uri="{9D8B030D-6E8A-4147-A177-3AD203B41FA5}">
                      <a16:colId xmlns:a16="http://schemas.microsoft.com/office/drawing/2014/main" val="3287493912"/>
                    </a:ext>
                  </a:extLst>
                </a:gridCol>
                <a:gridCol w="1038514">
                  <a:extLst>
                    <a:ext uri="{9D8B030D-6E8A-4147-A177-3AD203B41FA5}">
                      <a16:colId xmlns:a16="http://schemas.microsoft.com/office/drawing/2014/main" val="1983177245"/>
                    </a:ext>
                  </a:extLst>
                </a:gridCol>
              </a:tblGrid>
              <a:tr h="370840">
                <a:tc>
                  <a:txBody>
                    <a:bodyPr/>
                    <a:lstStyle/>
                    <a:p>
                      <a:r>
                        <a:rPr lang="en-US" noProof="0"/>
                        <a:t>AGAINST change</a:t>
                      </a:r>
                    </a:p>
                  </a:txBody>
                  <a:tcPr/>
                </a:tc>
                <a:tc>
                  <a:txBody>
                    <a:bodyPr/>
                    <a:lstStyle/>
                    <a:p>
                      <a:r>
                        <a:rPr lang="en-US" noProof="0"/>
                        <a:t>Grade*</a:t>
                      </a:r>
                    </a:p>
                  </a:txBody>
                  <a:tcPr/>
                </a:tc>
                <a:extLst>
                  <a:ext uri="{0D108BD9-81ED-4DB2-BD59-A6C34878D82A}">
                    <a16:rowId xmlns:a16="http://schemas.microsoft.com/office/drawing/2014/main" val="331047060"/>
                  </a:ext>
                </a:extLst>
              </a:tr>
              <a:tr h="370840">
                <a:tc>
                  <a:txBody>
                    <a:bodyPr/>
                    <a:lstStyle/>
                    <a:p>
                      <a:r>
                        <a:rPr lang="en-US" noProof="0" dirty="0"/>
                        <a:t>No awareness in public bodies</a:t>
                      </a:r>
                    </a:p>
                  </a:txBody>
                  <a:tcPr/>
                </a:tc>
                <a:tc>
                  <a:txBody>
                    <a:bodyPr/>
                    <a:lstStyle/>
                    <a:p>
                      <a:r>
                        <a:rPr lang="en-US" noProof="0"/>
                        <a:t>8</a:t>
                      </a:r>
                    </a:p>
                  </a:txBody>
                  <a:tcPr/>
                </a:tc>
                <a:extLst>
                  <a:ext uri="{0D108BD9-81ED-4DB2-BD59-A6C34878D82A}">
                    <a16:rowId xmlns:a16="http://schemas.microsoft.com/office/drawing/2014/main" val="2274876686"/>
                  </a:ext>
                </a:extLst>
              </a:tr>
              <a:tr h="370840">
                <a:tc>
                  <a:txBody>
                    <a:bodyPr/>
                    <a:lstStyle/>
                    <a:p>
                      <a:r>
                        <a:rPr lang="en-US" noProof="0" dirty="0"/>
                        <a:t>Lack of knowledge about open data</a:t>
                      </a:r>
                    </a:p>
                  </a:txBody>
                  <a:tcPr/>
                </a:tc>
                <a:tc>
                  <a:txBody>
                    <a:bodyPr/>
                    <a:lstStyle/>
                    <a:p>
                      <a:r>
                        <a:rPr lang="en-US" noProof="0"/>
                        <a:t>7</a:t>
                      </a:r>
                    </a:p>
                  </a:txBody>
                  <a:tcPr/>
                </a:tc>
                <a:extLst>
                  <a:ext uri="{0D108BD9-81ED-4DB2-BD59-A6C34878D82A}">
                    <a16:rowId xmlns:a16="http://schemas.microsoft.com/office/drawing/2014/main" val="508671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No digitalized data</a:t>
                      </a:r>
                    </a:p>
                  </a:txBody>
                  <a:tcPr/>
                </a:tc>
                <a:tc>
                  <a:txBody>
                    <a:bodyPr/>
                    <a:lstStyle/>
                    <a:p>
                      <a:r>
                        <a:rPr lang="en-US" noProof="0"/>
                        <a:t>3</a:t>
                      </a:r>
                    </a:p>
                  </a:txBody>
                  <a:tcPr/>
                </a:tc>
                <a:extLst>
                  <a:ext uri="{0D108BD9-81ED-4DB2-BD59-A6C34878D82A}">
                    <a16:rowId xmlns:a16="http://schemas.microsoft.com/office/drawing/2014/main" val="2639852381"/>
                  </a:ext>
                </a:extLst>
              </a:tr>
              <a:tr h="370840">
                <a:tc>
                  <a:txBody>
                    <a:bodyPr/>
                    <a:lstStyle/>
                    <a:p>
                      <a:r>
                        <a:rPr lang="en-US" noProof="0" dirty="0"/>
                        <a:t>Technology obstacles </a:t>
                      </a:r>
                    </a:p>
                  </a:txBody>
                  <a:tcPr/>
                </a:tc>
                <a:tc>
                  <a:txBody>
                    <a:bodyPr/>
                    <a:lstStyle/>
                    <a:p>
                      <a:r>
                        <a:rPr lang="en-US" noProof="0" dirty="0"/>
                        <a:t>1</a:t>
                      </a:r>
                    </a:p>
                  </a:txBody>
                  <a:tcPr/>
                </a:tc>
                <a:extLst>
                  <a:ext uri="{0D108BD9-81ED-4DB2-BD59-A6C34878D82A}">
                    <a16:rowId xmlns:a16="http://schemas.microsoft.com/office/drawing/2014/main" val="2498895167"/>
                  </a:ext>
                </a:extLst>
              </a:tr>
            </a:tbl>
          </a:graphicData>
        </a:graphic>
      </p:graphicFrame>
      <p:sp>
        <p:nvSpPr>
          <p:cNvPr id="26" name="TextBox 25">
            <a:extLst>
              <a:ext uri="{FF2B5EF4-FFF2-40B4-BE49-F238E27FC236}">
                <a16:creationId xmlns:a16="http://schemas.microsoft.com/office/drawing/2014/main" id="{D5762844-9C03-40F9-924C-BB66CE5EBD7B}"/>
              </a:ext>
            </a:extLst>
          </p:cNvPr>
          <p:cNvSpPr txBox="1"/>
          <p:nvPr/>
        </p:nvSpPr>
        <p:spPr>
          <a:xfrm>
            <a:off x="991377" y="5906645"/>
            <a:ext cx="2157442" cy="369332"/>
          </a:xfrm>
          <a:prstGeom prst="rect">
            <a:avLst/>
          </a:prstGeom>
          <a:noFill/>
        </p:spPr>
        <p:txBody>
          <a:bodyPr wrap="square" rtlCol="0">
            <a:spAutoFit/>
          </a:bodyPr>
          <a:lstStyle/>
          <a:p>
            <a:r>
              <a:rPr lang="en-US" dirty="0"/>
              <a:t>* Scale from 1-10</a:t>
            </a:r>
          </a:p>
        </p:txBody>
      </p:sp>
      <p:pic>
        <p:nvPicPr>
          <p:cNvPr id="28" name="Graphic 27" descr="Paragraph Squiggle with solid fill">
            <a:extLst>
              <a:ext uri="{FF2B5EF4-FFF2-40B4-BE49-F238E27FC236}">
                <a16:creationId xmlns:a16="http://schemas.microsoft.com/office/drawing/2014/main" id="{D835CF54-65B0-4ADD-88ED-524388BECF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48819" y="2790463"/>
            <a:ext cx="457200" cy="457200"/>
          </a:xfrm>
          <a:prstGeom prst="rect">
            <a:avLst/>
          </a:prstGeom>
        </p:spPr>
      </p:pic>
      <p:sp>
        <p:nvSpPr>
          <p:cNvPr id="5" name="Flowchart: Predefined Process 4">
            <a:extLst>
              <a:ext uri="{FF2B5EF4-FFF2-40B4-BE49-F238E27FC236}">
                <a16:creationId xmlns:a16="http://schemas.microsoft.com/office/drawing/2014/main" id="{FBCEF4D7-429B-44F2-A1D4-5F484C5DD675}"/>
              </a:ext>
            </a:extLst>
          </p:cNvPr>
          <p:cNvSpPr/>
          <p:nvPr/>
        </p:nvSpPr>
        <p:spPr>
          <a:xfrm>
            <a:off x="5542671" y="2091963"/>
            <a:ext cx="1026941" cy="4083754"/>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000" dirty="0">
                <a:solidFill>
                  <a:srgbClr val="FFFF00"/>
                </a:solidFill>
              </a:rPr>
              <a:t>Open Data Ecosystem in Croatia</a:t>
            </a:r>
          </a:p>
        </p:txBody>
      </p:sp>
      <p:sp>
        <p:nvSpPr>
          <p:cNvPr id="7" name="Arrow: Notched Right 6">
            <a:extLst>
              <a:ext uri="{FF2B5EF4-FFF2-40B4-BE49-F238E27FC236}">
                <a16:creationId xmlns:a16="http://schemas.microsoft.com/office/drawing/2014/main" id="{94BD4082-8AAB-4C46-A9B9-47706058A33E}"/>
              </a:ext>
            </a:extLst>
          </p:cNvPr>
          <p:cNvSpPr/>
          <p:nvPr/>
        </p:nvSpPr>
        <p:spPr>
          <a:xfrm>
            <a:off x="1561514" y="4431323"/>
            <a:ext cx="3432517" cy="10128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Notched Right 10">
            <a:extLst>
              <a:ext uri="{FF2B5EF4-FFF2-40B4-BE49-F238E27FC236}">
                <a16:creationId xmlns:a16="http://schemas.microsoft.com/office/drawing/2014/main" id="{EA6DC0C8-E957-4C66-9255-5D55088D952C}"/>
              </a:ext>
            </a:extLst>
          </p:cNvPr>
          <p:cNvSpPr/>
          <p:nvPr/>
        </p:nvSpPr>
        <p:spPr>
          <a:xfrm rot="10800000">
            <a:off x="7455876" y="4431323"/>
            <a:ext cx="3432517" cy="10128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80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9FF8C4-4A12-4D9E-B68A-29DDD29225E6}"/>
              </a:ext>
            </a:extLst>
          </p:cNvPr>
          <p:cNvSpPr>
            <a:spLocks noGrp="1"/>
          </p:cNvSpPr>
          <p:nvPr>
            <p:ph type="title"/>
          </p:nvPr>
        </p:nvSpPr>
        <p:spPr>
          <a:xfrm>
            <a:off x="949171" y="289166"/>
            <a:ext cx="10515600" cy="1325563"/>
          </a:xfrm>
        </p:spPr>
        <p:txBody>
          <a:bodyPr/>
          <a:lstStyle/>
          <a:p>
            <a:r>
              <a:rPr lang="en-US" dirty="0"/>
              <a:t>Data value perspectives</a:t>
            </a:r>
          </a:p>
        </p:txBody>
      </p:sp>
      <p:cxnSp>
        <p:nvCxnSpPr>
          <p:cNvPr id="4" name="Ravni poveznik sa strelicom 3">
            <a:extLst>
              <a:ext uri="{FF2B5EF4-FFF2-40B4-BE49-F238E27FC236}">
                <a16:creationId xmlns:a16="http://schemas.microsoft.com/office/drawing/2014/main" id="{BF1DD21D-55AF-4A31-8F16-01433CD48E24}"/>
              </a:ext>
            </a:extLst>
          </p:cNvPr>
          <p:cNvCxnSpPr>
            <a:cxnSpLocks/>
          </p:cNvCxnSpPr>
          <p:nvPr/>
        </p:nvCxnSpPr>
        <p:spPr>
          <a:xfrm>
            <a:off x="2513860" y="4988748"/>
            <a:ext cx="71642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kstniOkvir 4">
            <a:extLst>
              <a:ext uri="{FF2B5EF4-FFF2-40B4-BE49-F238E27FC236}">
                <a16:creationId xmlns:a16="http://schemas.microsoft.com/office/drawing/2014/main" id="{6501DBF9-AE63-4549-9BCC-6E5385F44E5F}"/>
              </a:ext>
            </a:extLst>
          </p:cNvPr>
          <p:cNvSpPr txBox="1"/>
          <p:nvPr/>
        </p:nvSpPr>
        <p:spPr>
          <a:xfrm>
            <a:off x="9105530" y="4986492"/>
            <a:ext cx="1367162" cy="369332"/>
          </a:xfrm>
          <a:prstGeom prst="rect">
            <a:avLst/>
          </a:prstGeom>
          <a:noFill/>
        </p:spPr>
        <p:txBody>
          <a:bodyPr wrap="square" rtlCol="0">
            <a:spAutoFit/>
          </a:bodyPr>
          <a:lstStyle/>
          <a:p>
            <a:r>
              <a:rPr lang="hr-HR" dirty="0">
                <a:solidFill>
                  <a:srgbClr val="002060"/>
                </a:solidFill>
              </a:rPr>
              <a:t>time</a:t>
            </a:r>
            <a:endParaRPr lang="en-US" dirty="0">
              <a:solidFill>
                <a:srgbClr val="002060"/>
              </a:solidFill>
            </a:endParaRPr>
          </a:p>
        </p:txBody>
      </p:sp>
      <p:cxnSp>
        <p:nvCxnSpPr>
          <p:cNvPr id="7" name="Ravni poveznik sa strelicom 6">
            <a:extLst>
              <a:ext uri="{FF2B5EF4-FFF2-40B4-BE49-F238E27FC236}">
                <a16:creationId xmlns:a16="http://schemas.microsoft.com/office/drawing/2014/main" id="{9BA055F9-4A20-4F64-BE1A-66BBDEF25992}"/>
              </a:ext>
            </a:extLst>
          </p:cNvPr>
          <p:cNvCxnSpPr>
            <a:cxnSpLocks/>
          </p:cNvCxnSpPr>
          <p:nvPr/>
        </p:nvCxnSpPr>
        <p:spPr>
          <a:xfrm flipV="1">
            <a:off x="2624831" y="1364194"/>
            <a:ext cx="0" cy="3713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kstniOkvir 7">
            <a:extLst>
              <a:ext uri="{FF2B5EF4-FFF2-40B4-BE49-F238E27FC236}">
                <a16:creationId xmlns:a16="http://schemas.microsoft.com/office/drawing/2014/main" id="{26DC9665-B93E-4897-983C-C14C49D3C336}"/>
              </a:ext>
            </a:extLst>
          </p:cNvPr>
          <p:cNvSpPr txBox="1"/>
          <p:nvPr/>
        </p:nvSpPr>
        <p:spPr>
          <a:xfrm>
            <a:off x="961747" y="1527765"/>
            <a:ext cx="1367162" cy="369332"/>
          </a:xfrm>
          <a:prstGeom prst="rect">
            <a:avLst/>
          </a:prstGeom>
          <a:noFill/>
        </p:spPr>
        <p:txBody>
          <a:bodyPr wrap="square" rtlCol="0">
            <a:spAutoFit/>
          </a:bodyPr>
          <a:lstStyle/>
          <a:p>
            <a:r>
              <a:rPr lang="en-US" dirty="0">
                <a:solidFill>
                  <a:srgbClr val="002060"/>
                </a:solidFill>
              </a:rPr>
              <a:t>perspective</a:t>
            </a:r>
          </a:p>
        </p:txBody>
      </p:sp>
      <p:sp>
        <p:nvSpPr>
          <p:cNvPr id="9" name="Pravokutnik: zaobljeni kutovi 8">
            <a:extLst>
              <a:ext uri="{FF2B5EF4-FFF2-40B4-BE49-F238E27FC236}">
                <a16:creationId xmlns:a16="http://schemas.microsoft.com/office/drawing/2014/main" id="{B51A7760-BDCA-4BEF-9348-E488142D3279}"/>
              </a:ext>
            </a:extLst>
          </p:cNvPr>
          <p:cNvSpPr/>
          <p:nvPr/>
        </p:nvSpPr>
        <p:spPr>
          <a:xfrm>
            <a:off x="2953305" y="1714227"/>
            <a:ext cx="1926460" cy="7279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Verdana" panose="020B0604030504040204" pitchFamily="34" charset="0"/>
                <a:ea typeface="Verdana" panose="020B0604030504040204" pitchFamily="34" charset="0"/>
              </a:rPr>
              <a:t>Economic</a:t>
            </a:r>
          </a:p>
        </p:txBody>
      </p:sp>
      <p:sp>
        <p:nvSpPr>
          <p:cNvPr id="10" name="Pravokutnik: zaobljeni kutovi 9">
            <a:extLst>
              <a:ext uri="{FF2B5EF4-FFF2-40B4-BE49-F238E27FC236}">
                <a16:creationId xmlns:a16="http://schemas.microsoft.com/office/drawing/2014/main" id="{5822C12E-122E-4E40-99C5-32164FD85223}"/>
              </a:ext>
            </a:extLst>
          </p:cNvPr>
          <p:cNvSpPr/>
          <p:nvPr/>
        </p:nvSpPr>
        <p:spPr>
          <a:xfrm>
            <a:off x="7403982" y="1767527"/>
            <a:ext cx="1926460" cy="7279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a:solidFill>
                  <a:srgbClr val="FFFF00"/>
                </a:solidFill>
                <a:latin typeface="Verdana" panose="020B0604030504040204" pitchFamily="34" charset="0"/>
                <a:ea typeface="Verdana" panose="020B0604030504040204" pitchFamily="34" charset="0"/>
              </a:rPr>
              <a:t>Social</a:t>
            </a:r>
            <a:endParaRPr lang="en-US" dirty="0">
              <a:solidFill>
                <a:srgbClr val="FFFF00"/>
              </a:solidFill>
              <a:latin typeface="Verdana" panose="020B0604030504040204" pitchFamily="34" charset="0"/>
              <a:ea typeface="Verdana" panose="020B0604030504040204" pitchFamily="34" charset="0"/>
            </a:endParaRPr>
          </a:p>
        </p:txBody>
      </p:sp>
      <p:sp>
        <p:nvSpPr>
          <p:cNvPr id="11" name="Pravokutnik: zaobljeni kutovi 10">
            <a:extLst>
              <a:ext uri="{FF2B5EF4-FFF2-40B4-BE49-F238E27FC236}">
                <a16:creationId xmlns:a16="http://schemas.microsoft.com/office/drawing/2014/main" id="{1E8E3241-5076-4685-AE69-C2E9C318E16E}"/>
              </a:ext>
            </a:extLst>
          </p:cNvPr>
          <p:cNvSpPr/>
          <p:nvPr/>
        </p:nvSpPr>
        <p:spPr>
          <a:xfrm>
            <a:off x="2941461" y="4021081"/>
            <a:ext cx="1926460" cy="7279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a:solidFill>
                  <a:srgbClr val="FFFF00"/>
                </a:solidFill>
                <a:latin typeface="Verdana" panose="020B0604030504040204" pitchFamily="34" charset="0"/>
                <a:ea typeface="Verdana" panose="020B0604030504040204" pitchFamily="34" charset="0"/>
              </a:rPr>
              <a:t>Political</a:t>
            </a:r>
            <a:endParaRPr lang="en-US" dirty="0">
              <a:solidFill>
                <a:srgbClr val="FFFF00"/>
              </a:solidFill>
              <a:latin typeface="Verdana" panose="020B0604030504040204" pitchFamily="34" charset="0"/>
              <a:ea typeface="Verdana" panose="020B0604030504040204" pitchFamily="34" charset="0"/>
            </a:endParaRPr>
          </a:p>
        </p:txBody>
      </p:sp>
      <p:sp>
        <p:nvSpPr>
          <p:cNvPr id="12" name="Pravokutnik: zaobljeni kutovi 11">
            <a:extLst>
              <a:ext uri="{FF2B5EF4-FFF2-40B4-BE49-F238E27FC236}">
                <a16:creationId xmlns:a16="http://schemas.microsoft.com/office/drawing/2014/main" id="{66824AE7-7C7D-40C4-BF39-57C74F4EC060}"/>
              </a:ext>
            </a:extLst>
          </p:cNvPr>
          <p:cNvSpPr/>
          <p:nvPr/>
        </p:nvSpPr>
        <p:spPr>
          <a:xfrm>
            <a:off x="7401011" y="4036825"/>
            <a:ext cx="1926460" cy="6964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a:solidFill>
                  <a:srgbClr val="FFFF00"/>
                </a:solidFill>
                <a:latin typeface="Verdana" panose="020B0604030504040204" pitchFamily="34" charset="0"/>
                <a:ea typeface="Verdana" panose="020B0604030504040204" pitchFamily="34" charset="0"/>
              </a:rPr>
              <a:t>Environmental</a:t>
            </a:r>
            <a:endParaRPr lang="en-US" dirty="0">
              <a:solidFill>
                <a:srgbClr val="FFFF00"/>
              </a:solidFill>
              <a:latin typeface="Verdana" panose="020B0604030504040204" pitchFamily="34" charset="0"/>
              <a:ea typeface="Verdana" panose="020B0604030504040204" pitchFamily="34" charset="0"/>
            </a:endParaRPr>
          </a:p>
        </p:txBody>
      </p:sp>
      <p:sp>
        <p:nvSpPr>
          <p:cNvPr id="13" name="Strelica: prema dolje 12">
            <a:extLst>
              <a:ext uri="{FF2B5EF4-FFF2-40B4-BE49-F238E27FC236}">
                <a16:creationId xmlns:a16="http://schemas.microsoft.com/office/drawing/2014/main" id="{1656D046-5127-4386-A239-1D6BD4AFC8E1}"/>
              </a:ext>
            </a:extLst>
          </p:cNvPr>
          <p:cNvSpPr/>
          <p:nvPr/>
        </p:nvSpPr>
        <p:spPr>
          <a:xfrm rot="3287215">
            <a:off x="6747999" y="2179661"/>
            <a:ext cx="606646" cy="809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relica: prema dolje 13">
            <a:extLst>
              <a:ext uri="{FF2B5EF4-FFF2-40B4-BE49-F238E27FC236}">
                <a16:creationId xmlns:a16="http://schemas.microsoft.com/office/drawing/2014/main" id="{D161F1B9-61CE-4407-8BFC-C8CE223D720A}"/>
              </a:ext>
            </a:extLst>
          </p:cNvPr>
          <p:cNvSpPr/>
          <p:nvPr/>
        </p:nvSpPr>
        <p:spPr>
          <a:xfrm rot="7458904">
            <a:off x="6815400" y="3497024"/>
            <a:ext cx="606646" cy="809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trelica: prema dolje 14">
            <a:extLst>
              <a:ext uri="{FF2B5EF4-FFF2-40B4-BE49-F238E27FC236}">
                <a16:creationId xmlns:a16="http://schemas.microsoft.com/office/drawing/2014/main" id="{4108B7FD-2B3B-425B-BB6A-DA65AE7726A1}"/>
              </a:ext>
            </a:extLst>
          </p:cNvPr>
          <p:cNvSpPr/>
          <p:nvPr/>
        </p:nvSpPr>
        <p:spPr>
          <a:xfrm rot="18401090">
            <a:off x="4837153" y="2213749"/>
            <a:ext cx="606646" cy="809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trelica: prema dolje 15">
            <a:extLst>
              <a:ext uri="{FF2B5EF4-FFF2-40B4-BE49-F238E27FC236}">
                <a16:creationId xmlns:a16="http://schemas.microsoft.com/office/drawing/2014/main" id="{A30D22FF-01BE-462B-BDFD-B2476330A039}"/>
              </a:ext>
            </a:extLst>
          </p:cNvPr>
          <p:cNvSpPr/>
          <p:nvPr/>
        </p:nvSpPr>
        <p:spPr>
          <a:xfrm rot="14040002">
            <a:off x="4841874" y="3479268"/>
            <a:ext cx="606646" cy="809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upa 16">
            <a:extLst>
              <a:ext uri="{FF2B5EF4-FFF2-40B4-BE49-F238E27FC236}">
                <a16:creationId xmlns:a16="http://schemas.microsoft.com/office/drawing/2014/main" id="{94C93514-7202-477F-B260-24A5899BD9DC}"/>
              </a:ext>
            </a:extLst>
          </p:cNvPr>
          <p:cNvGrpSpPr/>
          <p:nvPr/>
        </p:nvGrpSpPr>
        <p:grpSpPr>
          <a:xfrm>
            <a:off x="4968875" y="2441364"/>
            <a:ext cx="2254249" cy="1495875"/>
            <a:chOff x="1920875" y="1284062"/>
            <a:chExt cx="2254249" cy="1495875"/>
          </a:xfrm>
        </p:grpSpPr>
        <p:sp>
          <p:nvSpPr>
            <p:cNvPr id="18" name="Elipsa 17">
              <a:extLst>
                <a:ext uri="{FF2B5EF4-FFF2-40B4-BE49-F238E27FC236}">
                  <a16:creationId xmlns:a16="http://schemas.microsoft.com/office/drawing/2014/main" id="{70FD50CF-5BA8-41F4-8813-E697A00C7E0F}"/>
                </a:ext>
              </a:extLst>
            </p:cNvPr>
            <p:cNvSpPr/>
            <p:nvPr/>
          </p:nvSpPr>
          <p:spPr>
            <a:xfrm>
              <a:off x="1920875" y="1284062"/>
              <a:ext cx="2254249" cy="149587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Elipsa 4">
              <a:extLst>
                <a:ext uri="{FF2B5EF4-FFF2-40B4-BE49-F238E27FC236}">
                  <a16:creationId xmlns:a16="http://schemas.microsoft.com/office/drawing/2014/main" id="{349886B1-85EA-4E12-B112-6D89DA4053CC}"/>
                </a:ext>
              </a:extLst>
            </p:cNvPr>
            <p:cNvSpPr txBox="1"/>
            <p:nvPr/>
          </p:nvSpPr>
          <p:spPr>
            <a:xfrm>
              <a:off x="2251002" y="1503128"/>
              <a:ext cx="1593995" cy="105774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r-HR" sz="2400" kern="1200" dirty="0" err="1">
                  <a:solidFill>
                    <a:srgbClr val="FF0000"/>
                  </a:solidFill>
                </a:rPr>
                <a:t>Dataset</a:t>
              </a:r>
              <a:r>
                <a:rPr lang="hr-HR" sz="2400" kern="1200" dirty="0">
                  <a:solidFill>
                    <a:srgbClr val="FF0000"/>
                  </a:solidFill>
                </a:rPr>
                <a:t> </a:t>
              </a:r>
              <a:r>
                <a:rPr lang="hr-HR" sz="2400" kern="1200" dirty="0" err="1">
                  <a:solidFill>
                    <a:srgbClr val="FF0000"/>
                  </a:solidFill>
                </a:rPr>
                <a:t>value</a:t>
              </a:r>
              <a:endParaRPr lang="en-US" sz="2400" kern="1200" dirty="0">
                <a:solidFill>
                  <a:srgbClr val="FF0000"/>
                </a:solidFill>
              </a:endParaRPr>
            </a:p>
          </p:txBody>
        </p:sp>
      </p:grpSp>
      <p:grpSp>
        <p:nvGrpSpPr>
          <p:cNvPr id="20" name="Grupa 19">
            <a:extLst>
              <a:ext uri="{FF2B5EF4-FFF2-40B4-BE49-F238E27FC236}">
                <a16:creationId xmlns:a16="http://schemas.microsoft.com/office/drawing/2014/main" id="{5D82ACC3-4206-4A07-A7DE-59075B38B2E0}"/>
              </a:ext>
            </a:extLst>
          </p:cNvPr>
          <p:cNvGrpSpPr/>
          <p:nvPr/>
        </p:nvGrpSpPr>
        <p:grpSpPr>
          <a:xfrm>
            <a:off x="4891875" y="1438265"/>
            <a:ext cx="2372767" cy="1086649"/>
            <a:chOff x="1861616" y="26386"/>
            <a:chExt cx="2372767" cy="1086649"/>
          </a:xfrm>
        </p:grpSpPr>
        <p:sp>
          <p:nvSpPr>
            <p:cNvPr id="30" name="Elipsa 29">
              <a:extLst>
                <a:ext uri="{FF2B5EF4-FFF2-40B4-BE49-F238E27FC236}">
                  <a16:creationId xmlns:a16="http://schemas.microsoft.com/office/drawing/2014/main" id="{34D0D0C8-689C-4763-A35B-8CBEA0F1D668}"/>
                </a:ext>
              </a:extLst>
            </p:cNvPr>
            <p:cNvSpPr/>
            <p:nvPr/>
          </p:nvSpPr>
          <p:spPr>
            <a:xfrm>
              <a:off x="1861616" y="26386"/>
              <a:ext cx="2372767" cy="108664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1" name="Elipsa 4">
              <a:extLst>
                <a:ext uri="{FF2B5EF4-FFF2-40B4-BE49-F238E27FC236}">
                  <a16:creationId xmlns:a16="http://schemas.microsoft.com/office/drawing/2014/main" id="{D188D471-EF9A-4C68-A3F3-1B76E7D4FE4D}"/>
                </a:ext>
              </a:extLst>
            </p:cNvPr>
            <p:cNvSpPr txBox="1"/>
            <p:nvPr/>
          </p:nvSpPr>
          <p:spPr>
            <a:xfrm>
              <a:off x="2209100" y="167768"/>
              <a:ext cx="1677799" cy="76837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pPr>
              <a:r>
                <a:rPr lang="en-US" sz="1800" kern="1200" dirty="0"/>
                <a:t>Re-users </a:t>
              </a:r>
              <a:r>
                <a:rPr lang="en-US" sz="1800" kern="1200" dirty="0" err="1"/>
                <a:t>perspect</a:t>
              </a:r>
              <a:r>
                <a:rPr lang="hr-HR" sz="1800" kern="1200" dirty="0"/>
                <a:t>i</a:t>
              </a:r>
              <a:r>
                <a:rPr lang="en-US" sz="1800" kern="1200" dirty="0" err="1"/>
                <a:t>ve</a:t>
              </a:r>
              <a:endParaRPr lang="en-US" sz="1800" kern="1200" dirty="0"/>
            </a:p>
          </p:txBody>
        </p:sp>
      </p:grpSp>
      <p:grpSp>
        <p:nvGrpSpPr>
          <p:cNvPr id="21" name="Grupa 20">
            <a:extLst>
              <a:ext uri="{FF2B5EF4-FFF2-40B4-BE49-F238E27FC236}">
                <a16:creationId xmlns:a16="http://schemas.microsoft.com/office/drawing/2014/main" id="{CC38A0AB-486A-42A4-9CF4-9BF8320D1EF8}"/>
              </a:ext>
            </a:extLst>
          </p:cNvPr>
          <p:cNvGrpSpPr/>
          <p:nvPr/>
        </p:nvGrpSpPr>
        <p:grpSpPr>
          <a:xfrm>
            <a:off x="6626314" y="2660856"/>
            <a:ext cx="2372767" cy="1086649"/>
            <a:chOff x="3596055" y="1488675"/>
            <a:chExt cx="2372767" cy="1086649"/>
          </a:xfrm>
        </p:grpSpPr>
        <p:sp>
          <p:nvSpPr>
            <p:cNvPr id="28" name="Elipsa 27">
              <a:extLst>
                <a:ext uri="{FF2B5EF4-FFF2-40B4-BE49-F238E27FC236}">
                  <a16:creationId xmlns:a16="http://schemas.microsoft.com/office/drawing/2014/main" id="{70AEC4E9-85A6-4060-84E7-8D3FB3BD304F}"/>
                </a:ext>
              </a:extLst>
            </p:cNvPr>
            <p:cNvSpPr/>
            <p:nvPr/>
          </p:nvSpPr>
          <p:spPr>
            <a:xfrm>
              <a:off x="3596055" y="1488675"/>
              <a:ext cx="2372767" cy="108664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Elipsa 6">
              <a:extLst>
                <a:ext uri="{FF2B5EF4-FFF2-40B4-BE49-F238E27FC236}">
                  <a16:creationId xmlns:a16="http://schemas.microsoft.com/office/drawing/2014/main" id="{AB0E99FC-7D06-41D8-97F8-390B7B787384}"/>
                </a:ext>
              </a:extLst>
            </p:cNvPr>
            <p:cNvSpPr txBox="1"/>
            <p:nvPr/>
          </p:nvSpPr>
          <p:spPr>
            <a:xfrm>
              <a:off x="3943539" y="1647811"/>
              <a:ext cx="1677799" cy="76837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kern="1200" noProof="0" dirty="0" err="1"/>
                <a:t>Measurement</a:t>
              </a:r>
              <a:r>
                <a:rPr lang="hr-HR" sz="1800" kern="1200" noProof="0" dirty="0"/>
                <a:t> e</a:t>
              </a:r>
              <a:r>
                <a:rPr lang="en-US" sz="1800" kern="1200" noProof="0" dirty="0"/>
                <a:t>x-post</a:t>
              </a:r>
            </a:p>
          </p:txBody>
        </p:sp>
      </p:grpSp>
      <p:grpSp>
        <p:nvGrpSpPr>
          <p:cNvPr id="22" name="Grupa 21">
            <a:extLst>
              <a:ext uri="{FF2B5EF4-FFF2-40B4-BE49-F238E27FC236}">
                <a16:creationId xmlns:a16="http://schemas.microsoft.com/office/drawing/2014/main" id="{EA8BEAC6-2B6B-4385-A489-B8BD8D70ECBD}"/>
              </a:ext>
            </a:extLst>
          </p:cNvPr>
          <p:cNvGrpSpPr/>
          <p:nvPr/>
        </p:nvGrpSpPr>
        <p:grpSpPr>
          <a:xfrm>
            <a:off x="4891875" y="3871437"/>
            <a:ext cx="2372767" cy="1086649"/>
            <a:chOff x="1861616" y="2672630"/>
            <a:chExt cx="2372767" cy="1086649"/>
          </a:xfrm>
        </p:grpSpPr>
        <p:sp>
          <p:nvSpPr>
            <p:cNvPr id="26" name="Elipsa 25">
              <a:extLst>
                <a:ext uri="{FF2B5EF4-FFF2-40B4-BE49-F238E27FC236}">
                  <a16:creationId xmlns:a16="http://schemas.microsoft.com/office/drawing/2014/main" id="{7F586A42-4858-4C9A-BBA6-44730CC2764A}"/>
                </a:ext>
              </a:extLst>
            </p:cNvPr>
            <p:cNvSpPr/>
            <p:nvPr/>
          </p:nvSpPr>
          <p:spPr>
            <a:xfrm>
              <a:off x="1861616" y="2672630"/>
              <a:ext cx="2372767" cy="108664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Elipsa 8">
              <a:extLst>
                <a:ext uri="{FF2B5EF4-FFF2-40B4-BE49-F238E27FC236}">
                  <a16:creationId xmlns:a16="http://schemas.microsoft.com/office/drawing/2014/main" id="{C4483874-332A-4343-894C-0896790BB8E8}"/>
                </a:ext>
              </a:extLst>
            </p:cNvPr>
            <p:cNvSpPr txBox="1"/>
            <p:nvPr/>
          </p:nvSpPr>
          <p:spPr>
            <a:xfrm>
              <a:off x="2209100" y="2831766"/>
              <a:ext cx="1677799" cy="76837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Dataset publisher perspective</a:t>
              </a:r>
            </a:p>
          </p:txBody>
        </p:sp>
      </p:grpSp>
      <p:grpSp>
        <p:nvGrpSpPr>
          <p:cNvPr id="23" name="Grupa 22">
            <a:extLst>
              <a:ext uri="{FF2B5EF4-FFF2-40B4-BE49-F238E27FC236}">
                <a16:creationId xmlns:a16="http://schemas.microsoft.com/office/drawing/2014/main" id="{51D8FD7D-B1E0-45D9-965E-B2233B5084A1}"/>
              </a:ext>
            </a:extLst>
          </p:cNvPr>
          <p:cNvGrpSpPr/>
          <p:nvPr/>
        </p:nvGrpSpPr>
        <p:grpSpPr>
          <a:xfrm>
            <a:off x="3192918" y="2660856"/>
            <a:ext cx="2372767" cy="1086649"/>
            <a:chOff x="162659" y="1488675"/>
            <a:chExt cx="2372767" cy="1086649"/>
          </a:xfrm>
        </p:grpSpPr>
        <p:sp>
          <p:nvSpPr>
            <p:cNvPr id="24" name="Elipsa 23">
              <a:extLst>
                <a:ext uri="{FF2B5EF4-FFF2-40B4-BE49-F238E27FC236}">
                  <a16:creationId xmlns:a16="http://schemas.microsoft.com/office/drawing/2014/main" id="{C06AC66A-E69A-4D21-ACAB-C023133E7C19}"/>
                </a:ext>
              </a:extLst>
            </p:cNvPr>
            <p:cNvSpPr/>
            <p:nvPr/>
          </p:nvSpPr>
          <p:spPr>
            <a:xfrm>
              <a:off x="162659" y="1488675"/>
              <a:ext cx="2372767" cy="108664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Elipsa 10">
              <a:extLst>
                <a:ext uri="{FF2B5EF4-FFF2-40B4-BE49-F238E27FC236}">
                  <a16:creationId xmlns:a16="http://schemas.microsoft.com/office/drawing/2014/main" id="{A9FA33C7-DDCB-4DE8-BA01-74ED2E499D5D}"/>
                </a:ext>
              </a:extLst>
            </p:cNvPr>
            <p:cNvSpPr txBox="1"/>
            <p:nvPr/>
          </p:nvSpPr>
          <p:spPr>
            <a:xfrm>
              <a:off x="510143" y="1647811"/>
              <a:ext cx="1677799" cy="76837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kern="1200" noProof="0" dirty="0" err="1"/>
                <a:t>Measurement</a:t>
              </a:r>
              <a:r>
                <a:rPr lang="hr-HR" sz="1800" kern="1200" noProof="0" dirty="0"/>
                <a:t> ex-ante</a:t>
              </a:r>
              <a:endParaRPr lang="en-US" sz="1800" kern="1200" noProof="0" dirty="0"/>
            </a:p>
          </p:txBody>
        </p:sp>
      </p:grpSp>
      <p:sp>
        <p:nvSpPr>
          <p:cNvPr id="32" name="Rezervirano mjesto teksta 2">
            <a:extLst>
              <a:ext uri="{FF2B5EF4-FFF2-40B4-BE49-F238E27FC236}">
                <a16:creationId xmlns:a16="http://schemas.microsoft.com/office/drawing/2014/main" id="{331DB679-9E90-4F72-8AF9-D11079DA8B5C}"/>
              </a:ext>
            </a:extLst>
          </p:cNvPr>
          <p:cNvSpPr>
            <a:spLocks noGrp="1"/>
          </p:cNvSpPr>
          <p:nvPr>
            <p:ph type="body" sz="quarter" idx="13"/>
          </p:nvPr>
        </p:nvSpPr>
        <p:spPr>
          <a:xfrm>
            <a:off x="1753385" y="5474675"/>
            <a:ext cx="9711385" cy="581872"/>
          </a:xfrm>
        </p:spPr>
        <p:txBody>
          <a:bodyPr>
            <a:noAutofit/>
          </a:bodyPr>
          <a:lstStyle/>
          <a:p>
            <a:pPr marL="0" indent="0">
              <a:buNone/>
            </a:pPr>
            <a:r>
              <a:rPr lang="en-US" dirty="0"/>
              <a:t>data set value</a:t>
            </a:r>
            <a:r>
              <a:rPr lang="hr-HR" dirty="0"/>
              <a:t>				</a:t>
            </a:r>
            <a:r>
              <a:rPr lang="en-US" dirty="0"/>
              <a:t> the ability of "re-user" to use the</a:t>
            </a:r>
            <a:r>
              <a:rPr lang="hr-HR" dirty="0"/>
              <a:t>m</a:t>
            </a:r>
          </a:p>
        </p:txBody>
      </p:sp>
      <p:sp>
        <p:nvSpPr>
          <p:cNvPr id="33" name="Strelica: lijevo-desno 32">
            <a:extLst>
              <a:ext uri="{FF2B5EF4-FFF2-40B4-BE49-F238E27FC236}">
                <a16:creationId xmlns:a16="http://schemas.microsoft.com/office/drawing/2014/main" id="{4B9DD6A6-E062-44B6-A818-94A826A5463C}"/>
              </a:ext>
            </a:extLst>
          </p:cNvPr>
          <p:cNvSpPr/>
          <p:nvPr/>
        </p:nvSpPr>
        <p:spPr>
          <a:xfrm>
            <a:off x="3969496" y="5566366"/>
            <a:ext cx="2126503" cy="284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28805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8B6FFB-848B-4171-9EF9-A37594BB7F0C}"/>
              </a:ext>
            </a:extLst>
          </p:cNvPr>
          <p:cNvSpPr>
            <a:spLocks noGrp="1"/>
          </p:cNvSpPr>
          <p:nvPr>
            <p:ph type="title"/>
          </p:nvPr>
        </p:nvSpPr>
        <p:spPr/>
        <p:txBody>
          <a:bodyPr/>
          <a:lstStyle/>
          <a:p>
            <a:r>
              <a:rPr lang="en-US" dirty="0"/>
              <a:t>Methodology for assessing the impact of open datasets</a:t>
            </a:r>
            <a:endParaRPr lang="hr-HR" dirty="0"/>
          </a:p>
        </p:txBody>
      </p:sp>
      <p:sp>
        <p:nvSpPr>
          <p:cNvPr id="3" name="Rezervirano mjesto teksta 2">
            <a:extLst>
              <a:ext uri="{FF2B5EF4-FFF2-40B4-BE49-F238E27FC236}">
                <a16:creationId xmlns:a16="http://schemas.microsoft.com/office/drawing/2014/main" id="{3E0C85CA-BFD6-49BC-A8C8-A1F66E7D98E9}"/>
              </a:ext>
            </a:extLst>
          </p:cNvPr>
          <p:cNvSpPr>
            <a:spLocks noGrp="1"/>
          </p:cNvSpPr>
          <p:nvPr>
            <p:ph type="body" sz="quarter" idx="13"/>
          </p:nvPr>
        </p:nvSpPr>
        <p:spPr/>
        <p:txBody>
          <a:bodyPr/>
          <a:lstStyle/>
          <a:p>
            <a:r>
              <a:rPr lang="en-US" sz="2400" dirty="0" err="1"/>
              <a:t>Opendatabarometer</a:t>
            </a:r>
            <a:r>
              <a:rPr lang="en-US" sz="2400" dirty="0"/>
              <a:t> (2015): impact assessment is one of the most challenging segments</a:t>
            </a:r>
            <a:endParaRPr lang="hr-HR" sz="2400" dirty="0"/>
          </a:p>
          <a:p>
            <a:r>
              <a:rPr lang="en-US" sz="2400" dirty="0"/>
              <a:t>Only 15 Member States of the European Union (54%) have an impact measurement methodology</a:t>
            </a:r>
            <a:endParaRPr lang="hr-HR" sz="2400" dirty="0"/>
          </a:p>
          <a:p>
            <a:r>
              <a:rPr lang="en-US" sz="2400" dirty="0"/>
              <a:t>Impact assessment methodology - mainly surveys and web-log analysis (common tool is google analytics)</a:t>
            </a:r>
            <a:endParaRPr lang="hr-HR" dirty="0"/>
          </a:p>
        </p:txBody>
      </p:sp>
      <p:graphicFrame>
        <p:nvGraphicFramePr>
          <p:cNvPr id="5" name="Diagram 4">
            <a:extLst>
              <a:ext uri="{FF2B5EF4-FFF2-40B4-BE49-F238E27FC236}">
                <a16:creationId xmlns:a16="http://schemas.microsoft.com/office/drawing/2014/main" id="{1928E9AA-31F8-4BD5-A97C-65573ACFB6D8}"/>
              </a:ext>
            </a:extLst>
          </p:cNvPr>
          <p:cNvGraphicFramePr/>
          <p:nvPr>
            <p:extLst>
              <p:ext uri="{D42A27DB-BD31-4B8C-83A1-F6EECF244321}">
                <p14:modId xmlns:p14="http://schemas.microsoft.com/office/powerpoint/2010/main" val="272767387"/>
              </p:ext>
            </p:extLst>
          </p:nvPr>
        </p:nvGraphicFramePr>
        <p:xfrm>
          <a:off x="3554195" y="3703517"/>
          <a:ext cx="4497704" cy="1014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DAE1D395-5158-477C-8718-EBD54630D754}"/>
              </a:ext>
            </a:extLst>
          </p:cNvPr>
          <p:cNvGraphicFramePr/>
          <p:nvPr>
            <p:extLst>
              <p:ext uri="{D42A27DB-BD31-4B8C-83A1-F6EECF244321}">
                <p14:modId xmlns:p14="http://schemas.microsoft.com/office/powerpoint/2010/main" val="2594574437"/>
              </p:ext>
            </p:extLst>
          </p:nvPr>
        </p:nvGraphicFramePr>
        <p:xfrm>
          <a:off x="3554193" y="5034838"/>
          <a:ext cx="4497705" cy="10140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0" name="Grupa 16">
            <a:extLst>
              <a:ext uri="{FF2B5EF4-FFF2-40B4-BE49-F238E27FC236}">
                <a16:creationId xmlns:a16="http://schemas.microsoft.com/office/drawing/2014/main" id="{44F5B47B-3F1F-4AC6-B4CD-FE29EBC231B6}"/>
              </a:ext>
            </a:extLst>
          </p:cNvPr>
          <p:cNvGrpSpPr/>
          <p:nvPr/>
        </p:nvGrpSpPr>
        <p:grpSpPr>
          <a:xfrm>
            <a:off x="8315756" y="4046010"/>
            <a:ext cx="2254249" cy="1495875"/>
            <a:chOff x="1920875" y="1284062"/>
            <a:chExt cx="2254249" cy="1495875"/>
          </a:xfrm>
        </p:grpSpPr>
        <p:sp>
          <p:nvSpPr>
            <p:cNvPr id="11" name="Elipsa 17">
              <a:extLst>
                <a:ext uri="{FF2B5EF4-FFF2-40B4-BE49-F238E27FC236}">
                  <a16:creationId xmlns:a16="http://schemas.microsoft.com/office/drawing/2014/main" id="{EEDA16D6-D7FA-44F6-BB39-578D7C9AD890}"/>
                </a:ext>
              </a:extLst>
            </p:cNvPr>
            <p:cNvSpPr/>
            <p:nvPr/>
          </p:nvSpPr>
          <p:spPr>
            <a:xfrm>
              <a:off x="1920875" y="1284062"/>
              <a:ext cx="2254249" cy="149587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Elipsa 4">
              <a:extLst>
                <a:ext uri="{FF2B5EF4-FFF2-40B4-BE49-F238E27FC236}">
                  <a16:creationId xmlns:a16="http://schemas.microsoft.com/office/drawing/2014/main" id="{ED448575-68D0-4E49-9905-8536A8E94B7F}"/>
                </a:ext>
              </a:extLst>
            </p:cNvPr>
            <p:cNvSpPr txBox="1"/>
            <p:nvPr/>
          </p:nvSpPr>
          <p:spPr>
            <a:xfrm>
              <a:off x="2251002" y="1503128"/>
              <a:ext cx="1593995" cy="105774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r-HR" sz="2400" kern="1200" dirty="0" err="1">
                  <a:solidFill>
                    <a:srgbClr val="FF0000"/>
                  </a:solidFill>
                </a:rPr>
                <a:t>Dataset</a:t>
              </a:r>
              <a:r>
                <a:rPr lang="hr-HR" sz="2400" kern="1200" dirty="0">
                  <a:solidFill>
                    <a:srgbClr val="FF0000"/>
                  </a:solidFill>
                </a:rPr>
                <a:t> </a:t>
              </a:r>
              <a:r>
                <a:rPr lang="hr-HR" sz="2400" kern="1200" dirty="0" err="1">
                  <a:solidFill>
                    <a:srgbClr val="FF0000"/>
                  </a:solidFill>
                </a:rPr>
                <a:t>value</a:t>
              </a:r>
              <a:r>
                <a:rPr lang="hr-HR" sz="2400" kern="1200" dirty="0">
                  <a:solidFill>
                    <a:srgbClr val="FF0000"/>
                  </a:solidFill>
                </a:rPr>
                <a:t> </a:t>
              </a:r>
              <a:r>
                <a:rPr lang="hr-HR" sz="2400" kern="1200" dirty="0" err="1">
                  <a:solidFill>
                    <a:srgbClr val="FF0000"/>
                  </a:solidFill>
                </a:rPr>
                <a:t>publication</a:t>
              </a:r>
              <a:endParaRPr lang="en-US" sz="2400" kern="1200" dirty="0">
                <a:solidFill>
                  <a:srgbClr val="FF0000"/>
                </a:solidFill>
              </a:endParaRPr>
            </a:p>
          </p:txBody>
        </p:sp>
      </p:grpSp>
      <p:grpSp>
        <p:nvGrpSpPr>
          <p:cNvPr id="13" name="Grupa 16">
            <a:extLst>
              <a:ext uri="{FF2B5EF4-FFF2-40B4-BE49-F238E27FC236}">
                <a16:creationId xmlns:a16="http://schemas.microsoft.com/office/drawing/2014/main" id="{3A377C79-DD44-460C-B494-639E8A4B8E2C}"/>
              </a:ext>
            </a:extLst>
          </p:cNvPr>
          <p:cNvGrpSpPr/>
          <p:nvPr/>
        </p:nvGrpSpPr>
        <p:grpSpPr>
          <a:xfrm>
            <a:off x="909323" y="4201357"/>
            <a:ext cx="2254249" cy="1495875"/>
            <a:chOff x="1920875" y="1284062"/>
            <a:chExt cx="2254249" cy="1495875"/>
          </a:xfrm>
        </p:grpSpPr>
        <p:sp>
          <p:nvSpPr>
            <p:cNvPr id="14" name="Elipsa 17">
              <a:extLst>
                <a:ext uri="{FF2B5EF4-FFF2-40B4-BE49-F238E27FC236}">
                  <a16:creationId xmlns:a16="http://schemas.microsoft.com/office/drawing/2014/main" id="{4166FD24-E0B7-49A6-ADF8-D98BFD82696E}"/>
                </a:ext>
              </a:extLst>
            </p:cNvPr>
            <p:cNvSpPr/>
            <p:nvPr/>
          </p:nvSpPr>
          <p:spPr>
            <a:xfrm>
              <a:off x="1920875" y="1284062"/>
              <a:ext cx="2254249" cy="149587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Elipsa 4">
              <a:extLst>
                <a:ext uri="{FF2B5EF4-FFF2-40B4-BE49-F238E27FC236}">
                  <a16:creationId xmlns:a16="http://schemas.microsoft.com/office/drawing/2014/main" id="{D26F70F3-2384-4383-BAC4-97493AE5447B}"/>
                </a:ext>
              </a:extLst>
            </p:cNvPr>
            <p:cNvSpPr txBox="1"/>
            <p:nvPr/>
          </p:nvSpPr>
          <p:spPr>
            <a:xfrm>
              <a:off x="2251002" y="1503128"/>
              <a:ext cx="1593995" cy="105774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r-HR" sz="2400" kern="1200" dirty="0" err="1">
                  <a:solidFill>
                    <a:srgbClr val="FF0000"/>
                  </a:solidFill>
                </a:rPr>
                <a:t>Dataset</a:t>
              </a:r>
              <a:r>
                <a:rPr lang="hr-HR" sz="2400" kern="1200" dirty="0">
                  <a:solidFill>
                    <a:srgbClr val="FF0000"/>
                  </a:solidFill>
                </a:rPr>
                <a:t> </a:t>
              </a:r>
              <a:r>
                <a:rPr lang="hr-HR" sz="2400" kern="1200" dirty="0" err="1">
                  <a:solidFill>
                    <a:srgbClr val="FF0000"/>
                  </a:solidFill>
                </a:rPr>
                <a:t>value</a:t>
              </a:r>
              <a:r>
                <a:rPr lang="hr-HR" sz="2400" dirty="0">
                  <a:solidFill>
                    <a:srgbClr val="FF0000"/>
                  </a:solidFill>
                </a:rPr>
                <a:t> </a:t>
              </a:r>
              <a:r>
                <a:rPr lang="hr-HR" sz="2400" dirty="0" err="1">
                  <a:solidFill>
                    <a:srgbClr val="FF0000"/>
                  </a:solidFill>
                </a:rPr>
                <a:t>usage</a:t>
              </a:r>
              <a:endParaRPr lang="hr-HR" sz="2400" kern="1200" dirty="0">
                <a:solidFill>
                  <a:srgbClr val="FF0000"/>
                </a:solidFill>
              </a:endParaRPr>
            </a:p>
          </p:txBody>
        </p:sp>
      </p:grpSp>
    </p:spTree>
    <p:extLst>
      <p:ext uri="{BB962C8B-B14F-4D97-AF65-F5344CB8AC3E}">
        <p14:creationId xmlns:p14="http://schemas.microsoft.com/office/powerpoint/2010/main" val="75430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URDD blank 2" id="{DC7275A1-5C39-4D95-9F6F-4B5EAC9DB419}" vid="{A125D55D-8669-4CB8-9F33-6F45386F9D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92C4553ADFDD4F95BC003397B8211D" ma:contentTypeVersion="1" ma:contentTypeDescription="Create a new document." ma:contentTypeScope="" ma:versionID="6e2adbd161dfedada01fc501d38673a4">
  <xsd:schema xmlns:xsd="http://www.w3.org/2001/XMLSchema" xmlns:xs="http://www.w3.org/2001/XMLSchema" xmlns:p="http://schemas.microsoft.com/office/2006/metadata/properties" xmlns:ns2="d2512117-da80-4b2e-8664-617d7f6a290c" targetNamespace="http://schemas.microsoft.com/office/2006/metadata/properties" ma:root="true" ma:fieldsID="af6e74fe243b6a2f830f0bcfc36fc71e" ns2:_="">
    <xsd:import namespace="d2512117-da80-4b2e-8664-617d7f6a290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12117-da80-4b2e-8664-617d7f6a29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CE6239-6665-4214-9861-5907DFD7B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512117-da80-4b2e-8664-617d7f6a29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1CFC76-35B8-4DD3-BAAA-B408A87F743E}">
  <ds:schemaRefs>
    <ds:schemaRef ds:uri="http://schemas.microsoft.com/sharepoint/v3/contenttype/forms"/>
  </ds:schemaRefs>
</ds:datastoreItem>
</file>

<file path=customXml/itemProps3.xml><?xml version="1.0" encoding="utf-8"?>
<ds:datastoreItem xmlns:ds="http://schemas.openxmlformats.org/officeDocument/2006/customXml" ds:itemID="{ECD960BF-660B-4040-BCA0-417213F6D4DD}">
  <ds:schemaRefs>
    <ds:schemaRef ds:uri="http://schemas.microsoft.com/office/2006/documentManagement/types"/>
    <ds:schemaRef ds:uri="http://schemas.microsoft.com/office/infopath/2007/PartnerControls"/>
    <ds:schemaRef ds:uri="d2512117-da80-4b2e-8664-617d7f6a290c"/>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974</TotalTime>
  <Words>1172</Words>
  <Application>Microsoft Macintosh PowerPoint</Application>
  <PresentationFormat>Widescreen</PresentationFormat>
  <Paragraphs>143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Cambria Math</vt:lpstr>
      <vt:lpstr>Roboto</vt:lpstr>
      <vt:lpstr>Verdana</vt:lpstr>
      <vt:lpstr>Office Theme</vt:lpstr>
      <vt:lpstr>Reviewing the open data ecosystem developments in Croatia</vt:lpstr>
      <vt:lpstr>Introduction</vt:lpstr>
      <vt:lpstr>Content</vt:lpstr>
      <vt:lpstr>Legal framework</vt:lpstr>
      <vt:lpstr>Organizational framework</vt:lpstr>
      <vt:lpstr>Open data ecosystem</vt:lpstr>
      <vt:lpstr>Force-field analysis</vt:lpstr>
      <vt:lpstr>Data value perspectives</vt:lpstr>
      <vt:lpstr>Methodology for assessing the impact of open datasets</vt:lpstr>
      <vt:lpstr>Methodology for assessing the impact of open datasets</vt:lpstr>
      <vt:lpstr>Methodology for assessing the impact of open datasets</vt:lpstr>
      <vt:lpstr>About the EU project...</vt:lpstr>
      <vt:lpstr>Technological architecture of the new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Gršić</dc:creator>
  <cp:lastModifiedBy>Sandra Pernar</cp:lastModifiedBy>
  <cp:revision>45</cp:revision>
  <dcterms:created xsi:type="dcterms:W3CDTF">2017-11-05T07:51:08Z</dcterms:created>
  <dcterms:modified xsi:type="dcterms:W3CDTF">2021-10-21T09:50:57Z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0x0101009A92C4553ADFDD4F95BC003397B8211D</vt:lpwstr>
  </property>
</Properties>
</file>