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4" r:id="rId4"/>
    <p:sldId id="258" r:id="rId5"/>
    <p:sldId id="274" r:id="rId6"/>
    <p:sldId id="275" r:id="rId7"/>
    <p:sldId id="277" r:id="rId8"/>
    <p:sldId id="263" r:id="rId9"/>
    <p:sldId id="278" r:id="rId10"/>
    <p:sldId id="279" r:id="rId11"/>
    <p:sldId id="280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06F09F-3D44-4751-8BE3-CB6DB86FD6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A088D5-F0C7-481E-BF41-9A377419B3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49A6C-B1B6-4F49-A842-0B2D38EC1453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ADA51-38CB-4DC6-9A7A-7EB4310A9F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A4FED-74F3-4EC2-B7BB-5EE59AEB2F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0506D-CCAB-4C06-BA72-F406A0DC41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32285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ctr">
              <a:defRPr lang="en-GB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BBEC0-DF67-48A9-8CD2-3794D237DFDE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n-GB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62BBCF-17A5-47A6-AB2E-5FE0382FDE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260902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 hidden="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BBCF-17A5-47A6-AB2E-5FE0382FDE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82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BBCF-17A5-47A6-AB2E-5FE0382FDE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693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BBCF-17A5-47A6-AB2E-5FE0382FDE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03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BBCF-17A5-47A6-AB2E-5FE0382FDE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97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 hidden="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BBCF-17A5-47A6-AB2E-5FE0382FDE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76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BBCF-17A5-47A6-AB2E-5FE0382FDE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89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BBCF-17A5-47A6-AB2E-5FE0382FDE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153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BBCF-17A5-47A6-AB2E-5FE0382FDE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773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 hidden="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858000" cy="458788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6858000" cy="45878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BBCF-17A5-47A6-AB2E-5FE0382FDE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28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BBCF-17A5-47A6-AB2E-5FE0382FDE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3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62BBCF-17A5-47A6-AB2E-5FE0382FDE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8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6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1753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370159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3703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318022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74039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09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58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58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96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55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85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85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053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548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5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591FC-713B-4525-904C-5C241B63396C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OFFICIAL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9C165E-6469-44F7-A2BA-8C9A1DA23A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5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5E576-9761-4640-953C-B0D6B838C3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Open Government Partnership: </a:t>
            </a:r>
            <a:b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400" b="1" dirty="0">
                <a:solidFill>
                  <a:schemeClr val="accent1">
                    <a:lumMod val="75000"/>
                  </a:schemeClr>
                </a:solidFill>
              </a:rPr>
              <a:t>Local Programme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70611-5631-4C28-A1C0-F145A04EAA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Glasgow OGP Local Team</a:t>
            </a:r>
          </a:p>
          <a:p>
            <a:r>
              <a:rPr lang="en-GB" sz="2800" b="1" dirty="0"/>
              <a:t>5 March 2021</a:t>
            </a:r>
          </a:p>
        </p:txBody>
      </p:sp>
    </p:spTree>
    <p:extLst>
      <p:ext uri="{BB962C8B-B14F-4D97-AF65-F5344CB8AC3E}">
        <p14:creationId xmlns:p14="http://schemas.microsoft.com/office/powerpoint/2010/main" val="1829797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C93-FE02-4C10-959D-D55312E6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09601"/>
            <a:ext cx="9810750" cy="7620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Co-creation with Civil Society and Citizens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6205-D307-4D49-87EE-52959BB30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1"/>
            <a:ext cx="10534650" cy="5034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Team Meeting – Discussion Points</a:t>
            </a:r>
          </a:p>
          <a:p>
            <a:r>
              <a:rPr lang="en-GB" sz="2000" dirty="0"/>
              <a:t>Ensuring participation and inclusion at all stages of the OGP process – who needs to be involved and how (Steering Group?)</a:t>
            </a:r>
          </a:p>
          <a:p>
            <a:pPr lvl="1"/>
            <a:r>
              <a:rPr lang="en-GB" sz="2000" dirty="0"/>
              <a:t>Review OGP Participation and Co-creation Toolkit and Taking the Co-creation Process Online guidance</a:t>
            </a:r>
          </a:p>
          <a:p>
            <a:r>
              <a:rPr lang="en-GB" sz="2000" dirty="0"/>
              <a:t>Building an Open Government Civil Society Network in Glasgow – working with our existing community and voluntary organisations, networks and forums</a:t>
            </a:r>
          </a:p>
          <a:p>
            <a:r>
              <a:rPr lang="en-GB" sz="2000" dirty="0"/>
              <a:t>Is Knowledge and Awareness Raising required – with Elected Members, Civil Society, and public</a:t>
            </a:r>
          </a:p>
          <a:p>
            <a:r>
              <a:rPr lang="en-GB" sz="2000" dirty="0"/>
              <a:t>Explore co-creation methods – innovative techniques and opportunities from planned engagement activity</a:t>
            </a:r>
          </a:p>
          <a:p>
            <a:r>
              <a:rPr lang="en-GB" sz="2000" dirty="0"/>
              <a:t>Establish a Open Government webpage and co-creation platform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C4CD1-8D5C-4702-9D12-164D8E96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2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C93-FE02-4C10-959D-D55312E6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09601"/>
            <a:ext cx="9810750" cy="7620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6. Any Other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6205-D307-4D49-87EE-52959BB30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1"/>
            <a:ext cx="10534650" cy="4524374"/>
          </a:xfrm>
        </p:spPr>
        <p:txBody>
          <a:bodyPr>
            <a:normAutofit/>
          </a:bodyPr>
          <a:lstStyle/>
          <a:p>
            <a:r>
              <a:rPr lang="en-GB" sz="2200" dirty="0"/>
              <a:t>Learning from the Scottish experience - Scottish Government and Scotland’s OGP Steering Group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2200" dirty="0"/>
              <a:t>OGP Local Mentorship Request - identifying opportunities to connect with experts on the OGP process, policy areas or thematic partners:</a:t>
            </a:r>
          </a:p>
          <a:p>
            <a:pPr lvl="1"/>
            <a:r>
              <a:rPr lang="en-GB" sz="2200" dirty="0"/>
              <a:t>OGP Process – planning for co-creation, cross sectoral collaboration, civil society and government partnerships, monitoring and evaluation, or other</a:t>
            </a:r>
          </a:p>
          <a:p>
            <a:pPr lvl="1"/>
            <a:r>
              <a:rPr lang="en-GB" sz="2200" dirty="0"/>
              <a:t>Thematic Policy Areas – Right to Information, marginalised communities, climate change, education, digital governance, citizen participation, gender, youth engagement, fiscal openness, public service delivery, or other</a:t>
            </a:r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C4CD1-8D5C-4702-9D12-164D8E96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32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B2C6B-547A-4FF6-9D17-62093FACF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65125"/>
            <a:ext cx="10829925" cy="930275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2. OGP Local: Background and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D66B-26FA-4507-AC04-87B74E61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038225"/>
            <a:ext cx="11201400" cy="55625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400" dirty="0"/>
              <a:t>The Open Government Partnership (OGP) brings together governments, citizens, and civil society organisations, to promote more </a:t>
            </a:r>
            <a:r>
              <a:rPr lang="en-GB" sz="2400" b="1" dirty="0"/>
              <a:t>transparent, participatory, inclusive and accountable</a:t>
            </a:r>
            <a:r>
              <a:rPr lang="en-GB" sz="2400" dirty="0"/>
              <a:t> governance.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OGP Local Programme recognises the key role that Local Governments play by being closer to the people they serve - delivering crucial services that require effective and responsive local governments.</a:t>
            </a:r>
            <a:endParaRPr lang="en-GB" sz="800" dirty="0"/>
          </a:p>
          <a:p>
            <a:pPr>
              <a:lnSpc>
                <a:spcPct val="110000"/>
              </a:lnSpc>
            </a:pPr>
            <a:r>
              <a:rPr lang="en-GB" sz="2400" dirty="0"/>
              <a:t>Collaboration, transparency, and citizen participation are fundamental pillars for Open Government.</a:t>
            </a:r>
          </a:p>
          <a:p>
            <a:pPr>
              <a:lnSpc>
                <a:spcPct val="110000"/>
              </a:lnSpc>
            </a:pPr>
            <a:r>
              <a:rPr lang="en-GB" sz="2400" dirty="0"/>
              <a:t>OGP Local membership: developing and implementing an Open Government Action Plan - a set of ambitious open government commitments co-created by government and non-governmental stakeholders.</a:t>
            </a:r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F2A567-4887-43E8-8E0F-054FDD05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52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7C7612D-051F-4690-905D-139384501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1" y="638175"/>
            <a:ext cx="8524874" cy="559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26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77E0-1D0C-443F-A632-9F20B6F54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304991" cy="904875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OGP Local: Glasgow Policy Themes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B0DE3-95E7-403B-B8FD-1222EE092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4476"/>
            <a:ext cx="8596668" cy="3714750"/>
          </a:xfrm>
        </p:spPr>
        <p:txBody>
          <a:bodyPr>
            <a:normAutofit/>
          </a:bodyPr>
          <a:lstStyle/>
          <a:p>
            <a:r>
              <a:rPr lang="en-GB" sz="2400" dirty="0"/>
              <a:t>Thematic Deep Dives: Infrastructure Transparency, Participatory Democracy, Social Accountability, Access to Information, Open Contracting, Open Education, and Open Data.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400" dirty="0"/>
              <a:t>Glasgow City Council Expression of Interest identified four potential thematic policy areas of interest - public service delivery, marginalised communities, climate change, and digital governance.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44A2A-DE9D-41AD-BDC8-C5E5B493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C93-FE02-4C10-959D-D55312E6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09600"/>
            <a:ext cx="10687050" cy="100012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3. Glasgow OGP Local Team: Responsibilities and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6205-D307-4D49-87EE-52959BB30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714500"/>
            <a:ext cx="10534650" cy="3743326"/>
          </a:xfrm>
        </p:spPr>
        <p:txBody>
          <a:bodyPr>
            <a:normAutofit/>
          </a:bodyPr>
          <a:lstStyle/>
          <a:p>
            <a:r>
              <a:rPr lang="en-GB" sz="2400" dirty="0"/>
              <a:t>Agree key responsibilities and tasks for Glasgow OGP Local Team.</a:t>
            </a:r>
          </a:p>
          <a:p>
            <a:pPr marL="0" indent="0">
              <a:buNone/>
            </a:pPr>
            <a:endParaRPr lang="en-GB" sz="800" dirty="0"/>
          </a:p>
          <a:p>
            <a:pPr lvl="1"/>
            <a:r>
              <a:rPr lang="en-GB" sz="2200" dirty="0"/>
              <a:t>Establish an OGP Plan and timeline.</a:t>
            </a:r>
          </a:p>
          <a:p>
            <a:pPr marL="0" indent="0">
              <a:buNone/>
            </a:pPr>
            <a:endParaRPr lang="en-GB" sz="800" dirty="0"/>
          </a:p>
          <a:p>
            <a:pPr lvl="1"/>
            <a:r>
              <a:rPr lang="en-GB" sz="2200" dirty="0"/>
              <a:t>Define Co-creation Process and Stakeholder Engagement arrangements.</a:t>
            </a:r>
          </a:p>
          <a:p>
            <a:pPr marL="0" indent="0">
              <a:buNone/>
            </a:pPr>
            <a:endParaRPr lang="en-GB" sz="800" dirty="0"/>
          </a:p>
          <a:p>
            <a:pPr lvl="1"/>
            <a:r>
              <a:rPr lang="en-GB" sz="2200" dirty="0"/>
              <a:t>Develop an OGP Local Project Plan.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C4CD1-8D5C-4702-9D12-164D8E96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6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C93-FE02-4C10-959D-D55312E6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09600"/>
            <a:ext cx="9810750" cy="79057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4. Developing an Open Government 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6205-D307-4D49-87EE-52959BB30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23975"/>
            <a:ext cx="10534650" cy="4924425"/>
          </a:xfrm>
        </p:spPr>
        <p:txBody>
          <a:bodyPr>
            <a:normAutofit fontScale="92500" lnSpcReduction="10000"/>
          </a:bodyPr>
          <a:lstStyle/>
          <a:p>
            <a:r>
              <a:rPr lang="en-GB" sz="2200" dirty="0"/>
              <a:t>The </a:t>
            </a:r>
            <a:r>
              <a:rPr lang="en-GB" sz="2200" b="1" dirty="0"/>
              <a:t>Open Government Action Plan for Glasgow </a:t>
            </a:r>
            <a:r>
              <a:rPr lang="en-GB" sz="2200" dirty="0"/>
              <a:t>must be submitted to the OGP by 30 July 2021: core to OGP Local membership, with an Open Government Strategic Vision and ambitious commitments.</a:t>
            </a:r>
          </a:p>
          <a:p>
            <a:r>
              <a:rPr lang="en-GB" sz="2200" b="1" dirty="0"/>
              <a:t>Action Plans can have up to five commitments </a:t>
            </a:r>
            <a:r>
              <a:rPr lang="en-GB" sz="2200" dirty="0"/>
              <a:t>- new or build on existing priorities, activities, and opportunities (must demonstrate clear improvement from current practice).</a:t>
            </a:r>
          </a:p>
          <a:p>
            <a:r>
              <a:rPr lang="en-GB" sz="2200" b="1" dirty="0"/>
              <a:t>Collaboration</a:t>
            </a:r>
            <a:r>
              <a:rPr lang="en-GB" sz="2200" dirty="0"/>
              <a:t>: the Action Plan must be co-created through a multi-stakeholder process, with active engagement of citizens and civil society - examples of 2020 Action Plans successfully moving co-creation online.</a:t>
            </a:r>
          </a:p>
          <a:p>
            <a:r>
              <a:rPr lang="en-GB" sz="2200" b="1" dirty="0"/>
              <a:t>Create spaces for engagement </a:t>
            </a:r>
            <a:r>
              <a:rPr lang="en-GB" sz="2200" dirty="0"/>
              <a:t>- enable deliberative discussions, engage diverse range of stakeholders, facilitate engagement with the Open Government Action Plan.</a:t>
            </a:r>
          </a:p>
          <a:p>
            <a:r>
              <a:rPr lang="en-GB" sz="2200" b="1" dirty="0"/>
              <a:t>Planning and Preparation</a:t>
            </a:r>
            <a:r>
              <a:rPr lang="en-GB" sz="2200" dirty="0"/>
              <a:t>: define and agree the Open Government process, timeline and stages (developing ideas and public call for proposals; prioritisation of proposals; engagement and participation; define and draft commitments; public consultation; and presentation of Action Plan)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C4CD1-8D5C-4702-9D12-164D8E96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147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5.googleusercontent.com/rPih0R2gMNW8SplQGzn172S0PdKTyb4rvGcgUzBTMjBMnhpr1cukoRbSFngJZ5IcITUC5vtmj6gOlsV4gK2dT74MaaKuLBmLMyeE84zmelIwWHk4JFlzhbEVvEO_pWxqNLkc">
            <a:extLst>
              <a:ext uri="{FF2B5EF4-FFF2-40B4-BE49-F238E27FC236}">
                <a16:creationId xmlns:a16="http://schemas.microsoft.com/office/drawing/2014/main" id="{184E7463-325F-4B87-A8B8-967460BC3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28" y="564930"/>
            <a:ext cx="11440510" cy="57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1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C93-FE02-4C10-959D-D55312E6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09600"/>
            <a:ext cx="9810750" cy="111442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Developing an Open Government Action Plan for Glasgow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6205-D307-4D49-87EE-52959BB30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800225"/>
            <a:ext cx="10534650" cy="4067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Team Meeting – Discussion Points</a:t>
            </a:r>
          </a:p>
          <a:p>
            <a:pPr marL="0" indent="0">
              <a:buNone/>
            </a:pPr>
            <a:endParaRPr lang="en-GB" sz="800" dirty="0"/>
          </a:p>
          <a:p>
            <a:r>
              <a:rPr lang="en-GB" sz="2200" dirty="0"/>
              <a:t>Draft an OGP Local Plan and timeline for Glasgow</a:t>
            </a:r>
          </a:p>
          <a:p>
            <a:r>
              <a:rPr lang="en-GB" sz="2200" dirty="0"/>
              <a:t>Develop Options for Glasgow’s Co-creation Process and Stakeholder Engagement </a:t>
            </a:r>
          </a:p>
          <a:p>
            <a:r>
              <a:rPr lang="en-GB" sz="2200" dirty="0"/>
              <a:t>Potential Themes – collate existing ambitions and engagement outputs</a:t>
            </a:r>
          </a:p>
          <a:p>
            <a:r>
              <a:rPr lang="en-GB" sz="2200" dirty="0"/>
              <a:t>Develop an OGP Local Project Plan.</a:t>
            </a:r>
          </a:p>
          <a:p>
            <a:r>
              <a:rPr lang="en-GB" sz="2200" dirty="0"/>
              <a:t>OGP Local Monitoring Body: review guidance on independent evaluation and assessment of the co-creation process and achieving commitments. </a:t>
            </a:r>
          </a:p>
          <a:p>
            <a:endParaRPr lang="en-GB" sz="2200" dirty="0"/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C4CD1-8D5C-4702-9D12-164D8E96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826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7DC93-FE02-4C10-959D-D55312E6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09601"/>
            <a:ext cx="9810750" cy="89535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5. Co-creation with Civil Society and Citizens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F6205-D307-4D49-87EE-52959BB30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23975"/>
            <a:ext cx="10744200" cy="5082512"/>
          </a:xfrm>
        </p:spPr>
        <p:txBody>
          <a:bodyPr>
            <a:normAutofit fontScale="85000" lnSpcReduction="20000"/>
          </a:bodyPr>
          <a:lstStyle/>
          <a:p>
            <a:r>
              <a:rPr lang="en-GB" sz="2600" dirty="0"/>
              <a:t>Public participation is a core component of Open Government - committed to developing an action plan through a multi-stakeholder co-creation process.</a:t>
            </a:r>
          </a:p>
          <a:p>
            <a:r>
              <a:rPr lang="en-GB" sz="2600" dirty="0"/>
              <a:t>Civil society organisations are key stakeholders of the OGP process: </a:t>
            </a:r>
          </a:p>
          <a:p>
            <a:pPr lvl="1"/>
            <a:r>
              <a:rPr lang="en-GB" sz="2100" b="1" dirty="0"/>
              <a:t>raise awareness</a:t>
            </a:r>
            <a:r>
              <a:rPr lang="en-GB" sz="2100" dirty="0"/>
              <a:t> of the OGP process; </a:t>
            </a:r>
          </a:p>
          <a:p>
            <a:pPr lvl="1"/>
            <a:r>
              <a:rPr lang="en-GB" sz="2100" b="1" dirty="0"/>
              <a:t>advocate for specific commitments </a:t>
            </a:r>
            <a:r>
              <a:rPr lang="en-GB" sz="2100" dirty="0"/>
              <a:t>-</a:t>
            </a:r>
            <a:r>
              <a:rPr lang="en-GB" sz="2100" b="1" dirty="0"/>
              <a:t> </a:t>
            </a:r>
            <a:r>
              <a:rPr lang="en-GB" sz="2100" dirty="0"/>
              <a:t>identify and frame problems and promote specific policy solutions; and </a:t>
            </a:r>
          </a:p>
          <a:p>
            <a:pPr lvl="1"/>
            <a:r>
              <a:rPr lang="en-GB" sz="2100" b="1" dirty="0"/>
              <a:t>contribute to the contents of the Action Plan</a:t>
            </a:r>
            <a:r>
              <a:rPr lang="en-GB" sz="2100" dirty="0"/>
              <a:t> - including prioritising, selecting and supporting the drafting of commitments and endorsing the final plan.</a:t>
            </a:r>
          </a:p>
          <a:p>
            <a:r>
              <a:rPr lang="en-GB" sz="2600" dirty="0"/>
              <a:t>OGP Local Handbook requirements: </a:t>
            </a:r>
          </a:p>
          <a:p>
            <a:pPr lvl="1"/>
            <a:r>
              <a:rPr lang="en-GB" sz="2100" dirty="0"/>
              <a:t>Open Government Forum: Local Government and non-governmental stakeholders, must have a space for participation in the development and review of the Action Plan;</a:t>
            </a:r>
          </a:p>
          <a:p>
            <a:pPr lvl="1"/>
            <a:r>
              <a:rPr lang="en-GB" sz="2100" b="1" dirty="0"/>
              <a:t>M</a:t>
            </a:r>
            <a:r>
              <a:rPr lang="en-GB" sz="2100" dirty="0"/>
              <a:t>ust hold at least one meeting with civil society and non-governmental stakeholders during the co-creation of the Action Plan;</a:t>
            </a:r>
          </a:p>
          <a:p>
            <a:pPr lvl="1"/>
            <a:r>
              <a:rPr lang="en-GB" sz="2100" dirty="0"/>
              <a:t>Multi-stakeholder, including government and non-government representatives in the space for co-creation; and</a:t>
            </a:r>
          </a:p>
          <a:p>
            <a:pPr lvl="1"/>
            <a:r>
              <a:rPr lang="en-GB" sz="2100" dirty="0"/>
              <a:t>Non-governmental stakeholders must endorse the final Action Plan.</a:t>
            </a:r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C4CD1-8D5C-4702-9D12-164D8E96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9951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08955827-aeb1-42de-b749-f604362c41c2" origin="userSelected">
  <element uid="971a7eb4-36b4-4e7d-b804-a07772b8e228" value=""/>
  <element uid="e3747532-42d1-43b9-8ba8-1bf45779edd5" value=""/>
</sisl>
</file>

<file path=customXml/itemProps1.xml><?xml version="1.0" encoding="utf-8"?>
<ds:datastoreItem xmlns:ds="http://schemas.openxmlformats.org/officeDocument/2006/customXml" ds:itemID="{631CAB77-1DFB-40FB-9049-EAE405523D6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529</TotalTime>
  <Words>844</Words>
  <Application>Microsoft Office PowerPoint</Application>
  <PresentationFormat>Widescreen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Open Government Partnership:  Local Programme</vt:lpstr>
      <vt:lpstr>2. OGP Local: Background and Introduction</vt:lpstr>
      <vt:lpstr>PowerPoint Presentation</vt:lpstr>
      <vt:lpstr>OGP Local: Glasgow Policy Themes</vt:lpstr>
      <vt:lpstr>3. Glasgow OGP Local Team: Responsibilities and Tasks</vt:lpstr>
      <vt:lpstr>4. Developing an Open Government Action Plan</vt:lpstr>
      <vt:lpstr>PowerPoint Presentation</vt:lpstr>
      <vt:lpstr>Developing an Open Government Action Plan for Glasgow</vt:lpstr>
      <vt:lpstr>5. Co-creation with Civil Society and Citizens</vt:lpstr>
      <vt:lpstr>Co-creation with Civil Society and Citizens</vt:lpstr>
      <vt:lpstr>6. Any Other Business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Rennie, Pamela</dc:creator>
  <cp:keywords>[OFFICIAL]</cp:keywords>
  <cp:lastModifiedBy>Rennie, Pamela</cp:lastModifiedBy>
  <cp:revision>42</cp:revision>
  <dcterms:created xsi:type="dcterms:W3CDTF">2021-03-01T14:28:41Z</dcterms:created>
  <dcterms:modified xsi:type="dcterms:W3CDTF">2021-03-04T16:08:17Z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4f0d4ff6-b988-47d7-8a6f-39e34e2e93f5</vt:lpwstr>
  </property>
  <property fmtid="{D5CDD505-2E9C-101B-9397-08002B2CF9AE}" pid="3" name="bjSaver">
    <vt:lpwstr>ywXV/Iej6HHsh0uTvxfq35ViO7VcmxM6</vt:lpwstr>
  </property>
  <property fmtid="{D5CDD505-2E9C-101B-9397-08002B2CF9AE}" pid="4" name="bjDocumentSecurityLabel">
    <vt:lpwstr>OFFICIAL</vt:lpwstr>
  </property>
  <property fmtid="{D5CDD505-2E9C-101B-9397-08002B2CF9AE}" pid="5" name="gcc-meta-protectivemarking">
    <vt:lpwstr>[OFFICIAL]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policy="08955827-aeb1-42de-b749-f604362c41c2" origin="userSelected" xmlns="http://www.boldonj</vt:lpwstr>
  </property>
  <property fmtid="{D5CDD505-2E9C-101B-9397-08002B2CF9AE}" pid="7" name="bjDocumentLabelXML-0">
    <vt:lpwstr>ames.com/2008/01/sie/internal/label"&gt;&lt;element uid="971a7eb4-36b4-4e7d-b804-a07772b8e228" value="" /&gt;&lt;element uid="e3747532-42d1-43b9-8ba8-1bf45779edd5" value="" /&gt;&lt;/sisl&gt;</vt:lpwstr>
  </property>
</Properties>
</file>