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5" r:id="rId2"/>
    <p:sldMasterId id="2147483678" r:id="rId3"/>
  </p:sldMasterIdLst>
  <p:notesMasterIdLst>
    <p:notesMasterId r:id="rId19"/>
  </p:notesMasterIdLst>
  <p:handoutMasterIdLst>
    <p:handoutMasterId r:id="rId20"/>
  </p:handoutMasterIdLst>
  <p:sldIdLst>
    <p:sldId id="423" r:id="rId4"/>
    <p:sldId id="380" r:id="rId5"/>
    <p:sldId id="381" r:id="rId6"/>
    <p:sldId id="391" r:id="rId7"/>
    <p:sldId id="392" r:id="rId8"/>
    <p:sldId id="420" r:id="rId9"/>
    <p:sldId id="395" r:id="rId10"/>
    <p:sldId id="424" r:id="rId11"/>
    <p:sldId id="425" r:id="rId12"/>
    <p:sldId id="5825" r:id="rId13"/>
    <p:sldId id="5827" r:id="rId14"/>
    <p:sldId id="274" r:id="rId15"/>
    <p:sldId id="426" r:id="rId16"/>
    <p:sldId id="428" r:id="rId17"/>
    <p:sldId id="427" r:id="rId18"/>
  </p:sldIdLst>
  <p:sldSz cx="12192000" cy="6858000"/>
  <p:notesSz cx="6858000" cy="93138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750" autoAdjust="0"/>
    <p:restoredTop sz="94660"/>
  </p:normalViewPr>
  <p:slideViewPr>
    <p:cSldViewPr snapToGrid="0">
      <p:cViewPr varScale="1">
        <p:scale>
          <a:sx n="69" d="100"/>
          <a:sy n="69" d="100"/>
        </p:scale>
        <p:origin x="42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01132358455193"/>
          <c:y val="0.1323855868840785"/>
          <c:w val="0.75278950131233591"/>
          <c:h val="0.70994865563592724"/>
        </c:manualLayout>
      </c:layout>
      <c:barChart>
        <c:barDir val="col"/>
        <c:grouping val="clustered"/>
        <c:varyColors val="0"/>
        <c:ser>
          <c:idx val="0"/>
          <c:order val="0"/>
          <c:tx>
            <c:strRef>
              <c:f>Sheet2!$A$61</c:f>
              <c:strCache>
                <c:ptCount val="1"/>
                <c:pt idx="0">
                  <c:v>NTB</c:v>
                </c:pt>
              </c:strCache>
            </c:strRef>
          </c:tx>
          <c:spPr>
            <a:solidFill>
              <a:srgbClr val="0000FF"/>
            </a:solidFill>
          </c:spPr>
          <c:invertIfNegative val="0"/>
          <c:dLbls>
            <c:dLbl>
              <c:idx val="0"/>
              <c:layout>
                <c:manualLayout>
                  <c:x val="1.9047619047619029E-2"/>
                  <c:y val="7.092198581560283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8B7-4015-ABC7-A484262B080B}"/>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Sheet2!$B$60:$H$60</c:f>
              <c:strCache>
                <c:ptCount val="7"/>
                <c:pt idx="0">
                  <c:v>PMT</c:v>
                </c:pt>
                <c:pt idx="1">
                  <c:v>SARPRAS</c:v>
                </c:pt>
                <c:pt idx="2">
                  <c:v>HONOR</c:v>
                </c:pt>
                <c:pt idx="3">
                  <c:v>SAMPAH</c:v>
                </c:pt>
                <c:pt idx="4">
                  <c:v>SANITASI DAN AIR BERSIH</c:v>
                </c:pt>
                <c:pt idx="5">
                  <c:v>SARPRAS (NON BANGUNAN)</c:v>
                </c:pt>
                <c:pt idx="6">
                  <c:v>PELATIHAN</c:v>
                </c:pt>
              </c:strCache>
            </c:strRef>
          </c:cat>
          <c:val>
            <c:numRef>
              <c:f>Sheet2!$B$61:$H$61</c:f>
              <c:numCache>
                <c:formatCode>#,##0</c:formatCode>
                <c:ptCount val="7"/>
                <c:pt idx="0">
                  <c:v>45249658756.400002</c:v>
                </c:pt>
                <c:pt idx="1">
                  <c:v>57138477556.48262</c:v>
                </c:pt>
                <c:pt idx="2">
                  <c:v>27284237959</c:v>
                </c:pt>
                <c:pt idx="3">
                  <c:v>4853175894</c:v>
                </c:pt>
                <c:pt idx="4">
                  <c:v>278463120</c:v>
                </c:pt>
                <c:pt idx="5">
                  <c:v>4486056670</c:v>
                </c:pt>
                <c:pt idx="6">
                  <c:v>10253181058.5</c:v>
                </c:pt>
              </c:numCache>
            </c:numRef>
          </c:val>
          <c:extLst>
            <c:ext xmlns:c16="http://schemas.microsoft.com/office/drawing/2014/chart" uri="{C3380CC4-5D6E-409C-BE32-E72D297353CC}">
              <c16:uniqueId val="{00000001-B8B7-4015-ABC7-A484262B080B}"/>
            </c:ext>
          </c:extLst>
        </c:ser>
        <c:dLbls>
          <c:showLegendKey val="0"/>
          <c:showVal val="0"/>
          <c:showCatName val="0"/>
          <c:showSerName val="0"/>
          <c:showPercent val="0"/>
          <c:showBubbleSize val="0"/>
        </c:dLbls>
        <c:gapWidth val="150"/>
        <c:axId val="193977344"/>
        <c:axId val="193979136"/>
      </c:barChart>
      <c:catAx>
        <c:axId val="193977344"/>
        <c:scaling>
          <c:orientation val="minMax"/>
        </c:scaling>
        <c:delete val="0"/>
        <c:axPos val="b"/>
        <c:numFmt formatCode="General" sourceLinked="0"/>
        <c:majorTickMark val="out"/>
        <c:minorTickMark val="none"/>
        <c:tickLblPos val="nextTo"/>
        <c:crossAx val="193979136"/>
        <c:crosses val="autoZero"/>
        <c:auto val="1"/>
        <c:lblAlgn val="ctr"/>
        <c:lblOffset val="100"/>
        <c:noMultiLvlLbl val="0"/>
      </c:catAx>
      <c:valAx>
        <c:axId val="193979136"/>
        <c:scaling>
          <c:orientation val="minMax"/>
        </c:scaling>
        <c:delete val="0"/>
        <c:axPos val="l"/>
        <c:majorGridlines/>
        <c:numFmt formatCode="#,##0" sourceLinked="1"/>
        <c:majorTickMark val="out"/>
        <c:minorTickMark val="none"/>
        <c:tickLblPos val="nextTo"/>
        <c:crossAx val="193977344"/>
        <c:crosses val="autoZero"/>
        <c:crossBetween val="between"/>
      </c:valAx>
      <c:spPr>
        <a:ln w="38100"/>
      </c:spPr>
    </c:plotArea>
    <c:plotVisOnly val="1"/>
    <c:dispBlanksAs val="gap"/>
    <c:showDLblsOverMax val="0"/>
  </c:chart>
  <c:spPr>
    <a:ln w="28575">
      <a:solidFill>
        <a:schemeClr val="tx1"/>
      </a:solid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6725"/>
          </a:xfrm>
          <a:prstGeom prst="rect">
            <a:avLst/>
          </a:prstGeom>
        </p:spPr>
        <p:txBody>
          <a:bodyPr vert="horz" lIns="91440" tIns="45720" rIns="91440" bIns="45720" rtlCol="0"/>
          <a:lstStyle>
            <a:lvl1pPr algn="r">
              <a:defRPr sz="1200"/>
            </a:lvl1pPr>
          </a:lstStyle>
          <a:p>
            <a:fld id="{AFBCD34A-4D32-4802-9C06-DA038789833A}" type="datetimeFigureOut">
              <a:rPr lang="en-US" smtClean="0"/>
              <a:t>3/29/2023</a:t>
            </a:fld>
            <a:endParaRPr lang="en-US"/>
          </a:p>
        </p:txBody>
      </p:sp>
      <p:sp>
        <p:nvSpPr>
          <p:cNvPr id="4" name="Footer Placeholder 3"/>
          <p:cNvSpPr>
            <a:spLocks noGrp="1"/>
          </p:cNvSpPr>
          <p:nvPr>
            <p:ph type="ftr" sz="quarter" idx="2"/>
          </p:nvPr>
        </p:nvSpPr>
        <p:spPr>
          <a:xfrm>
            <a:off x="0" y="8847138"/>
            <a:ext cx="2971800"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7138"/>
            <a:ext cx="2971800" cy="466725"/>
          </a:xfrm>
          <a:prstGeom prst="rect">
            <a:avLst/>
          </a:prstGeom>
        </p:spPr>
        <p:txBody>
          <a:bodyPr vert="horz" lIns="91440" tIns="45720" rIns="91440" bIns="45720" rtlCol="0" anchor="b"/>
          <a:lstStyle>
            <a:lvl1pPr algn="r">
              <a:defRPr sz="1200"/>
            </a:lvl1pPr>
          </a:lstStyle>
          <a:p>
            <a:fld id="{372D4589-B04E-4C92-8271-0F1B19AB4334}" type="slidenum">
              <a:rPr lang="en-US" smtClean="0"/>
              <a:t>‹#›</a:t>
            </a:fld>
            <a:endParaRPr lang="en-US"/>
          </a:p>
        </p:txBody>
      </p:sp>
    </p:spTree>
    <p:extLst>
      <p:ext uri="{BB962C8B-B14F-4D97-AF65-F5344CB8AC3E}">
        <p14:creationId xmlns:p14="http://schemas.microsoft.com/office/powerpoint/2010/main" val="1682658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7311"/>
          </a:xfrm>
          <a:prstGeom prst="rect">
            <a:avLst/>
          </a:prstGeom>
        </p:spPr>
        <p:txBody>
          <a:bodyPr vert="horz" lIns="91440" tIns="45720" rIns="91440" bIns="45720" rtlCol="0"/>
          <a:lstStyle>
            <a:lvl1pPr algn="r">
              <a:defRPr sz="1200"/>
            </a:lvl1pPr>
          </a:lstStyle>
          <a:p>
            <a:fld id="{FF943226-05B4-4214-A51D-5BC4BC0AACE7}" type="datetimeFigureOut">
              <a:rPr lang="en-US" smtClean="0"/>
              <a:t>3/29/2023</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82296"/>
            <a:ext cx="5486400" cy="366733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4"/>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4"/>
            <a:ext cx="2971800" cy="467310"/>
          </a:xfrm>
          <a:prstGeom prst="rect">
            <a:avLst/>
          </a:prstGeom>
        </p:spPr>
        <p:txBody>
          <a:bodyPr vert="horz" lIns="91440" tIns="45720" rIns="91440" bIns="45720" rtlCol="0" anchor="b"/>
          <a:lstStyle>
            <a:lvl1pPr algn="r">
              <a:defRPr sz="1200"/>
            </a:lvl1pPr>
          </a:lstStyle>
          <a:p>
            <a:fld id="{79CCDD42-108B-43F0-9D1B-5EB7877C6EB9}" type="slidenum">
              <a:rPr lang="en-US" smtClean="0"/>
              <a:t>‹#›</a:t>
            </a:fld>
            <a:endParaRPr lang="en-US"/>
          </a:p>
        </p:txBody>
      </p:sp>
    </p:spTree>
    <p:extLst>
      <p:ext uri="{BB962C8B-B14F-4D97-AF65-F5344CB8AC3E}">
        <p14:creationId xmlns:p14="http://schemas.microsoft.com/office/powerpoint/2010/main" val="173631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1</a:t>
            </a:fld>
            <a:endParaRPr lang="en-US"/>
          </a:p>
        </p:txBody>
      </p:sp>
    </p:spTree>
    <p:extLst>
      <p:ext uri="{BB962C8B-B14F-4D97-AF65-F5344CB8AC3E}">
        <p14:creationId xmlns:p14="http://schemas.microsoft.com/office/powerpoint/2010/main" val="1539428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13</a:t>
            </a:fld>
            <a:endParaRPr lang="en-US"/>
          </a:p>
        </p:txBody>
      </p:sp>
    </p:spTree>
    <p:extLst>
      <p:ext uri="{BB962C8B-B14F-4D97-AF65-F5344CB8AC3E}">
        <p14:creationId xmlns:p14="http://schemas.microsoft.com/office/powerpoint/2010/main" val="1466003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14</a:t>
            </a:fld>
            <a:endParaRPr lang="en-US"/>
          </a:p>
        </p:txBody>
      </p:sp>
    </p:spTree>
    <p:extLst>
      <p:ext uri="{BB962C8B-B14F-4D97-AF65-F5344CB8AC3E}">
        <p14:creationId xmlns:p14="http://schemas.microsoft.com/office/powerpoint/2010/main" val="4106651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15</a:t>
            </a:fld>
            <a:endParaRPr lang="en-US"/>
          </a:p>
        </p:txBody>
      </p:sp>
    </p:spTree>
    <p:extLst>
      <p:ext uri="{BB962C8B-B14F-4D97-AF65-F5344CB8AC3E}">
        <p14:creationId xmlns:p14="http://schemas.microsoft.com/office/powerpoint/2010/main" val="985139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Revitalisasi</a:t>
            </a:r>
            <a:r>
              <a:rPr lang="en-US" dirty="0"/>
              <a:t> </a:t>
            </a:r>
            <a:r>
              <a:rPr lang="en-US" dirty="0" err="1"/>
              <a:t>Posyandu</a:t>
            </a:r>
            <a:r>
              <a:rPr lang="en-US" dirty="0"/>
              <a:t> </a:t>
            </a:r>
            <a:r>
              <a:rPr lang="en-US" dirty="0" err="1"/>
              <a:t>adalah</a:t>
            </a:r>
            <a:r>
              <a:rPr lang="en-US" dirty="0"/>
              <a:t> </a:t>
            </a:r>
          </a:p>
          <a:p>
            <a:pPr lvl="1"/>
            <a:r>
              <a:rPr lang="en-US" dirty="0" err="1"/>
              <a:t>upaya</a:t>
            </a:r>
            <a:r>
              <a:rPr lang="en-US" dirty="0"/>
              <a:t> </a:t>
            </a:r>
            <a:r>
              <a:rPr lang="en-US" dirty="0" err="1"/>
              <a:t>mengoptimalkan</a:t>
            </a:r>
            <a:r>
              <a:rPr lang="en-US" dirty="0"/>
              <a:t> </a:t>
            </a:r>
            <a:r>
              <a:rPr lang="en-US" dirty="0" err="1"/>
              <a:t>fungsi</a:t>
            </a:r>
            <a:r>
              <a:rPr lang="en-US" dirty="0"/>
              <a:t> </a:t>
            </a:r>
            <a:r>
              <a:rPr lang="en-US" dirty="0" err="1"/>
              <a:t>dan</a:t>
            </a:r>
            <a:r>
              <a:rPr lang="en-US" dirty="0"/>
              <a:t> strata </a:t>
            </a:r>
            <a:r>
              <a:rPr lang="en-US" dirty="0" err="1"/>
              <a:t>posyandu</a:t>
            </a:r>
            <a:r>
              <a:rPr lang="en-US" dirty="0"/>
              <a:t> </a:t>
            </a:r>
          </a:p>
          <a:p>
            <a:pPr lvl="1"/>
            <a:r>
              <a:rPr lang="en-US" dirty="0" err="1"/>
              <a:t>Meningkatkan</a:t>
            </a:r>
            <a:r>
              <a:rPr lang="en-US" dirty="0"/>
              <a:t> </a:t>
            </a:r>
            <a:r>
              <a:rPr lang="en-US" dirty="0" err="1"/>
              <a:t>fungsi</a:t>
            </a:r>
            <a:r>
              <a:rPr lang="en-US" dirty="0"/>
              <a:t> </a:t>
            </a:r>
            <a:r>
              <a:rPr lang="en-US" dirty="0" err="1"/>
              <a:t>posyandu</a:t>
            </a:r>
            <a:r>
              <a:rPr lang="en-US" dirty="0"/>
              <a:t> </a:t>
            </a:r>
            <a:r>
              <a:rPr lang="en-US" dirty="0" err="1"/>
              <a:t>mandiri</a:t>
            </a:r>
            <a:r>
              <a:rPr lang="en-US" dirty="0"/>
              <a:t> </a:t>
            </a:r>
            <a:r>
              <a:rPr lang="en-US" dirty="0" err="1"/>
              <a:t>menjadi</a:t>
            </a:r>
            <a:r>
              <a:rPr lang="en-US" dirty="0"/>
              <a:t> </a:t>
            </a:r>
            <a:r>
              <a:rPr lang="en-US" dirty="0" err="1"/>
              <a:t>posyandu</a:t>
            </a:r>
            <a:r>
              <a:rPr lang="en-US" dirty="0"/>
              <a:t> </a:t>
            </a:r>
            <a:r>
              <a:rPr lang="en-US" dirty="0" err="1"/>
              <a:t>keluarga</a:t>
            </a:r>
            <a:r>
              <a:rPr lang="en-US" dirty="0"/>
              <a:t> yang </a:t>
            </a:r>
            <a:r>
              <a:rPr lang="en-US" dirty="0" err="1"/>
              <a:t>melayani</a:t>
            </a:r>
            <a:r>
              <a:rPr lang="en-US" dirty="0"/>
              <a:t> </a:t>
            </a:r>
            <a:r>
              <a:rPr lang="en-US" dirty="0" err="1"/>
              <a:t>semua</a:t>
            </a:r>
            <a:r>
              <a:rPr lang="en-US" dirty="0"/>
              <a:t> </a:t>
            </a:r>
            <a:r>
              <a:rPr lang="en-US" dirty="0" err="1"/>
              <a:t>anggota</a:t>
            </a:r>
            <a:r>
              <a:rPr lang="en-US" dirty="0"/>
              <a:t> </a:t>
            </a:r>
            <a:r>
              <a:rPr lang="en-US" dirty="0" err="1"/>
              <a:t>keluarga</a:t>
            </a:r>
            <a:r>
              <a:rPr lang="en-US" dirty="0"/>
              <a:t> </a:t>
            </a:r>
            <a:r>
              <a:rPr lang="en-US" dirty="0" err="1"/>
              <a:t>dalam</a:t>
            </a:r>
            <a:r>
              <a:rPr lang="en-US" dirty="0"/>
              <a:t> </a:t>
            </a:r>
            <a:r>
              <a:rPr lang="en-US" dirty="0" err="1"/>
              <a:t>bentuk</a:t>
            </a:r>
            <a:r>
              <a:rPr lang="en-US" dirty="0"/>
              <a:t> </a:t>
            </a:r>
            <a:r>
              <a:rPr lang="en-US" dirty="0" err="1"/>
              <a:t>posyandu</a:t>
            </a:r>
            <a:r>
              <a:rPr lang="en-US" dirty="0"/>
              <a:t> </a:t>
            </a:r>
            <a:r>
              <a:rPr lang="en-US" dirty="0" err="1"/>
              <a:t>remaja</a:t>
            </a:r>
            <a:r>
              <a:rPr lang="en-US" dirty="0"/>
              <a:t>, </a:t>
            </a:r>
            <a:r>
              <a:rPr lang="en-US" dirty="0" err="1"/>
              <a:t>posbindu</a:t>
            </a:r>
            <a:r>
              <a:rPr lang="en-US" dirty="0"/>
              <a:t>, </a:t>
            </a:r>
            <a:r>
              <a:rPr lang="en-US" dirty="0" err="1"/>
              <a:t>dan</a:t>
            </a:r>
            <a:r>
              <a:rPr lang="en-US" dirty="0"/>
              <a:t> </a:t>
            </a:r>
            <a:r>
              <a:rPr lang="en-US" dirty="0" err="1"/>
              <a:t>posyandu</a:t>
            </a:r>
            <a:r>
              <a:rPr lang="en-US" dirty="0"/>
              <a:t> </a:t>
            </a:r>
            <a:r>
              <a:rPr lang="en-US" dirty="0" err="1"/>
              <a:t>lansia</a:t>
            </a:r>
            <a:r>
              <a:rPr lang="en-US" dirty="0"/>
              <a:t>, </a:t>
            </a:r>
            <a:r>
              <a:rPr lang="en-US" dirty="0" err="1"/>
              <a:t>serta</a:t>
            </a:r>
            <a:r>
              <a:rPr lang="en-US" dirty="0"/>
              <a:t> </a:t>
            </a:r>
            <a:r>
              <a:rPr lang="en-US" dirty="0" err="1"/>
              <a:t>deteksi</a:t>
            </a:r>
            <a:r>
              <a:rPr lang="en-US" dirty="0"/>
              <a:t> </a:t>
            </a:r>
            <a:r>
              <a:rPr lang="en-US" dirty="0" err="1"/>
              <a:t>dini</a:t>
            </a:r>
            <a:r>
              <a:rPr lang="en-US" dirty="0"/>
              <a:t> </a:t>
            </a:r>
            <a:r>
              <a:rPr lang="en-US" dirty="0" err="1"/>
              <a:t>berbagai</a:t>
            </a:r>
            <a:r>
              <a:rPr lang="en-US" dirty="0"/>
              <a:t> </a:t>
            </a:r>
            <a:r>
              <a:rPr lang="en-US" dirty="0" err="1"/>
              <a:t>persoalan</a:t>
            </a:r>
            <a:r>
              <a:rPr lang="en-US" dirty="0"/>
              <a:t> </a:t>
            </a:r>
            <a:r>
              <a:rPr lang="en-US" dirty="0" err="1"/>
              <a:t>sosial</a:t>
            </a:r>
            <a:r>
              <a:rPr lang="en-US" dirty="0"/>
              <a:t> </a:t>
            </a:r>
            <a:r>
              <a:rPr lang="en-US" dirty="0" err="1"/>
              <a:t>sebagai</a:t>
            </a:r>
            <a:r>
              <a:rPr lang="en-US" dirty="0"/>
              <a:t> </a:t>
            </a:r>
            <a:r>
              <a:rPr lang="en-US" dirty="0" err="1"/>
              <a:t>ujung</a:t>
            </a:r>
            <a:r>
              <a:rPr lang="en-US" dirty="0"/>
              <a:t> </a:t>
            </a:r>
            <a:r>
              <a:rPr lang="en-US" dirty="0" err="1"/>
              <a:t>tombak</a:t>
            </a:r>
            <a:r>
              <a:rPr lang="en-US" dirty="0"/>
              <a:t> </a:t>
            </a:r>
            <a:r>
              <a:rPr lang="en-US" dirty="0" err="1"/>
              <a:t>pelayanan</a:t>
            </a:r>
            <a:r>
              <a:rPr lang="en-US" dirty="0"/>
              <a:t> </a:t>
            </a:r>
            <a:r>
              <a:rPr lang="en-US" dirty="0" err="1"/>
              <a:t>masyarakat</a:t>
            </a:r>
            <a:r>
              <a:rPr lang="en-US" dirty="0"/>
              <a:t> </a:t>
            </a:r>
            <a:r>
              <a:rPr lang="en-US" dirty="0" err="1"/>
              <a:t>berbasis</a:t>
            </a:r>
            <a:r>
              <a:rPr lang="en-US" dirty="0"/>
              <a:t> </a:t>
            </a:r>
            <a:r>
              <a:rPr lang="en-US" dirty="0" err="1"/>
              <a:t>dusun</a:t>
            </a:r>
            <a:r>
              <a:rPr lang="en-US" dirty="0"/>
              <a:t>.</a:t>
            </a:r>
          </a:p>
        </p:txBody>
      </p:sp>
      <p:sp>
        <p:nvSpPr>
          <p:cNvPr id="4" name="Slide Number Placeholder 3"/>
          <p:cNvSpPr>
            <a:spLocks noGrp="1"/>
          </p:cNvSpPr>
          <p:nvPr>
            <p:ph type="sldNum" sz="quarter" idx="5"/>
          </p:nvPr>
        </p:nvSpPr>
        <p:spPr/>
        <p:txBody>
          <a:bodyPr/>
          <a:lstStyle/>
          <a:p>
            <a:fld id="{173E2478-AFBF-4FBC-A5C5-9861C36CF4D2}" type="slidenum">
              <a:rPr lang="id-ID" smtClean="0"/>
              <a:pPr/>
              <a:t>2</a:t>
            </a:fld>
            <a:endParaRPr lang="id-ID"/>
          </a:p>
        </p:txBody>
      </p:sp>
    </p:spTree>
    <p:extLst>
      <p:ext uri="{BB962C8B-B14F-4D97-AF65-F5344CB8AC3E}">
        <p14:creationId xmlns:p14="http://schemas.microsoft.com/office/powerpoint/2010/main" val="2547937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3</a:t>
            </a:fld>
            <a:endParaRPr lang="en-US"/>
          </a:p>
        </p:txBody>
      </p:sp>
    </p:spTree>
    <p:extLst>
      <p:ext uri="{BB962C8B-B14F-4D97-AF65-F5344CB8AC3E}">
        <p14:creationId xmlns:p14="http://schemas.microsoft.com/office/powerpoint/2010/main" val="1558009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4</a:t>
            </a:fld>
            <a:endParaRPr lang="en-US"/>
          </a:p>
        </p:txBody>
      </p:sp>
    </p:spTree>
    <p:extLst>
      <p:ext uri="{BB962C8B-B14F-4D97-AF65-F5344CB8AC3E}">
        <p14:creationId xmlns:p14="http://schemas.microsoft.com/office/powerpoint/2010/main" val="2427597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5</a:t>
            </a:fld>
            <a:endParaRPr lang="en-US"/>
          </a:p>
        </p:txBody>
      </p:sp>
    </p:spTree>
    <p:extLst>
      <p:ext uri="{BB962C8B-B14F-4D97-AF65-F5344CB8AC3E}">
        <p14:creationId xmlns:p14="http://schemas.microsoft.com/office/powerpoint/2010/main" val="2260730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6</a:t>
            </a:fld>
            <a:endParaRPr lang="en-US"/>
          </a:p>
        </p:txBody>
      </p:sp>
    </p:spTree>
    <p:extLst>
      <p:ext uri="{BB962C8B-B14F-4D97-AF65-F5344CB8AC3E}">
        <p14:creationId xmlns:p14="http://schemas.microsoft.com/office/powerpoint/2010/main" val="630142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7</a:t>
            </a:fld>
            <a:endParaRPr lang="en-US"/>
          </a:p>
        </p:txBody>
      </p:sp>
    </p:spTree>
    <p:extLst>
      <p:ext uri="{BB962C8B-B14F-4D97-AF65-F5344CB8AC3E}">
        <p14:creationId xmlns:p14="http://schemas.microsoft.com/office/powerpoint/2010/main" val="604485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8</a:t>
            </a:fld>
            <a:endParaRPr lang="en-US"/>
          </a:p>
        </p:txBody>
      </p:sp>
    </p:spTree>
    <p:extLst>
      <p:ext uri="{BB962C8B-B14F-4D97-AF65-F5344CB8AC3E}">
        <p14:creationId xmlns:p14="http://schemas.microsoft.com/office/powerpoint/2010/main" val="587169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9CCDD42-108B-43F0-9D1B-5EB7877C6EB9}" type="slidenum">
              <a:rPr lang="en-US" smtClean="0"/>
              <a:t>9</a:t>
            </a:fld>
            <a:endParaRPr lang="en-US"/>
          </a:p>
        </p:txBody>
      </p:sp>
    </p:spTree>
    <p:extLst>
      <p:ext uri="{BB962C8B-B14F-4D97-AF65-F5344CB8AC3E}">
        <p14:creationId xmlns:p14="http://schemas.microsoft.com/office/powerpoint/2010/main" val="37966976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3/29/2023</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3/29/2023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3/29/2023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3/29/2023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3/29/2023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3/29/2023</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3/29/2023</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3/29/2023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3/29/2023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1" name="Shape 21"/>
          <p:cNvSpPr/>
          <p:nvPr/>
        </p:nvSpPr>
        <p:spPr>
          <a:xfrm>
            <a:off x="0" y="6532159"/>
            <a:ext cx="12200704" cy="325559"/>
          </a:xfrm>
          <a:prstGeom prst="rect">
            <a:avLst/>
          </a:prstGeom>
          <a:solidFill>
            <a:srgbClr val="1F4D99"/>
          </a:solidFill>
          <a:ln>
            <a:noFill/>
          </a:ln>
        </p:spPr>
        <p:txBody>
          <a:bodyPr wrap="square" lIns="78143" tIns="78143" rIns="78143" bIns="78143" anchor="ctr" anchorCtr="0">
            <a:noAutofit/>
          </a:bodyPr>
          <a:lstStyle/>
          <a:p>
            <a:pPr lvl="0"/>
            <a:endParaRPr sz="1538"/>
          </a:p>
        </p:txBody>
      </p:sp>
      <p:sp>
        <p:nvSpPr>
          <p:cNvPr id="22" name="Shape 22"/>
          <p:cNvSpPr txBox="1">
            <a:spLocks noGrp="1"/>
          </p:cNvSpPr>
          <p:nvPr>
            <p:ph type="body" idx="1"/>
          </p:nvPr>
        </p:nvSpPr>
        <p:spPr>
          <a:xfrm>
            <a:off x="415613" y="1123455"/>
            <a:ext cx="11361020" cy="4555110"/>
          </a:xfrm>
          <a:prstGeom prst="rect">
            <a:avLst/>
          </a:prstGeom>
        </p:spPr>
        <p:txBody>
          <a:bodyPr wrap="square" lIns="116275" tIns="116275" rIns="116275" bIns="1162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lvl="0"/>
            <a:r>
              <a:rPr lang="en-US"/>
              <a:t>Edit Master text styles</a:t>
            </a:r>
          </a:p>
        </p:txBody>
      </p:sp>
      <p:sp>
        <p:nvSpPr>
          <p:cNvPr id="23" name="Shape 23"/>
          <p:cNvSpPr txBox="1">
            <a:spLocks noGrp="1"/>
          </p:cNvSpPr>
          <p:nvPr>
            <p:ph type="sldNum" idx="12"/>
          </p:nvPr>
        </p:nvSpPr>
        <p:spPr>
          <a:xfrm>
            <a:off x="11460711" y="6532158"/>
            <a:ext cx="731645" cy="325559"/>
          </a:xfrm>
          <a:prstGeom prst="rect">
            <a:avLst/>
          </a:prstGeom>
        </p:spPr>
        <p:txBody>
          <a:bodyPr wrap="square" lIns="116275" tIns="116275" rIns="116275" bIns="116275" anchor="ctr" anchorCtr="0">
            <a:noAutofit/>
          </a:bodyPr>
          <a:lstStyle/>
          <a:p>
            <a:pPr algn="ctr"/>
            <a:fld id="{00000000-1234-1234-1234-123412341234}" type="slidenum">
              <a:rPr lang="en" smtClean="0">
                <a:solidFill>
                  <a:srgbClr val="D9D9D9"/>
                </a:solidFill>
              </a:rPr>
              <a:pPr algn="ctr"/>
              <a:t>‹#›</a:t>
            </a:fld>
            <a:endParaRPr lang="en" dirty="0">
              <a:solidFill>
                <a:srgbClr val="D9D9D9"/>
              </a:solidFill>
            </a:endParaRPr>
          </a:p>
        </p:txBody>
      </p:sp>
      <p:sp>
        <p:nvSpPr>
          <p:cNvPr id="25" name="Shape 25"/>
          <p:cNvSpPr txBox="1">
            <a:spLocks noGrp="1"/>
          </p:cNvSpPr>
          <p:nvPr>
            <p:ph type="title"/>
          </p:nvPr>
        </p:nvSpPr>
        <p:spPr>
          <a:xfrm>
            <a:off x="415612" y="180228"/>
            <a:ext cx="10637901" cy="763613"/>
          </a:xfrm>
          <a:prstGeom prst="rect">
            <a:avLst/>
          </a:prstGeom>
        </p:spPr>
        <p:txBody>
          <a:bodyPr wrap="square" lIns="116275" tIns="116275" rIns="116275" bIns="116275" anchor="t" anchorCtr="0"/>
          <a:lstStyle>
            <a:lvl1pPr lvl="0" rtl="0">
              <a:spcBef>
                <a:spcPts val="0"/>
              </a:spcBef>
              <a:defRPr sz="2735"/>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en-US"/>
              <a:t>Click to edit Master title style</a:t>
            </a:r>
            <a:endParaRPr dirty="0"/>
          </a:p>
        </p:txBody>
      </p:sp>
      <p:pic>
        <p:nvPicPr>
          <p:cNvPr id="1026" name="Picture 2" descr="Berkas:Coat of arms of West Nusa Tenggara.svg">
            <a:extLst>
              <a:ext uri="{FF2B5EF4-FFF2-40B4-BE49-F238E27FC236}">
                <a16:creationId xmlns:a16="http://schemas.microsoft.com/office/drawing/2014/main" id="{94354918-866E-4CB1-87C7-9C053ECF5E8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175520" y="182690"/>
            <a:ext cx="651013" cy="761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407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5553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3/29/2023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47033" y="715533"/>
            <a:ext cx="10298000" cy="6416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1" name="Google Shape;21;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2" name="Google Shape;22;p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722674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1"/>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3707054-8CF2-442D-A215-629A79315E4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39290244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707054-8CF2-442D-A215-629A79315E4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9164069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6"/>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707054-8CF2-442D-A215-629A79315E4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4974406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1" y="1600206"/>
            <a:ext cx="6756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721601" y="1600206"/>
            <a:ext cx="6756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3707054-8CF2-442D-A215-629A79315E4D}"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20593403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3"/>
            <a:ext cx="53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707054-8CF2-442D-A215-629A79315E4D}" type="datetimeFigureOut">
              <a:rPr lang="en-US" smtClean="0"/>
              <a:t>3/29/2023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39108749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707054-8CF2-442D-A215-629A79315E4D}" type="datetimeFigureOut">
              <a:rPr lang="en-US" smtClean="0"/>
              <a:t>3/29/2023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36204020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707054-8CF2-442D-A215-629A79315E4D}" type="datetimeFigureOut">
              <a:rPr lang="en-US" smtClean="0"/>
              <a:t>3/29/2023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23663818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4"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6"/>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4"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707054-8CF2-442D-A215-629A79315E4D}"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11235646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707054-8CF2-442D-A215-629A79315E4D}"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599956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3/29/2023</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707054-8CF2-442D-A215-629A79315E4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2193731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048999" y="274644"/>
            <a:ext cx="34290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1" y="274644"/>
            <a:ext cx="10083801"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707054-8CF2-442D-A215-629A79315E4D}"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FBB8DC-6C7F-45DA-9327-8BECDAE4D679}" type="slidenum">
              <a:rPr lang="en-US" smtClean="0"/>
              <a:t>‹#›</a:t>
            </a:fld>
            <a:endParaRPr lang="en-US"/>
          </a:p>
        </p:txBody>
      </p:sp>
    </p:spTree>
    <p:extLst>
      <p:ext uri="{BB962C8B-B14F-4D97-AF65-F5344CB8AC3E}">
        <p14:creationId xmlns:p14="http://schemas.microsoft.com/office/powerpoint/2010/main" val="1608885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3/29/2023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3/29/2023</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3/29/2023</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3/29/2023</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3/29/2023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3/29/2023</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20">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3/29/2023</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 id="2147483674" r:id="rId18"/>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6295919"/>
      </p:ext>
    </p:extLst>
  </p:cSld>
  <p:clrMap bg1="lt1" tx1="dk1" bg2="lt2" tx2="dk2" accent1="accent1" accent2="accent2" accent3="accent3" accent4="accent4" accent5="accent5" accent6="accent6" hlink="hlink" folHlink="folHlink"/>
  <p:sldLayoutIdLst>
    <p:sldLayoutId id="2147483676" r:id="rId1"/>
    <p:sldLayoutId id="2147483677"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707054-8CF2-442D-A215-629A79315E4D}" type="datetimeFigureOut">
              <a:rPr lang="en-US" smtClean="0"/>
              <a:t>3/29/2023</a:t>
            </a:fld>
            <a:endParaRPr lang="en-US"/>
          </a:p>
        </p:txBody>
      </p:sp>
      <p:sp>
        <p:nvSpPr>
          <p:cNvPr id="5" name="Footer Placeholder 4"/>
          <p:cNvSpPr>
            <a:spLocks noGrp="1"/>
          </p:cNvSpPr>
          <p:nvPr>
            <p:ph type="ftr" sz="quarter" idx="3"/>
          </p:nvPr>
        </p:nvSpPr>
        <p:spPr>
          <a:xfrm>
            <a:off x="4165600" y="635635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6"/>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BB8DC-6C7F-45DA-9327-8BECDAE4D679}" type="slidenum">
              <a:rPr lang="en-US" smtClean="0"/>
              <a:t>‹#›</a:t>
            </a:fld>
            <a:endParaRPr lang="en-US"/>
          </a:p>
        </p:txBody>
      </p:sp>
    </p:spTree>
    <p:extLst>
      <p:ext uri="{BB962C8B-B14F-4D97-AF65-F5344CB8AC3E}">
        <p14:creationId xmlns:p14="http://schemas.microsoft.com/office/powerpoint/2010/main" val="289126090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0.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4636" y="785611"/>
            <a:ext cx="8825658" cy="3811466"/>
          </a:xfrm>
        </p:spPr>
        <p:txBody>
          <a:bodyPr/>
          <a:lstStyle/>
          <a:p>
            <a:pPr algn="ctr"/>
            <a:r>
              <a:rPr lang="id-ID" sz="3600" dirty="0">
                <a:latin typeface="Berlin Sans FB Demi" panose="020E0802020502020306" pitchFamily="34" charset="0"/>
              </a:rPr>
              <a:t>REVITALISASI POSYANDU </a:t>
            </a:r>
            <a:br>
              <a:rPr lang="id-ID" sz="3600" dirty="0">
                <a:latin typeface="Berlin Sans FB Demi" panose="020E0802020502020306" pitchFamily="34" charset="0"/>
              </a:rPr>
            </a:br>
            <a:r>
              <a:rPr lang="en-US" sz="3600" dirty="0">
                <a:latin typeface="Berlin Sans FB Demi" panose="020E0802020502020306" pitchFamily="34" charset="0"/>
              </a:rPr>
              <a:t>MELALUI PENGUATAN KELEMBAGAAN DAN ADVOKASI REGULASI</a:t>
            </a:r>
            <a:br>
              <a:rPr lang="en-US" sz="3600" dirty="0">
                <a:latin typeface="Berlin Sans FB Demi" panose="020E0802020502020306" pitchFamily="34" charset="0"/>
              </a:rPr>
            </a:br>
            <a:br>
              <a:rPr lang="en-ID" sz="3600" dirty="0">
                <a:latin typeface="Berlin Sans FB Demi" panose="020E0802020502020306" pitchFamily="34" charset="0"/>
              </a:rPr>
            </a:br>
            <a:endParaRPr lang="en-US" sz="2400" dirty="0">
              <a:latin typeface="Berlin Sans FB Demi" panose="020E0802020502020306" pitchFamily="34" charset="0"/>
            </a:endParaRPr>
          </a:p>
        </p:txBody>
      </p:sp>
      <p:sp>
        <p:nvSpPr>
          <p:cNvPr id="3" name="Subtitle 2"/>
          <p:cNvSpPr>
            <a:spLocks noGrp="1"/>
          </p:cNvSpPr>
          <p:nvPr>
            <p:ph type="subTitle" idx="1"/>
          </p:nvPr>
        </p:nvSpPr>
        <p:spPr>
          <a:xfrm>
            <a:off x="734096" y="4906170"/>
            <a:ext cx="10766738" cy="1314326"/>
          </a:xfrm>
        </p:spPr>
        <p:txBody>
          <a:bodyPr>
            <a:normAutofit/>
          </a:bodyPr>
          <a:lstStyle/>
          <a:p>
            <a:pPr algn="ctr"/>
            <a:r>
              <a:rPr lang="en-ID" dirty="0" err="1">
                <a:latin typeface="Berlin Sans FB Demi" panose="020E0802020502020306" pitchFamily="34" charset="0"/>
              </a:rPr>
              <a:t>dinas</a:t>
            </a:r>
            <a:r>
              <a:rPr lang="en-ID" dirty="0">
                <a:latin typeface="Berlin Sans FB Demi" panose="020E0802020502020306" pitchFamily="34" charset="0"/>
              </a:rPr>
              <a:t> </a:t>
            </a:r>
            <a:r>
              <a:rPr lang="en-ID" dirty="0" err="1">
                <a:latin typeface="Berlin Sans FB Demi" panose="020E0802020502020306" pitchFamily="34" charset="0"/>
              </a:rPr>
              <a:t>pemberdayaan</a:t>
            </a:r>
            <a:r>
              <a:rPr lang="en-ID" dirty="0">
                <a:latin typeface="Berlin Sans FB Demi" panose="020E0802020502020306" pitchFamily="34" charset="0"/>
              </a:rPr>
              <a:t> </a:t>
            </a:r>
            <a:r>
              <a:rPr lang="en-ID" dirty="0" err="1">
                <a:latin typeface="Berlin Sans FB Demi" panose="020E0802020502020306" pitchFamily="34" charset="0"/>
              </a:rPr>
              <a:t>masyarakat</a:t>
            </a:r>
            <a:r>
              <a:rPr lang="en-ID" dirty="0">
                <a:latin typeface="Berlin Sans FB Demi" panose="020E0802020502020306" pitchFamily="34" charset="0"/>
              </a:rPr>
              <a:t> </a:t>
            </a:r>
            <a:r>
              <a:rPr lang="en-ID" dirty="0" err="1">
                <a:latin typeface="Berlin Sans FB Demi" panose="020E0802020502020306" pitchFamily="34" charset="0"/>
              </a:rPr>
              <a:t>pemerintahan</a:t>
            </a:r>
            <a:r>
              <a:rPr lang="en-ID" dirty="0">
                <a:latin typeface="Berlin Sans FB Demi" panose="020E0802020502020306" pitchFamily="34" charset="0"/>
              </a:rPr>
              <a:t> </a:t>
            </a:r>
            <a:r>
              <a:rPr lang="en-ID" dirty="0" err="1">
                <a:latin typeface="Berlin Sans FB Demi" panose="020E0802020502020306" pitchFamily="34" charset="0"/>
              </a:rPr>
              <a:t>desa</a:t>
            </a:r>
            <a:r>
              <a:rPr lang="en-ID" dirty="0">
                <a:latin typeface="Berlin Sans FB Demi" panose="020E0802020502020306" pitchFamily="34" charset="0"/>
              </a:rPr>
              <a:t> </a:t>
            </a:r>
          </a:p>
          <a:p>
            <a:pPr algn="ctr"/>
            <a:r>
              <a:rPr lang="en-ID" dirty="0" err="1">
                <a:latin typeface="Berlin Sans FB Demi" panose="020E0802020502020306" pitchFamily="34" charset="0"/>
              </a:rPr>
              <a:t>kependudukan</a:t>
            </a:r>
            <a:r>
              <a:rPr lang="en-ID" dirty="0">
                <a:latin typeface="Berlin Sans FB Demi" panose="020E0802020502020306" pitchFamily="34" charset="0"/>
              </a:rPr>
              <a:t> </a:t>
            </a:r>
            <a:r>
              <a:rPr lang="en-ID" dirty="0" err="1">
                <a:latin typeface="Berlin Sans FB Demi" panose="020E0802020502020306" pitchFamily="34" charset="0"/>
              </a:rPr>
              <a:t>dan</a:t>
            </a:r>
            <a:r>
              <a:rPr lang="en-ID" dirty="0">
                <a:latin typeface="Berlin Sans FB Demi" panose="020E0802020502020306" pitchFamily="34" charset="0"/>
              </a:rPr>
              <a:t> </a:t>
            </a:r>
            <a:r>
              <a:rPr lang="en-ID" dirty="0" err="1">
                <a:latin typeface="Berlin Sans FB Demi" panose="020E0802020502020306" pitchFamily="34" charset="0"/>
              </a:rPr>
              <a:t>pencatatan</a:t>
            </a:r>
            <a:r>
              <a:rPr lang="en-ID" dirty="0">
                <a:latin typeface="Berlin Sans FB Demi" panose="020E0802020502020306" pitchFamily="34" charset="0"/>
              </a:rPr>
              <a:t> </a:t>
            </a:r>
            <a:r>
              <a:rPr lang="en-ID" dirty="0" err="1">
                <a:latin typeface="Berlin Sans FB Demi" panose="020E0802020502020306" pitchFamily="34" charset="0"/>
              </a:rPr>
              <a:t>sipil</a:t>
            </a:r>
            <a:r>
              <a:rPr lang="en-ID" dirty="0">
                <a:latin typeface="Berlin Sans FB Demi" panose="020E0802020502020306" pitchFamily="34" charset="0"/>
              </a:rPr>
              <a:t> </a:t>
            </a:r>
          </a:p>
          <a:p>
            <a:pPr algn="ctr"/>
            <a:r>
              <a:rPr lang="en-ID" dirty="0" err="1">
                <a:latin typeface="Berlin Sans FB Demi" panose="020E0802020502020306" pitchFamily="34" charset="0"/>
              </a:rPr>
              <a:t>Provinsi</a:t>
            </a:r>
            <a:r>
              <a:rPr lang="en-ID" dirty="0">
                <a:latin typeface="Berlin Sans FB Demi" panose="020E0802020502020306" pitchFamily="34" charset="0"/>
              </a:rPr>
              <a:t> </a:t>
            </a:r>
            <a:r>
              <a:rPr lang="en-ID" dirty="0" err="1">
                <a:latin typeface="Berlin Sans FB Demi" panose="020E0802020502020306" pitchFamily="34" charset="0"/>
              </a:rPr>
              <a:t>ntb</a:t>
            </a:r>
            <a:endParaRPr lang="en-ID" dirty="0">
              <a:latin typeface="Berlin Sans FB Demi" panose="020E0802020502020306" pitchFamily="34" charset="0"/>
            </a:endParaRPr>
          </a:p>
          <a:p>
            <a:endParaRPr lang="en-US" dirty="0"/>
          </a:p>
        </p:txBody>
      </p:sp>
    </p:spTree>
    <p:extLst>
      <p:ext uri="{BB962C8B-B14F-4D97-AF65-F5344CB8AC3E}">
        <p14:creationId xmlns:p14="http://schemas.microsoft.com/office/powerpoint/2010/main" val="1740009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10785-3E7C-E0D4-1EE9-4EA999D6B539}"/>
              </a:ext>
            </a:extLst>
          </p:cNvPr>
          <p:cNvSpPr>
            <a:spLocks noGrp="1"/>
          </p:cNvSpPr>
          <p:nvPr>
            <p:ph type="title"/>
          </p:nvPr>
        </p:nvSpPr>
        <p:spPr>
          <a:xfrm>
            <a:off x="152400" y="111436"/>
            <a:ext cx="11887200" cy="980630"/>
          </a:xfrm>
          <a:solidFill>
            <a:schemeClr val="tx2">
              <a:lumMod val="20000"/>
              <a:lumOff val="80000"/>
            </a:schemeClr>
          </a:solidFill>
        </p:spPr>
        <p:txBody>
          <a:bodyPr/>
          <a:lstStyle/>
          <a:p>
            <a:pPr algn="l"/>
            <a:br>
              <a:rPr lang="en-US" sz="1600" dirty="0"/>
            </a:br>
            <a:br>
              <a:rPr lang="en-US" sz="1600" dirty="0"/>
            </a:br>
            <a:r>
              <a:rPr lang="en-US" sz="2400" dirty="0" err="1"/>
              <a:t>Dalam</a:t>
            </a:r>
            <a:r>
              <a:rPr lang="en-US" sz="2400" dirty="0"/>
              <a:t> </a:t>
            </a:r>
            <a:r>
              <a:rPr lang="en-US" sz="2400" dirty="0" err="1"/>
              <a:t>rangka</a:t>
            </a:r>
            <a:r>
              <a:rPr lang="en-US" sz="2400" dirty="0"/>
              <a:t> </a:t>
            </a:r>
            <a:r>
              <a:rPr lang="en-US" sz="2400" dirty="0" err="1"/>
              <a:t>melaksanakan</a:t>
            </a:r>
            <a:r>
              <a:rPr lang="en-US" sz="2400" dirty="0"/>
              <a:t> </a:t>
            </a:r>
            <a:r>
              <a:rPr lang="en-US" sz="2400" dirty="0" err="1"/>
              <a:t>tanggung</a:t>
            </a:r>
            <a:r>
              <a:rPr lang="en-US" sz="2400" dirty="0"/>
              <a:t> </a:t>
            </a:r>
            <a:r>
              <a:rPr lang="en-US" sz="2400" dirty="0" err="1"/>
              <a:t>jawab</a:t>
            </a:r>
            <a:r>
              <a:rPr lang="en-US" sz="2400" dirty="0"/>
              <a:t> yang </a:t>
            </a:r>
            <a:r>
              <a:rPr lang="en-US" sz="2400" dirty="0" err="1"/>
              <a:t>diemban</a:t>
            </a:r>
            <a:r>
              <a:rPr lang="en-US" sz="2400" dirty="0"/>
              <a:t> oleh DPMPD DUKCAPIL </a:t>
            </a:r>
            <a:r>
              <a:rPr lang="en-US" sz="2400" dirty="0" err="1"/>
              <a:t>untuk</a:t>
            </a:r>
            <a:r>
              <a:rPr lang="en-US" sz="2400" dirty="0"/>
              <a:t> Program </a:t>
            </a:r>
            <a:r>
              <a:rPr lang="en-US" sz="2400" dirty="0" err="1"/>
              <a:t>Revitalisasi</a:t>
            </a:r>
            <a:r>
              <a:rPr lang="en-US" sz="2400" dirty="0"/>
              <a:t> </a:t>
            </a:r>
            <a:r>
              <a:rPr lang="en-US" sz="2400" dirty="0" err="1"/>
              <a:t>Posyandu</a:t>
            </a:r>
            <a:r>
              <a:rPr lang="en-US" sz="2400" dirty="0"/>
              <a:t>, Langkah </a:t>
            </a:r>
            <a:r>
              <a:rPr lang="en-US" sz="2400" dirty="0" err="1"/>
              <a:t>Langkah</a:t>
            </a:r>
            <a:r>
              <a:rPr lang="en-US" sz="2400" dirty="0"/>
              <a:t> yang </a:t>
            </a:r>
            <a:r>
              <a:rPr lang="en-US" sz="2400" dirty="0" err="1"/>
              <a:t>dilakukan</a:t>
            </a:r>
            <a:r>
              <a:rPr lang="en-US" sz="2400" dirty="0"/>
              <a:t> </a:t>
            </a:r>
            <a:r>
              <a:rPr lang="en-US" sz="2400" dirty="0" err="1"/>
              <a:t>adalah</a:t>
            </a:r>
            <a:r>
              <a:rPr lang="en-US" sz="2400" dirty="0"/>
              <a:t> :</a:t>
            </a:r>
            <a:br>
              <a:rPr lang="en-US" sz="2400" dirty="0"/>
            </a:br>
            <a:endParaRPr lang="en-ID" sz="2400" dirty="0"/>
          </a:p>
        </p:txBody>
      </p:sp>
      <p:sp>
        <p:nvSpPr>
          <p:cNvPr id="3" name="Text Placeholder 2">
            <a:extLst>
              <a:ext uri="{FF2B5EF4-FFF2-40B4-BE49-F238E27FC236}">
                <a16:creationId xmlns:a16="http://schemas.microsoft.com/office/drawing/2014/main" id="{6AF48551-E58B-075B-1FE2-32D83E28EC23}"/>
              </a:ext>
            </a:extLst>
          </p:cNvPr>
          <p:cNvSpPr>
            <a:spLocks noGrp="1"/>
          </p:cNvSpPr>
          <p:nvPr>
            <p:ph type="body" idx="1"/>
          </p:nvPr>
        </p:nvSpPr>
        <p:spPr>
          <a:xfrm>
            <a:off x="152400" y="1143000"/>
            <a:ext cx="5943600" cy="505228"/>
          </a:xfrm>
          <a:solidFill>
            <a:schemeClr val="accent2">
              <a:lumMod val="40000"/>
              <a:lumOff val="60000"/>
            </a:schemeClr>
          </a:solidFill>
        </p:spPr>
        <p:txBody>
          <a:bodyPr/>
          <a:lstStyle/>
          <a:p>
            <a:pPr marL="186262" indent="0">
              <a:buNone/>
            </a:pPr>
            <a:r>
              <a:rPr lang="en-US" sz="2400" b="1" dirty="0"/>
              <a:t>I. </a:t>
            </a:r>
            <a:r>
              <a:rPr lang="en-US" sz="2400" b="1" dirty="0" err="1"/>
              <a:t>Aspek</a:t>
            </a:r>
            <a:r>
              <a:rPr lang="en-US" sz="2400" b="1" dirty="0"/>
              <a:t> </a:t>
            </a:r>
            <a:r>
              <a:rPr lang="en-US" sz="2400" b="1" dirty="0" err="1"/>
              <a:t>administratif</a:t>
            </a:r>
            <a:r>
              <a:rPr lang="en-US" sz="2400" b="1" dirty="0"/>
              <a:t>:</a:t>
            </a:r>
            <a:endParaRPr lang="en-ID" sz="2400" dirty="0"/>
          </a:p>
        </p:txBody>
      </p:sp>
      <p:sp>
        <p:nvSpPr>
          <p:cNvPr id="4" name="Text Placeholder 3">
            <a:extLst>
              <a:ext uri="{FF2B5EF4-FFF2-40B4-BE49-F238E27FC236}">
                <a16:creationId xmlns:a16="http://schemas.microsoft.com/office/drawing/2014/main" id="{35DBF367-225A-0F67-6269-B29A63DAAEDC}"/>
              </a:ext>
            </a:extLst>
          </p:cNvPr>
          <p:cNvSpPr>
            <a:spLocks noGrp="1"/>
          </p:cNvSpPr>
          <p:nvPr>
            <p:ph type="body" idx="2"/>
          </p:nvPr>
        </p:nvSpPr>
        <p:spPr>
          <a:xfrm>
            <a:off x="415600" y="1648228"/>
            <a:ext cx="11624000" cy="5098336"/>
          </a:xfrm>
        </p:spPr>
        <p:txBody>
          <a:bodyPr/>
          <a:lstStyle/>
          <a:p>
            <a:pPr marL="186262" indent="0">
              <a:buNone/>
            </a:pPr>
            <a:r>
              <a:rPr lang="en-US" sz="1600" b="1" dirty="0"/>
              <a:t>A. </a:t>
            </a:r>
            <a:r>
              <a:rPr lang="en-US" sz="1600" dirty="0">
                <a:solidFill>
                  <a:schemeClr val="tx1"/>
                </a:solidFill>
              </a:rPr>
              <a:t>Surat </a:t>
            </a:r>
            <a:r>
              <a:rPr lang="en-US" sz="1600" dirty="0" err="1">
                <a:solidFill>
                  <a:schemeClr val="tx1"/>
                </a:solidFill>
              </a:rPr>
              <a:t>Gubernur</a:t>
            </a:r>
            <a:r>
              <a:rPr lang="en-US" sz="1600" dirty="0">
                <a:solidFill>
                  <a:schemeClr val="tx1"/>
                </a:solidFill>
              </a:rPr>
              <a:t> </a:t>
            </a:r>
            <a:r>
              <a:rPr lang="en-US" sz="1600" dirty="0" err="1">
                <a:solidFill>
                  <a:schemeClr val="tx1"/>
                </a:solidFill>
              </a:rPr>
              <a:t>kepada</a:t>
            </a:r>
            <a:r>
              <a:rPr lang="en-US" sz="1600" dirty="0">
                <a:solidFill>
                  <a:schemeClr val="tx1"/>
                </a:solidFill>
              </a:rPr>
              <a:t> </a:t>
            </a:r>
            <a:r>
              <a:rPr lang="en-US" sz="1600" dirty="0" err="1">
                <a:solidFill>
                  <a:schemeClr val="tx1"/>
                </a:solidFill>
              </a:rPr>
              <a:t>Bupati</a:t>
            </a:r>
            <a:r>
              <a:rPr lang="en-US" sz="1600" dirty="0">
                <a:solidFill>
                  <a:schemeClr val="tx1"/>
                </a:solidFill>
              </a:rPr>
              <a:t>/ </a:t>
            </a:r>
            <a:r>
              <a:rPr lang="en-US" sz="1600" dirty="0" err="1">
                <a:solidFill>
                  <a:schemeClr val="tx1"/>
                </a:solidFill>
              </a:rPr>
              <a:t>walikota</a:t>
            </a:r>
            <a:r>
              <a:rPr lang="en-US" sz="1600" dirty="0">
                <a:solidFill>
                  <a:schemeClr val="tx1"/>
                </a:solidFill>
              </a:rPr>
              <a:t> </a:t>
            </a:r>
            <a:r>
              <a:rPr lang="en-US" sz="1600" dirty="0" err="1">
                <a:solidFill>
                  <a:schemeClr val="tx1"/>
                </a:solidFill>
              </a:rPr>
              <a:t>terkait</a:t>
            </a:r>
            <a:r>
              <a:rPr lang="en-US" sz="1600" dirty="0">
                <a:solidFill>
                  <a:schemeClr val="tx1"/>
                </a:solidFill>
              </a:rPr>
              <a:t> </a:t>
            </a:r>
            <a:r>
              <a:rPr lang="en-US" sz="1600" dirty="0" err="1">
                <a:solidFill>
                  <a:schemeClr val="tx1"/>
                </a:solidFill>
              </a:rPr>
              <a:t>pemanfaatan</a:t>
            </a:r>
            <a:r>
              <a:rPr lang="en-US" sz="1600" dirty="0">
                <a:solidFill>
                  <a:schemeClr val="tx1"/>
                </a:solidFill>
              </a:rPr>
              <a:t> DD </a:t>
            </a:r>
            <a:r>
              <a:rPr lang="en-US" sz="1600" dirty="0" err="1">
                <a:solidFill>
                  <a:schemeClr val="tx1"/>
                </a:solidFill>
              </a:rPr>
              <a:t>untuk</a:t>
            </a:r>
            <a:r>
              <a:rPr lang="en-US" sz="1600" dirty="0">
                <a:solidFill>
                  <a:schemeClr val="tx1"/>
                </a:solidFill>
              </a:rPr>
              <a:t> </a:t>
            </a:r>
            <a:r>
              <a:rPr lang="en-US" sz="1600" dirty="0" err="1">
                <a:solidFill>
                  <a:schemeClr val="tx1"/>
                </a:solidFill>
              </a:rPr>
              <a:t>Revitalisasi</a:t>
            </a:r>
            <a:r>
              <a:rPr lang="en-US" sz="1600" dirty="0">
                <a:solidFill>
                  <a:schemeClr val="tx1"/>
                </a:solidFill>
              </a:rPr>
              <a:t> </a:t>
            </a:r>
            <a:r>
              <a:rPr lang="en-US" sz="1600" dirty="0"/>
              <a:t> </a:t>
            </a:r>
            <a:r>
              <a:rPr lang="en-US" sz="1600" dirty="0" err="1"/>
              <a:t>Pos</a:t>
            </a:r>
            <a:r>
              <a:rPr lang="en-US" sz="1600" dirty="0" err="1">
                <a:solidFill>
                  <a:schemeClr val="tx1"/>
                </a:solidFill>
              </a:rPr>
              <a:t>yandu</a:t>
            </a:r>
            <a:r>
              <a:rPr lang="en-US" sz="1600" dirty="0">
                <a:solidFill>
                  <a:schemeClr val="tx1"/>
                </a:solidFill>
              </a:rPr>
              <a:t> (</a:t>
            </a:r>
            <a:r>
              <a:rPr lang="en-US" sz="1600" dirty="0" err="1">
                <a:solidFill>
                  <a:schemeClr val="tx1"/>
                </a:solidFill>
              </a:rPr>
              <a:t>Januari</a:t>
            </a:r>
            <a:r>
              <a:rPr lang="en-US" sz="1600" dirty="0">
                <a:solidFill>
                  <a:schemeClr val="tx1"/>
                </a:solidFill>
              </a:rPr>
              <a:t> </a:t>
            </a:r>
          </a:p>
          <a:p>
            <a:pPr marL="186262" indent="0">
              <a:buNone/>
            </a:pPr>
            <a:r>
              <a:rPr lang="en-US" sz="1600" dirty="0">
                <a:solidFill>
                  <a:schemeClr val="tx1"/>
                </a:solidFill>
              </a:rPr>
              <a:t>      2019) </a:t>
            </a:r>
            <a:r>
              <a:rPr lang="en-US" sz="1600" dirty="0" err="1">
                <a:solidFill>
                  <a:schemeClr val="tx1"/>
                </a:solidFill>
              </a:rPr>
              <a:t>berupa</a:t>
            </a:r>
            <a:r>
              <a:rPr lang="en-US" sz="1600" dirty="0">
                <a:solidFill>
                  <a:schemeClr val="tx1"/>
                </a:solidFill>
              </a:rPr>
              <a:t>: </a:t>
            </a:r>
            <a:br>
              <a:rPr lang="en-US" sz="1600" dirty="0">
                <a:solidFill>
                  <a:schemeClr val="tx1"/>
                </a:solidFill>
              </a:rPr>
            </a:br>
            <a:r>
              <a:rPr lang="en-US" sz="1600" dirty="0">
                <a:solidFill>
                  <a:schemeClr val="tx1"/>
                </a:solidFill>
              </a:rPr>
              <a:t>	</a:t>
            </a:r>
            <a:r>
              <a:rPr lang="en-US" sz="1600" b="1" dirty="0">
                <a:solidFill>
                  <a:schemeClr val="tx1"/>
                </a:solidFill>
              </a:rPr>
              <a:t>- Honor Kader min 150 </a:t>
            </a:r>
            <a:r>
              <a:rPr lang="en-US" sz="1600" b="1" dirty="0" err="1">
                <a:solidFill>
                  <a:schemeClr val="tx1"/>
                </a:solidFill>
              </a:rPr>
              <a:t>rb</a:t>
            </a:r>
            <a:r>
              <a:rPr lang="en-US" sz="1600" b="1" dirty="0">
                <a:solidFill>
                  <a:schemeClr val="tx1"/>
                </a:solidFill>
              </a:rPr>
              <a:t>/</a:t>
            </a:r>
            <a:r>
              <a:rPr lang="en-US" sz="1600" b="1" dirty="0" err="1">
                <a:solidFill>
                  <a:schemeClr val="tx1"/>
                </a:solidFill>
              </a:rPr>
              <a:t>bln</a:t>
            </a:r>
            <a:br>
              <a:rPr lang="en-US" sz="1600" b="1" dirty="0">
                <a:solidFill>
                  <a:schemeClr val="tx1"/>
                </a:solidFill>
              </a:rPr>
            </a:br>
            <a:r>
              <a:rPr lang="en-US" sz="1600" b="1" dirty="0">
                <a:solidFill>
                  <a:schemeClr val="tx1"/>
                </a:solidFill>
              </a:rPr>
              <a:t>	- PMT</a:t>
            </a:r>
            <a:br>
              <a:rPr lang="en-US" sz="1600" b="1" dirty="0">
                <a:solidFill>
                  <a:schemeClr val="tx1"/>
                </a:solidFill>
              </a:rPr>
            </a:br>
            <a:r>
              <a:rPr lang="en-US" sz="1600" b="1" dirty="0">
                <a:solidFill>
                  <a:schemeClr val="tx1"/>
                </a:solidFill>
              </a:rPr>
              <a:t>	- Alat </a:t>
            </a:r>
            <a:r>
              <a:rPr lang="en-US" sz="1600" b="1" dirty="0" err="1">
                <a:solidFill>
                  <a:schemeClr val="tx1"/>
                </a:solidFill>
              </a:rPr>
              <a:t>kelengkapan</a:t>
            </a:r>
            <a:r>
              <a:rPr lang="en-US" sz="1600" b="1" dirty="0">
                <a:solidFill>
                  <a:schemeClr val="tx1"/>
                </a:solidFill>
              </a:rPr>
              <a:t> </a:t>
            </a:r>
            <a:r>
              <a:rPr lang="en-US" sz="1600" b="1" dirty="0" err="1">
                <a:solidFill>
                  <a:schemeClr val="tx1"/>
                </a:solidFill>
              </a:rPr>
              <a:t>Posyandu</a:t>
            </a:r>
            <a:br>
              <a:rPr lang="en-US" sz="1600" b="1" dirty="0">
                <a:solidFill>
                  <a:schemeClr val="tx1"/>
                </a:solidFill>
              </a:rPr>
            </a:br>
            <a:r>
              <a:rPr lang="en-US" sz="1600" b="1" dirty="0">
                <a:solidFill>
                  <a:schemeClr val="tx1"/>
                </a:solidFill>
              </a:rPr>
              <a:t>	- </a:t>
            </a:r>
            <a:r>
              <a:rPr lang="en-US" sz="1600" b="1" dirty="0" err="1">
                <a:solidFill>
                  <a:schemeClr val="tx1"/>
                </a:solidFill>
              </a:rPr>
              <a:t>Sapras</a:t>
            </a:r>
            <a:r>
              <a:rPr lang="en-US" sz="1600" b="1" dirty="0">
                <a:solidFill>
                  <a:schemeClr val="tx1"/>
                </a:solidFill>
              </a:rPr>
              <a:t> </a:t>
            </a:r>
            <a:br>
              <a:rPr lang="en-US" sz="1600" b="1" dirty="0">
                <a:solidFill>
                  <a:schemeClr val="tx1"/>
                </a:solidFill>
              </a:rPr>
            </a:br>
            <a:r>
              <a:rPr lang="en-US" sz="1600" b="1" dirty="0">
                <a:solidFill>
                  <a:schemeClr val="tx1"/>
                </a:solidFill>
              </a:rPr>
              <a:t>	- </a:t>
            </a:r>
            <a:r>
              <a:rPr lang="en-US" sz="1600" b="1" dirty="0" err="1">
                <a:solidFill>
                  <a:schemeClr val="tx1"/>
                </a:solidFill>
              </a:rPr>
              <a:t>Peningkatan</a:t>
            </a:r>
            <a:r>
              <a:rPr lang="en-US" sz="1600" b="1" dirty="0">
                <a:solidFill>
                  <a:schemeClr val="tx1"/>
                </a:solidFill>
              </a:rPr>
              <a:t> </a:t>
            </a:r>
            <a:r>
              <a:rPr lang="en-US" sz="1600" b="1" dirty="0" err="1">
                <a:solidFill>
                  <a:schemeClr val="tx1"/>
                </a:solidFill>
              </a:rPr>
              <a:t>Kapasitas</a:t>
            </a:r>
            <a:r>
              <a:rPr lang="en-US" sz="1600" b="1" dirty="0">
                <a:solidFill>
                  <a:schemeClr val="tx1"/>
                </a:solidFill>
              </a:rPr>
              <a:t> </a:t>
            </a:r>
            <a:br>
              <a:rPr lang="en-US" sz="1600" b="1" dirty="0">
                <a:solidFill>
                  <a:schemeClr val="tx1"/>
                </a:solidFill>
              </a:rPr>
            </a:br>
            <a:r>
              <a:rPr lang="en-US" sz="1600" b="1" dirty="0">
                <a:solidFill>
                  <a:schemeClr val="tx1"/>
                </a:solidFill>
              </a:rPr>
              <a:t>	- </a:t>
            </a:r>
            <a:r>
              <a:rPr lang="en-US" sz="1600" b="1" dirty="0" err="1">
                <a:solidFill>
                  <a:schemeClr val="tx1"/>
                </a:solidFill>
              </a:rPr>
              <a:t>Pembentukan</a:t>
            </a:r>
            <a:r>
              <a:rPr lang="en-US" sz="1600" b="1" dirty="0">
                <a:solidFill>
                  <a:schemeClr val="tx1"/>
                </a:solidFill>
              </a:rPr>
              <a:t> </a:t>
            </a:r>
            <a:r>
              <a:rPr lang="en-US" sz="1600" b="1" dirty="0" err="1">
                <a:solidFill>
                  <a:schemeClr val="tx1"/>
                </a:solidFill>
              </a:rPr>
              <a:t>Pokja</a:t>
            </a:r>
            <a:r>
              <a:rPr lang="en-US" sz="1600" b="1" dirty="0">
                <a:solidFill>
                  <a:schemeClr val="tx1"/>
                </a:solidFill>
              </a:rPr>
              <a:t> </a:t>
            </a:r>
            <a:r>
              <a:rPr lang="en-US" sz="1600" b="1" dirty="0" err="1">
                <a:solidFill>
                  <a:schemeClr val="tx1"/>
                </a:solidFill>
              </a:rPr>
              <a:t>Posyandu</a:t>
            </a:r>
            <a:r>
              <a:rPr lang="en-US" sz="1600" b="1" dirty="0">
                <a:solidFill>
                  <a:schemeClr val="tx1"/>
                </a:solidFill>
              </a:rPr>
              <a:t> </a:t>
            </a:r>
            <a:r>
              <a:rPr lang="en-US" sz="1600" b="1" dirty="0" err="1">
                <a:solidFill>
                  <a:schemeClr val="tx1"/>
                </a:solidFill>
              </a:rPr>
              <a:t>Desa</a:t>
            </a:r>
            <a:r>
              <a:rPr lang="en-US" sz="1600" b="1" dirty="0">
                <a:solidFill>
                  <a:schemeClr val="tx1"/>
                </a:solidFill>
              </a:rPr>
              <a:t> </a:t>
            </a:r>
            <a:br>
              <a:rPr lang="en-US" sz="1600" b="1" dirty="0">
                <a:solidFill>
                  <a:schemeClr val="tx1"/>
                </a:solidFill>
              </a:rPr>
            </a:br>
            <a:r>
              <a:rPr lang="en-US" sz="1600" b="1" dirty="0">
                <a:solidFill>
                  <a:schemeClr val="tx1"/>
                </a:solidFill>
              </a:rPr>
              <a:t>	- </a:t>
            </a:r>
            <a:r>
              <a:rPr lang="en-US" sz="1600" b="1" dirty="0" err="1">
                <a:solidFill>
                  <a:schemeClr val="tx1"/>
                </a:solidFill>
              </a:rPr>
              <a:t>Penyusunan</a:t>
            </a:r>
            <a:r>
              <a:rPr lang="en-US" sz="1600" b="1" dirty="0">
                <a:solidFill>
                  <a:schemeClr val="tx1"/>
                </a:solidFill>
              </a:rPr>
              <a:t> draft 2 </a:t>
            </a:r>
            <a:r>
              <a:rPr lang="en-US" sz="1600" b="1" dirty="0" err="1">
                <a:solidFill>
                  <a:schemeClr val="tx1"/>
                </a:solidFill>
              </a:rPr>
              <a:t>Perdes</a:t>
            </a:r>
            <a:r>
              <a:rPr lang="en-US" sz="1600" b="1" dirty="0">
                <a:solidFill>
                  <a:schemeClr val="tx1"/>
                </a:solidFill>
              </a:rPr>
              <a:t> dan 4 </a:t>
            </a:r>
            <a:r>
              <a:rPr lang="en-US" sz="1600" b="1" dirty="0" err="1">
                <a:solidFill>
                  <a:schemeClr val="tx1"/>
                </a:solidFill>
              </a:rPr>
              <a:t>Perkades</a:t>
            </a:r>
            <a:r>
              <a:rPr lang="en-US" sz="1600" b="1" dirty="0">
                <a:solidFill>
                  <a:schemeClr val="tx1"/>
                </a:solidFill>
              </a:rPr>
              <a:t> </a:t>
            </a:r>
            <a:br>
              <a:rPr lang="en-US" sz="1600" dirty="0"/>
            </a:br>
            <a:r>
              <a:rPr lang="en-US" sz="1600" dirty="0"/>
              <a:t>  B. </a:t>
            </a:r>
            <a:r>
              <a:rPr lang="en-US" sz="1600" dirty="0" err="1">
                <a:solidFill>
                  <a:schemeClr val="tx1"/>
                </a:solidFill>
              </a:rPr>
              <a:t>Surat</a:t>
            </a:r>
            <a:r>
              <a:rPr lang="en-US" sz="1600" dirty="0">
                <a:solidFill>
                  <a:schemeClr val="tx1"/>
                </a:solidFill>
              </a:rPr>
              <a:t> </a:t>
            </a:r>
            <a:r>
              <a:rPr lang="en-US" sz="1600" dirty="0" err="1">
                <a:solidFill>
                  <a:schemeClr val="tx1"/>
                </a:solidFill>
              </a:rPr>
              <a:t>Ka</a:t>
            </a:r>
            <a:r>
              <a:rPr lang="en-US" sz="1600" dirty="0">
                <a:solidFill>
                  <a:schemeClr val="tx1"/>
                </a:solidFill>
              </a:rPr>
              <a:t>. DPMPD Prov NTB </a:t>
            </a:r>
            <a:r>
              <a:rPr lang="en-US" sz="1600" dirty="0" err="1">
                <a:solidFill>
                  <a:schemeClr val="tx1"/>
                </a:solidFill>
              </a:rPr>
              <a:t>kepada</a:t>
            </a:r>
            <a:r>
              <a:rPr lang="en-US" sz="1600" dirty="0">
                <a:solidFill>
                  <a:schemeClr val="tx1"/>
                </a:solidFill>
              </a:rPr>
              <a:t> Ka. DPMD </a:t>
            </a:r>
            <a:r>
              <a:rPr lang="en-US" sz="1600" dirty="0" err="1">
                <a:solidFill>
                  <a:schemeClr val="tx1"/>
                </a:solidFill>
              </a:rPr>
              <a:t>Kab</a:t>
            </a:r>
            <a:r>
              <a:rPr lang="en-US" sz="1600" dirty="0">
                <a:solidFill>
                  <a:schemeClr val="tx1"/>
                </a:solidFill>
              </a:rPr>
              <a:t> </a:t>
            </a:r>
            <a:r>
              <a:rPr lang="en-US" sz="1600" dirty="0" err="1">
                <a:solidFill>
                  <a:schemeClr val="tx1"/>
                </a:solidFill>
              </a:rPr>
              <a:t>sebagai</a:t>
            </a:r>
            <a:r>
              <a:rPr lang="en-US" sz="1600" dirty="0">
                <a:solidFill>
                  <a:schemeClr val="tx1"/>
                </a:solidFill>
              </a:rPr>
              <a:t> </a:t>
            </a:r>
            <a:r>
              <a:rPr lang="en-US" sz="1600" dirty="0" err="1">
                <a:solidFill>
                  <a:schemeClr val="tx1"/>
                </a:solidFill>
              </a:rPr>
              <a:t>tindak</a:t>
            </a:r>
            <a:r>
              <a:rPr lang="en-US" sz="1600" dirty="0">
                <a:solidFill>
                  <a:schemeClr val="tx1"/>
                </a:solidFill>
              </a:rPr>
              <a:t> </a:t>
            </a:r>
            <a:r>
              <a:rPr lang="en-US" sz="1600" dirty="0" err="1">
                <a:solidFill>
                  <a:schemeClr val="tx1"/>
                </a:solidFill>
              </a:rPr>
              <a:t>lanjut</a:t>
            </a:r>
            <a:r>
              <a:rPr lang="en-US" sz="1600" dirty="0">
                <a:solidFill>
                  <a:schemeClr val="tx1"/>
                </a:solidFill>
              </a:rPr>
              <a:t> Surat </a:t>
            </a:r>
            <a:r>
              <a:rPr lang="en-US" sz="1600" dirty="0" err="1">
                <a:solidFill>
                  <a:schemeClr val="tx1"/>
                </a:solidFill>
              </a:rPr>
              <a:t>Gubernur</a:t>
            </a:r>
            <a:r>
              <a:rPr lang="en-US" sz="1600" dirty="0">
                <a:solidFill>
                  <a:schemeClr val="tx1"/>
                </a:solidFill>
              </a:rPr>
              <a:t>  (</a:t>
            </a:r>
            <a:r>
              <a:rPr lang="en-US" sz="1600" dirty="0" err="1"/>
              <a:t>F</a:t>
            </a:r>
            <a:r>
              <a:rPr lang="en-US" sz="1600" dirty="0" err="1">
                <a:solidFill>
                  <a:schemeClr val="tx1"/>
                </a:solidFill>
              </a:rPr>
              <a:t>ebruari</a:t>
            </a:r>
            <a:r>
              <a:rPr lang="en-US" sz="1600" dirty="0">
                <a:solidFill>
                  <a:schemeClr val="tx1"/>
                </a:solidFill>
              </a:rPr>
              <a:t> 2019) </a:t>
            </a:r>
            <a:r>
              <a:rPr lang="en-US" sz="1600" dirty="0" err="1">
                <a:solidFill>
                  <a:schemeClr val="tx1"/>
                </a:solidFill>
              </a:rPr>
              <a:t>terkait</a:t>
            </a:r>
            <a:r>
              <a:rPr lang="en-US" sz="1600" dirty="0">
                <a:solidFill>
                  <a:schemeClr val="tx1"/>
                </a:solidFill>
              </a:rPr>
              <a:t>  </a:t>
            </a:r>
          </a:p>
          <a:p>
            <a:pPr marL="186262" indent="0">
              <a:buNone/>
            </a:pPr>
            <a:r>
              <a:rPr lang="en-US" sz="1600" dirty="0"/>
              <a:t>       </a:t>
            </a:r>
            <a:r>
              <a:rPr lang="en-US" sz="1600" dirty="0" err="1">
                <a:solidFill>
                  <a:schemeClr val="tx1"/>
                </a:solidFill>
              </a:rPr>
              <a:t>pemanfaatan</a:t>
            </a:r>
            <a:r>
              <a:rPr lang="en-US" sz="1600" dirty="0">
                <a:solidFill>
                  <a:schemeClr val="tx1"/>
                </a:solidFill>
              </a:rPr>
              <a:t> DD </a:t>
            </a:r>
            <a:r>
              <a:rPr lang="en-US" sz="1600" dirty="0" err="1">
                <a:solidFill>
                  <a:schemeClr val="tx1"/>
                </a:solidFill>
              </a:rPr>
              <a:t>untuk</a:t>
            </a:r>
            <a:r>
              <a:rPr lang="en-US" sz="1600" dirty="0">
                <a:solidFill>
                  <a:schemeClr val="tx1"/>
                </a:solidFill>
              </a:rPr>
              <a:t> </a:t>
            </a:r>
            <a:r>
              <a:rPr lang="en-US" sz="1600" dirty="0" err="1">
                <a:solidFill>
                  <a:schemeClr val="tx1"/>
                </a:solidFill>
              </a:rPr>
              <a:t>Revitalisasi</a:t>
            </a:r>
            <a:r>
              <a:rPr lang="en-US" sz="1600" dirty="0">
                <a:solidFill>
                  <a:schemeClr val="tx1"/>
                </a:solidFill>
              </a:rPr>
              <a:t> </a:t>
            </a:r>
            <a:r>
              <a:rPr lang="en-US" sz="1600" dirty="0" err="1">
                <a:solidFill>
                  <a:schemeClr val="tx1"/>
                </a:solidFill>
              </a:rPr>
              <a:t>Posyandu</a:t>
            </a:r>
            <a:r>
              <a:rPr lang="en-US" sz="1600" dirty="0">
                <a:solidFill>
                  <a:schemeClr val="tx1"/>
                </a:solidFill>
              </a:rPr>
              <a:t> (</a:t>
            </a:r>
            <a:r>
              <a:rPr lang="en-US" sz="1600" dirty="0" err="1">
                <a:solidFill>
                  <a:schemeClr val="tx1"/>
                </a:solidFill>
              </a:rPr>
              <a:t>Improvisasi</a:t>
            </a:r>
            <a:r>
              <a:rPr lang="en-US" sz="1600" dirty="0">
                <a:solidFill>
                  <a:schemeClr val="tx1"/>
                </a:solidFill>
              </a:rPr>
              <a:t> Surat </a:t>
            </a:r>
            <a:r>
              <a:rPr lang="en-US" sz="1600" dirty="0" err="1">
                <a:solidFill>
                  <a:schemeClr val="tx1"/>
                </a:solidFill>
              </a:rPr>
              <a:t>Gubernur</a:t>
            </a:r>
            <a:r>
              <a:rPr lang="en-US" sz="1600" dirty="0">
                <a:solidFill>
                  <a:schemeClr val="tx1"/>
                </a:solidFill>
              </a:rPr>
              <a:t> </a:t>
            </a:r>
            <a:r>
              <a:rPr lang="en-US" sz="1600" dirty="0" err="1">
                <a:solidFill>
                  <a:schemeClr val="tx1"/>
                </a:solidFill>
              </a:rPr>
              <a:t>sebagaimana</a:t>
            </a:r>
            <a:r>
              <a:rPr lang="en-US" sz="1600" dirty="0"/>
              <a:t> </a:t>
            </a:r>
            <a:r>
              <a:rPr lang="en-US" sz="1600" dirty="0" err="1">
                <a:solidFill>
                  <a:schemeClr val="tx1"/>
                </a:solidFill>
              </a:rPr>
              <a:t>huruf</a:t>
            </a:r>
            <a:r>
              <a:rPr lang="en-US" sz="1600" dirty="0">
                <a:solidFill>
                  <a:schemeClr val="tx1"/>
                </a:solidFill>
              </a:rPr>
              <a:t> A </a:t>
            </a:r>
            <a:r>
              <a:rPr lang="en-US" sz="1600" dirty="0" err="1">
                <a:solidFill>
                  <a:schemeClr val="tx1"/>
                </a:solidFill>
              </a:rPr>
              <a:t>diatas</a:t>
            </a:r>
            <a:r>
              <a:rPr lang="en-US" sz="1600" dirty="0">
                <a:solidFill>
                  <a:schemeClr val="tx1"/>
                </a:solidFill>
              </a:rPr>
              <a:t>)</a:t>
            </a:r>
            <a:br>
              <a:rPr lang="en-US" sz="1600" dirty="0">
                <a:solidFill>
                  <a:schemeClr val="tx1"/>
                </a:solidFill>
              </a:rPr>
            </a:br>
            <a:r>
              <a:rPr lang="en-US" sz="1600" dirty="0">
                <a:solidFill>
                  <a:schemeClr val="tx1"/>
                </a:solidFill>
              </a:rPr>
              <a:t>  C. Surat Ka DPMPD Prov </a:t>
            </a:r>
            <a:r>
              <a:rPr lang="en-US" sz="1600" dirty="0" err="1">
                <a:solidFill>
                  <a:schemeClr val="tx1"/>
                </a:solidFill>
              </a:rPr>
              <a:t>kepada</a:t>
            </a:r>
            <a:r>
              <a:rPr lang="en-US" sz="1600" dirty="0">
                <a:solidFill>
                  <a:schemeClr val="tx1"/>
                </a:solidFill>
              </a:rPr>
              <a:t> TA P3MD </a:t>
            </a:r>
            <a:r>
              <a:rPr lang="en-US" sz="1600" dirty="0" err="1">
                <a:solidFill>
                  <a:schemeClr val="tx1"/>
                </a:solidFill>
              </a:rPr>
              <a:t>perihal</a:t>
            </a:r>
            <a:r>
              <a:rPr lang="en-US" sz="1600" dirty="0">
                <a:solidFill>
                  <a:schemeClr val="tx1"/>
                </a:solidFill>
              </a:rPr>
              <a:t> </a:t>
            </a:r>
            <a:r>
              <a:rPr lang="en-US" sz="1600" dirty="0" err="1">
                <a:solidFill>
                  <a:schemeClr val="tx1"/>
                </a:solidFill>
              </a:rPr>
              <a:t>Identifikasi</a:t>
            </a:r>
            <a:r>
              <a:rPr lang="en-US" sz="1600" dirty="0">
                <a:solidFill>
                  <a:schemeClr val="tx1"/>
                </a:solidFill>
              </a:rPr>
              <a:t> </a:t>
            </a:r>
            <a:r>
              <a:rPr lang="en-US" sz="1600" dirty="0" err="1">
                <a:solidFill>
                  <a:schemeClr val="tx1"/>
                </a:solidFill>
              </a:rPr>
              <a:t>Posyandu</a:t>
            </a:r>
            <a:r>
              <a:rPr lang="en-US" sz="1600" dirty="0">
                <a:solidFill>
                  <a:schemeClr val="tx1"/>
                </a:solidFill>
              </a:rPr>
              <a:t> dan </a:t>
            </a:r>
            <a:r>
              <a:rPr lang="en-US" sz="1600" dirty="0" err="1">
                <a:solidFill>
                  <a:schemeClr val="tx1"/>
                </a:solidFill>
              </a:rPr>
              <a:t>Pokja</a:t>
            </a:r>
            <a:r>
              <a:rPr lang="en-US" sz="1600" dirty="0">
                <a:solidFill>
                  <a:schemeClr val="tx1"/>
                </a:solidFill>
              </a:rPr>
              <a:t> </a:t>
            </a:r>
            <a:r>
              <a:rPr lang="en-US" sz="1600" dirty="0" err="1">
                <a:solidFill>
                  <a:schemeClr val="tx1"/>
                </a:solidFill>
              </a:rPr>
              <a:t>Posyandu</a:t>
            </a:r>
            <a:r>
              <a:rPr lang="en-US" sz="1600" dirty="0">
                <a:solidFill>
                  <a:schemeClr val="tx1"/>
                </a:solidFill>
              </a:rPr>
              <a:t> </a:t>
            </a:r>
            <a:r>
              <a:rPr lang="en-US" sz="1600" dirty="0" err="1">
                <a:solidFill>
                  <a:schemeClr val="tx1"/>
                </a:solidFill>
              </a:rPr>
              <a:t>Desa</a:t>
            </a:r>
            <a:r>
              <a:rPr lang="en-US" sz="1600" dirty="0">
                <a:solidFill>
                  <a:schemeClr val="tx1"/>
                </a:solidFill>
              </a:rPr>
              <a:t> (</a:t>
            </a:r>
            <a:r>
              <a:rPr lang="en-US" sz="1600" dirty="0" err="1">
                <a:solidFill>
                  <a:schemeClr val="tx1"/>
                </a:solidFill>
              </a:rPr>
              <a:t>Maret</a:t>
            </a:r>
            <a:r>
              <a:rPr lang="en-US" sz="1600" dirty="0">
                <a:solidFill>
                  <a:schemeClr val="tx1"/>
                </a:solidFill>
              </a:rPr>
              <a:t> 2019)</a:t>
            </a:r>
          </a:p>
          <a:p>
            <a:pPr marL="186262" indent="0">
              <a:buNone/>
            </a:pPr>
            <a:r>
              <a:rPr lang="en-US" sz="1600" dirty="0">
                <a:solidFill>
                  <a:schemeClr val="tx1"/>
                </a:solidFill>
              </a:rPr>
              <a:t>  D. Surat Ka DPMPD Prov </a:t>
            </a:r>
            <a:r>
              <a:rPr lang="en-US" sz="1600" dirty="0" err="1">
                <a:solidFill>
                  <a:schemeClr val="tx1"/>
                </a:solidFill>
              </a:rPr>
              <a:t>kepada</a:t>
            </a:r>
            <a:r>
              <a:rPr lang="en-US" sz="1600" dirty="0">
                <a:solidFill>
                  <a:schemeClr val="tx1"/>
                </a:solidFill>
              </a:rPr>
              <a:t> TA P3MD </a:t>
            </a:r>
            <a:r>
              <a:rPr lang="en-US" sz="1600" dirty="0" err="1">
                <a:solidFill>
                  <a:schemeClr val="tx1"/>
                </a:solidFill>
              </a:rPr>
              <a:t>perihal</a:t>
            </a:r>
            <a:r>
              <a:rPr lang="en-US" sz="1600" dirty="0">
                <a:solidFill>
                  <a:schemeClr val="tx1"/>
                </a:solidFill>
              </a:rPr>
              <a:t> </a:t>
            </a:r>
            <a:r>
              <a:rPr lang="en-US" sz="1600" dirty="0" err="1">
                <a:solidFill>
                  <a:schemeClr val="tx1"/>
                </a:solidFill>
              </a:rPr>
              <a:t>Pendampingan</a:t>
            </a:r>
            <a:r>
              <a:rPr lang="en-US" sz="1600" dirty="0">
                <a:solidFill>
                  <a:schemeClr val="tx1"/>
                </a:solidFill>
              </a:rPr>
              <a:t> </a:t>
            </a:r>
            <a:r>
              <a:rPr lang="en-US" sz="1600" dirty="0" err="1">
                <a:solidFill>
                  <a:schemeClr val="tx1"/>
                </a:solidFill>
              </a:rPr>
              <a:t>Desa</a:t>
            </a:r>
            <a:r>
              <a:rPr lang="en-US" sz="1600" dirty="0">
                <a:solidFill>
                  <a:schemeClr val="tx1"/>
                </a:solidFill>
              </a:rPr>
              <a:t> </a:t>
            </a:r>
            <a:r>
              <a:rPr lang="en-US" sz="1600" dirty="0" err="1">
                <a:solidFill>
                  <a:schemeClr val="tx1"/>
                </a:solidFill>
              </a:rPr>
              <a:t>untuk</a:t>
            </a:r>
            <a:r>
              <a:rPr lang="en-US" sz="1600" dirty="0">
                <a:solidFill>
                  <a:schemeClr val="tx1"/>
                </a:solidFill>
              </a:rPr>
              <a:t> </a:t>
            </a:r>
            <a:r>
              <a:rPr lang="en-US" sz="1600" dirty="0" err="1">
                <a:solidFill>
                  <a:schemeClr val="tx1"/>
                </a:solidFill>
              </a:rPr>
              <a:t>Penyusunan</a:t>
            </a:r>
            <a:r>
              <a:rPr lang="en-US" sz="1600" dirty="0">
                <a:solidFill>
                  <a:schemeClr val="tx1"/>
                </a:solidFill>
              </a:rPr>
              <a:t> </a:t>
            </a:r>
            <a:r>
              <a:rPr lang="en-US" sz="1600" dirty="0" err="1">
                <a:solidFill>
                  <a:schemeClr val="tx1"/>
                </a:solidFill>
              </a:rPr>
              <a:t>Perdes</a:t>
            </a:r>
            <a:r>
              <a:rPr lang="en-US" sz="1600" dirty="0">
                <a:solidFill>
                  <a:schemeClr val="tx1"/>
                </a:solidFill>
              </a:rPr>
              <a:t>, </a:t>
            </a:r>
            <a:r>
              <a:rPr lang="en-US" sz="1600" dirty="0" err="1">
                <a:solidFill>
                  <a:schemeClr val="tx1"/>
                </a:solidFill>
              </a:rPr>
              <a:t>Pembentukan</a:t>
            </a:r>
            <a:endParaRPr lang="en-US" sz="1600" dirty="0">
              <a:solidFill>
                <a:schemeClr val="tx1"/>
              </a:solidFill>
            </a:endParaRPr>
          </a:p>
          <a:p>
            <a:pPr marL="186262" indent="0">
              <a:buNone/>
            </a:pPr>
            <a:r>
              <a:rPr lang="en-US" sz="1600" dirty="0"/>
              <a:t>       </a:t>
            </a:r>
            <a:r>
              <a:rPr lang="en-US" sz="1600" dirty="0" err="1">
                <a:solidFill>
                  <a:schemeClr val="tx1"/>
                </a:solidFill>
              </a:rPr>
              <a:t>Pokja</a:t>
            </a:r>
            <a:r>
              <a:rPr lang="en-US" sz="1600" dirty="0">
                <a:solidFill>
                  <a:schemeClr val="tx1"/>
                </a:solidFill>
              </a:rPr>
              <a:t> dan </a:t>
            </a:r>
            <a:r>
              <a:rPr lang="en-US" sz="1600" dirty="0" err="1">
                <a:solidFill>
                  <a:schemeClr val="tx1"/>
                </a:solidFill>
              </a:rPr>
              <a:t>Penganggaran</a:t>
            </a:r>
            <a:r>
              <a:rPr lang="en-US" sz="1600" dirty="0">
                <a:solidFill>
                  <a:schemeClr val="tx1"/>
                </a:solidFill>
              </a:rPr>
              <a:t> DD </a:t>
            </a:r>
            <a:r>
              <a:rPr lang="en-US" sz="1600" dirty="0" err="1">
                <a:solidFill>
                  <a:schemeClr val="tx1"/>
                </a:solidFill>
              </a:rPr>
              <a:t>utk</a:t>
            </a:r>
            <a:r>
              <a:rPr lang="en-US" sz="1600" dirty="0">
                <a:solidFill>
                  <a:schemeClr val="tx1"/>
                </a:solidFill>
              </a:rPr>
              <a:t> </a:t>
            </a:r>
            <a:r>
              <a:rPr lang="en-US" sz="1600" dirty="0" err="1">
                <a:solidFill>
                  <a:schemeClr val="tx1"/>
                </a:solidFill>
              </a:rPr>
              <a:t>Posyandu</a:t>
            </a:r>
            <a:r>
              <a:rPr lang="en-US" sz="1600" dirty="0">
                <a:solidFill>
                  <a:schemeClr val="tx1"/>
                </a:solidFill>
              </a:rPr>
              <a:t> ) </a:t>
            </a:r>
            <a:r>
              <a:rPr lang="en-US" sz="1600" dirty="0" err="1">
                <a:solidFill>
                  <a:schemeClr val="tx1"/>
                </a:solidFill>
              </a:rPr>
              <a:t>bulan</a:t>
            </a:r>
            <a:r>
              <a:rPr lang="en-US" sz="1600" dirty="0">
                <a:solidFill>
                  <a:schemeClr val="tx1"/>
                </a:solidFill>
              </a:rPr>
              <a:t> September 2019</a:t>
            </a:r>
          </a:p>
          <a:p>
            <a:pPr marL="186262" indent="0">
              <a:buNone/>
            </a:pPr>
            <a:r>
              <a:rPr lang="en-US" sz="1600" b="1" dirty="0">
                <a:solidFill>
                  <a:schemeClr val="tx1"/>
                </a:solidFill>
              </a:rPr>
              <a:t>  </a:t>
            </a:r>
            <a:r>
              <a:rPr lang="en-US" sz="1600" dirty="0">
                <a:solidFill>
                  <a:schemeClr val="tx1"/>
                </a:solidFill>
              </a:rPr>
              <a:t>E. Surat Ka DPMPD Prov </a:t>
            </a:r>
            <a:r>
              <a:rPr lang="en-US" sz="1600" dirty="0" err="1">
                <a:solidFill>
                  <a:schemeClr val="tx1"/>
                </a:solidFill>
              </a:rPr>
              <a:t>kepada</a:t>
            </a:r>
            <a:r>
              <a:rPr lang="en-US" sz="1600" dirty="0">
                <a:solidFill>
                  <a:schemeClr val="tx1"/>
                </a:solidFill>
              </a:rPr>
              <a:t> DPMD </a:t>
            </a:r>
            <a:r>
              <a:rPr lang="en-US" sz="1600" dirty="0" err="1">
                <a:solidFill>
                  <a:schemeClr val="tx1"/>
                </a:solidFill>
              </a:rPr>
              <a:t>Kab</a:t>
            </a:r>
            <a:r>
              <a:rPr lang="en-US" sz="1600" dirty="0">
                <a:solidFill>
                  <a:schemeClr val="tx1"/>
                </a:solidFill>
              </a:rPr>
              <a:t> </a:t>
            </a:r>
            <a:r>
              <a:rPr lang="en-US" sz="1600" dirty="0" err="1">
                <a:solidFill>
                  <a:schemeClr val="tx1"/>
                </a:solidFill>
              </a:rPr>
              <a:t>perihal</a:t>
            </a:r>
            <a:r>
              <a:rPr lang="en-US" sz="1600" dirty="0">
                <a:solidFill>
                  <a:schemeClr val="tx1"/>
                </a:solidFill>
              </a:rPr>
              <a:t>  </a:t>
            </a:r>
            <a:r>
              <a:rPr lang="en-US" sz="1600" dirty="0" err="1">
                <a:solidFill>
                  <a:schemeClr val="tx1"/>
                </a:solidFill>
              </a:rPr>
              <a:t>Pembentukan</a:t>
            </a:r>
            <a:r>
              <a:rPr lang="en-US" sz="1600" dirty="0">
                <a:solidFill>
                  <a:schemeClr val="tx1"/>
                </a:solidFill>
              </a:rPr>
              <a:t> </a:t>
            </a:r>
            <a:r>
              <a:rPr lang="en-US" sz="1600" dirty="0" err="1">
                <a:solidFill>
                  <a:schemeClr val="tx1"/>
                </a:solidFill>
              </a:rPr>
              <a:t>Pokja</a:t>
            </a:r>
            <a:r>
              <a:rPr lang="en-US" sz="1600" dirty="0">
                <a:solidFill>
                  <a:schemeClr val="tx1"/>
                </a:solidFill>
              </a:rPr>
              <a:t> </a:t>
            </a:r>
            <a:r>
              <a:rPr lang="en-US" sz="1600" dirty="0" err="1">
                <a:solidFill>
                  <a:schemeClr val="tx1"/>
                </a:solidFill>
              </a:rPr>
              <a:t>Posyandu</a:t>
            </a:r>
            <a:r>
              <a:rPr lang="en-US" sz="1600" dirty="0">
                <a:solidFill>
                  <a:schemeClr val="tx1"/>
                </a:solidFill>
              </a:rPr>
              <a:t> </a:t>
            </a:r>
            <a:r>
              <a:rPr lang="en-US" sz="1600" dirty="0" err="1">
                <a:solidFill>
                  <a:schemeClr val="tx1"/>
                </a:solidFill>
              </a:rPr>
              <a:t>Desa</a:t>
            </a:r>
            <a:r>
              <a:rPr lang="en-US" sz="1600" dirty="0">
                <a:solidFill>
                  <a:schemeClr val="tx1"/>
                </a:solidFill>
              </a:rPr>
              <a:t> ( </a:t>
            </a:r>
            <a:r>
              <a:rPr lang="en-US" sz="1600" dirty="0" err="1">
                <a:solidFill>
                  <a:schemeClr val="tx1"/>
                </a:solidFill>
              </a:rPr>
              <a:t>Januari</a:t>
            </a:r>
            <a:r>
              <a:rPr lang="en-US" sz="1600" dirty="0">
                <a:solidFill>
                  <a:schemeClr val="tx1"/>
                </a:solidFill>
              </a:rPr>
              <a:t> 2020)</a:t>
            </a:r>
          </a:p>
          <a:p>
            <a:pPr marL="186262" indent="0">
              <a:buNone/>
            </a:pPr>
            <a:r>
              <a:rPr lang="en-US" sz="1600" dirty="0">
                <a:solidFill>
                  <a:schemeClr val="tx1"/>
                </a:solidFill>
              </a:rPr>
              <a:t>  F. Surat Ka DPMPD Prov </a:t>
            </a:r>
            <a:r>
              <a:rPr lang="en-US" sz="1600" dirty="0" err="1">
                <a:solidFill>
                  <a:schemeClr val="tx1"/>
                </a:solidFill>
              </a:rPr>
              <a:t>kepada</a:t>
            </a:r>
            <a:r>
              <a:rPr lang="en-US" sz="1600" dirty="0">
                <a:solidFill>
                  <a:schemeClr val="tx1"/>
                </a:solidFill>
              </a:rPr>
              <a:t> DPMD </a:t>
            </a:r>
            <a:r>
              <a:rPr lang="en-US" sz="1600" dirty="0" err="1">
                <a:solidFill>
                  <a:schemeClr val="tx1"/>
                </a:solidFill>
              </a:rPr>
              <a:t>Kab</a:t>
            </a:r>
            <a:r>
              <a:rPr lang="en-US" sz="1600" dirty="0">
                <a:solidFill>
                  <a:schemeClr val="tx1"/>
                </a:solidFill>
              </a:rPr>
              <a:t> </a:t>
            </a:r>
            <a:r>
              <a:rPr lang="en-US" sz="1600" dirty="0" err="1">
                <a:solidFill>
                  <a:schemeClr val="tx1"/>
                </a:solidFill>
              </a:rPr>
              <a:t>perihal</a:t>
            </a:r>
            <a:r>
              <a:rPr lang="en-US" sz="1600" dirty="0">
                <a:solidFill>
                  <a:schemeClr val="tx1"/>
                </a:solidFill>
              </a:rPr>
              <a:t>  Operator </a:t>
            </a:r>
            <a:r>
              <a:rPr lang="en-US" sz="1600" dirty="0" err="1">
                <a:solidFill>
                  <a:schemeClr val="tx1"/>
                </a:solidFill>
              </a:rPr>
              <a:t>Sistim</a:t>
            </a:r>
            <a:r>
              <a:rPr lang="en-US" sz="1600" dirty="0">
                <a:solidFill>
                  <a:schemeClr val="tx1"/>
                </a:solidFill>
              </a:rPr>
              <a:t> </a:t>
            </a:r>
            <a:r>
              <a:rPr lang="en-US" sz="1600" dirty="0" err="1">
                <a:solidFill>
                  <a:schemeClr val="tx1"/>
                </a:solidFill>
              </a:rPr>
              <a:t>Informasi</a:t>
            </a:r>
            <a:r>
              <a:rPr lang="en-US" sz="1600" dirty="0">
                <a:solidFill>
                  <a:schemeClr val="tx1"/>
                </a:solidFill>
              </a:rPr>
              <a:t> </a:t>
            </a:r>
            <a:r>
              <a:rPr lang="en-US" sz="1600" dirty="0" err="1">
                <a:solidFill>
                  <a:schemeClr val="tx1"/>
                </a:solidFill>
              </a:rPr>
              <a:t>Posyandu</a:t>
            </a:r>
            <a:r>
              <a:rPr lang="en-US" sz="1600" dirty="0">
                <a:solidFill>
                  <a:schemeClr val="tx1"/>
                </a:solidFill>
              </a:rPr>
              <a:t> ( </a:t>
            </a:r>
            <a:r>
              <a:rPr lang="en-US" sz="1600" dirty="0" err="1">
                <a:solidFill>
                  <a:schemeClr val="tx1"/>
                </a:solidFill>
              </a:rPr>
              <a:t>Maret</a:t>
            </a:r>
            <a:r>
              <a:rPr lang="en-US" sz="1600" dirty="0">
                <a:solidFill>
                  <a:schemeClr val="tx1"/>
                </a:solidFill>
              </a:rPr>
              <a:t> 2020)</a:t>
            </a:r>
          </a:p>
          <a:p>
            <a:pPr marL="186262" indent="0">
              <a:buNone/>
            </a:pPr>
            <a:r>
              <a:rPr lang="en-US" sz="1600" dirty="0">
                <a:solidFill>
                  <a:schemeClr val="tx1"/>
                </a:solidFill>
              </a:rPr>
              <a:t>  G. Surat Ka DPMPD Prov </a:t>
            </a:r>
            <a:r>
              <a:rPr lang="en-US" sz="1600" dirty="0" err="1">
                <a:solidFill>
                  <a:schemeClr val="tx1"/>
                </a:solidFill>
              </a:rPr>
              <a:t>kepada</a:t>
            </a:r>
            <a:r>
              <a:rPr lang="en-US" sz="1600" dirty="0">
                <a:solidFill>
                  <a:schemeClr val="tx1"/>
                </a:solidFill>
              </a:rPr>
              <a:t> DPMD </a:t>
            </a:r>
            <a:r>
              <a:rPr lang="en-US" sz="1600" dirty="0" err="1">
                <a:solidFill>
                  <a:schemeClr val="tx1"/>
                </a:solidFill>
              </a:rPr>
              <a:t>Kab</a:t>
            </a:r>
            <a:r>
              <a:rPr lang="en-US" sz="1600" dirty="0">
                <a:solidFill>
                  <a:schemeClr val="tx1"/>
                </a:solidFill>
              </a:rPr>
              <a:t> </a:t>
            </a:r>
            <a:r>
              <a:rPr lang="en-US" sz="1600" dirty="0" err="1">
                <a:solidFill>
                  <a:schemeClr val="tx1"/>
                </a:solidFill>
              </a:rPr>
              <a:t>ttg</a:t>
            </a:r>
            <a:r>
              <a:rPr lang="en-US" sz="1600" dirty="0">
                <a:solidFill>
                  <a:schemeClr val="tx1"/>
                </a:solidFill>
              </a:rPr>
              <a:t> SOP </a:t>
            </a:r>
            <a:r>
              <a:rPr lang="en-US" sz="1600" dirty="0" err="1">
                <a:solidFill>
                  <a:schemeClr val="tx1"/>
                </a:solidFill>
              </a:rPr>
              <a:t>Pelayanan</a:t>
            </a:r>
            <a:r>
              <a:rPr lang="en-US" sz="1600" dirty="0">
                <a:solidFill>
                  <a:schemeClr val="tx1"/>
                </a:solidFill>
              </a:rPr>
              <a:t> </a:t>
            </a:r>
            <a:r>
              <a:rPr lang="en-US" sz="1600" dirty="0" err="1">
                <a:solidFill>
                  <a:schemeClr val="tx1"/>
                </a:solidFill>
              </a:rPr>
              <a:t>Posyandu</a:t>
            </a:r>
            <a:r>
              <a:rPr lang="en-US" sz="1600" dirty="0">
                <a:solidFill>
                  <a:schemeClr val="tx1"/>
                </a:solidFill>
              </a:rPr>
              <a:t> </a:t>
            </a:r>
            <a:r>
              <a:rPr lang="en-US" sz="1600" dirty="0" err="1">
                <a:solidFill>
                  <a:schemeClr val="tx1"/>
                </a:solidFill>
              </a:rPr>
              <a:t>keluarga</a:t>
            </a:r>
            <a:r>
              <a:rPr lang="en-US" sz="1600" dirty="0">
                <a:solidFill>
                  <a:schemeClr val="tx1"/>
                </a:solidFill>
              </a:rPr>
              <a:t> di masa </a:t>
            </a:r>
            <a:r>
              <a:rPr lang="en-US" sz="1600" dirty="0" err="1">
                <a:solidFill>
                  <a:schemeClr val="tx1"/>
                </a:solidFill>
              </a:rPr>
              <a:t>Pandemi</a:t>
            </a:r>
            <a:r>
              <a:rPr lang="en-US" sz="1600" dirty="0">
                <a:solidFill>
                  <a:schemeClr val="tx1"/>
                </a:solidFill>
              </a:rPr>
              <a:t> COVID ( </a:t>
            </a:r>
            <a:r>
              <a:rPr lang="en-US" sz="1600" dirty="0" err="1">
                <a:solidFill>
                  <a:schemeClr val="tx1"/>
                </a:solidFill>
              </a:rPr>
              <a:t>Juni</a:t>
            </a:r>
            <a:r>
              <a:rPr lang="en-US" sz="1600" dirty="0">
                <a:solidFill>
                  <a:schemeClr val="tx1"/>
                </a:solidFill>
              </a:rPr>
              <a:t> 2020) </a:t>
            </a:r>
          </a:p>
          <a:p>
            <a:pPr marL="186262" indent="0">
              <a:buNone/>
            </a:pPr>
            <a:r>
              <a:rPr lang="en-US" sz="1600" dirty="0"/>
              <a:t>  </a:t>
            </a:r>
            <a:r>
              <a:rPr lang="en-US" sz="1600" dirty="0">
                <a:solidFill>
                  <a:schemeClr val="tx1"/>
                </a:solidFill>
              </a:rPr>
              <a:t>H. Surat Ka DPMPD Prov </a:t>
            </a:r>
            <a:r>
              <a:rPr lang="en-US" sz="1600" dirty="0" err="1">
                <a:solidFill>
                  <a:schemeClr val="tx1"/>
                </a:solidFill>
              </a:rPr>
              <a:t>kepada</a:t>
            </a:r>
            <a:r>
              <a:rPr lang="en-US" sz="1600" dirty="0">
                <a:solidFill>
                  <a:schemeClr val="tx1"/>
                </a:solidFill>
              </a:rPr>
              <a:t> TA </a:t>
            </a:r>
            <a:r>
              <a:rPr lang="en-US" sz="1600" dirty="0" err="1">
                <a:solidFill>
                  <a:schemeClr val="tx1"/>
                </a:solidFill>
              </a:rPr>
              <a:t>Kab</a:t>
            </a:r>
            <a:r>
              <a:rPr lang="en-US" sz="1600" dirty="0">
                <a:solidFill>
                  <a:schemeClr val="tx1"/>
                </a:solidFill>
              </a:rPr>
              <a:t>, PDP, PDTI dan PLD </a:t>
            </a:r>
            <a:r>
              <a:rPr lang="en-US" sz="1600" dirty="0" err="1">
                <a:solidFill>
                  <a:schemeClr val="tx1"/>
                </a:solidFill>
              </a:rPr>
              <a:t>perihal</a:t>
            </a:r>
            <a:r>
              <a:rPr lang="en-US" sz="1600" dirty="0">
                <a:solidFill>
                  <a:schemeClr val="tx1"/>
                </a:solidFill>
              </a:rPr>
              <a:t>  </a:t>
            </a:r>
            <a:r>
              <a:rPr lang="en-US" sz="1600" dirty="0" err="1">
                <a:solidFill>
                  <a:schemeClr val="tx1"/>
                </a:solidFill>
              </a:rPr>
              <a:t>Pendampingan</a:t>
            </a:r>
            <a:r>
              <a:rPr lang="en-US" sz="1600" dirty="0">
                <a:solidFill>
                  <a:schemeClr val="tx1"/>
                </a:solidFill>
              </a:rPr>
              <a:t> </a:t>
            </a:r>
            <a:r>
              <a:rPr lang="en-US" sz="1600" dirty="0" err="1">
                <a:solidFill>
                  <a:schemeClr val="tx1"/>
                </a:solidFill>
              </a:rPr>
              <a:t>Desa</a:t>
            </a:r>
            <a:r>
              <a:rPr lang="en-US" sz="1600" dirty="0">
                <a:solidFill>
                  <a:schemeClr val="tx1"/>
                </a:solidFill>
              </a:rPr>
              <a:t> </a:t>
            </a:r>
            <a:r>
              <a:rPr lang="en-US" sz="1600" dirty="0" err="1">
                <a:solidFill>
                  <a:schemeClr val="tx1"/>
                </a:solidFill>
              </a:rPr>
              <a:t>utk</a:t>
            </a:r>
            <a:r>
              <a:rPr lang="en-US" sz="1600" dirty="0">
                <a:solidFill>
                  <a:schemeClr val="tx1"/>
                </a:solidFill>
              </a:rPr>
              <a:t> </a:t>
            </a:r>
            <a:r>
              <a:rPr lang="en-US" sz="1600" dirty="0" err="1">
                <a:solidFill>
                  <a:schemeClr val="tx1"/>
                </a:solidFill>
              </a:rPr>
              <a:t>Pembentukan</a:t>
            </a:r>
            <a:r>
              <a:rPr lang="en-US" sz="1600" dirty="0">
                <a:solidFill>
                  <a:schemeClr val="tx1"/>
                </a:solidFill>
              </a:rPr>
              <a:t> </a:t>
            </a:r>
            <a:r>
              <a:rPr lang="en-US" sz="1600" dirty="0" err="1">
                <a:solidFill>
                  <a:schemeClr val="tx1"/>
                </a:solidFill>
              </a:rPr>
              <a:t>Pokja</a:t>
            </a:r>
            <a:r>
              <a:rPr lang="en-US" sz="1600" dirty="0">
                <a:solidFill>
                  <a:schemeClr val="tx1"/>
                </a:solidFill>
              </a:rPr>
              <a:t> dan </a:t>
            </a:r>
            <a:r>
              <a:rPr lang="en-US" sz="1600" dirty="0" err="1">
                <a:solidFill>
                  <a:schemeClr val="tx1"/>
                </a:solidFill>
              </a:rPr>
              <a:t>Penyusunan</a:t>
            </a:r>
            <a:endParaRPr lang="en-US" sz="1600" dirty="0">
              <a:solidFill>
                <a:schemeClr val="tx1"/>
              </a:solidFill>
            </a:endParaRPr>
          </a:p>
          <a:p>
            <a:pPr marL="186262" indent="0">
              <a:buNone/>
            </a:pPr>
            <a:r>
              <a:rPr lang="en-US" sz="1600" dirty="0"/>
              <a:t>      </a:t>
            </a:r>
            <a:r>
              <a:rPr lang="en-US" sz="1600" dirty="0">
                <a:solidFill>
                  <a:schemeClr val="tx1"/>
                </a:solidFill>
              </a:rPr>
              <a:t> </a:t>
            </a:r>
            <a:r>
              <a:rPr lang="en-US" sz="1600" dirty="0" err="1">
                <a:solidFill>
                  <a:schemeClr val="tx1"/>
                </a:solidFill>
              </a:rPr>
              <a:t>Perdes</a:t>
            </a:r>
            <a:r>
              <a:rPr lang="en-US" sz="1600" dirty="0">
                <a:solidFill>
                  <a:schemeClr val="tx1"/>
                </a:solidFill>
              </a:rPr>
              <a:t> </a:t>
            </a:r>
            <a:r>
              <a:rPr lang="en-US" sz="1600" dirty="0" err="1">
                <a:solidFill>
                  <a:schemeClr val="tx1"/>
                </a:solidFill>
              </a:rPr>
              <a:t>Posyandu</a:t>
            </a:r>
            <a:r>
              <a:rPr lang="en-US" sz="1600" dirty="0">
                <a:solidFill>
                  <a:schemeClr val="tx1"/>
                </a:solidFill>
              </a:rPr>
              <a:t> (</a:t>
            </a:r>
            <a:r>
              <a:rPr lang="en-US" sz="1600" dirty="0" err="1">
                <a:solidFill>
                  <a:schemeClr val="tx1"/>
                </a:solidFill>
              </a:rPr>
              <a:t>Agust</a:t>
            </a:r>
            <a:r>
              <a:rPr lang="en-US" sz="1600" dirty="0">
                <a:solidFill>
                  <a:schemeClr val="tx1"/>
                </a:solidFill>
              </a:rPr>
              <a:t> 2020)</a:t>
            </a:r>
          </a:p>
          <a:p>
            <a:pPr marL="186262" indent="0">
              <a:buNone/>
            </a:pPr>
            <a:r>
              <a:rPr lang="en-US" sz="1600" dirty="0">
                <a:solidFill>
                  <a:schemeClr val="tx1"/>
                </a:solidFill>
              </a:rPr>
              <a:t>   I. Surat Ka DPMPD Prov </a:t>
            </a:r>
            <a:r>
              <a:rPr lang="en-US" sz="1600" dirty="0" err="1">
                <a:solidFill>
                  <a:schemeClr val="tx1"/>
                </a:solidFill>
              </a:rPr>
              <a:t>kepada</a:t>
            </a:r>
            <a:r>
              <a:rPr lang="en-US" sz="1600" dirty="0">
                <a:solidFill>
                  <a:schemeClr val="tx1"/>
                </a:solidFill>
              </a:rPr>
              <a:t> Ka. DPMD </a:t>
            </a:r>
            <a:r>
              <a:rPr lang="en-US" sz="1600" dirty="0" err="1">
                <a:solidFill>
                  <a:schemeClr val="tx1"/>
                </a:solidFill>
              </a:rPr>
              <a:t>Kab</a:t>
            </a:r>
            <a:r>
              <a:rPr lang="en-US" sz="1600" dirty="0">
                <a:solidFill>
                  <a:schemeClr val="tx1"/>
                </a:solidFill>
              </a:rPr>
              <a:t>, TA </a:t>
            </a:r>
            <a:r>
              <a:rPr lang="en-US" sz="1600" dirty="0" err="1">
                <a:solidFill>
                  <a:schemeClr val="tx1"/>
                </a:solidFill>
              </a:rPr>
              <a:t>Kab</a:t>
            </a:r>
            <a:r>
              <a:rPr lang="en-US" sz="1600" dirty="0">
                <a:solidFill>
                  <a:schemeClr val="tx1"/>
                </a:solidFill>
              </a:rPr>
              <a:t>,  </a:t>
            </a:r>
            <a:r>
              <a:rPr lang="en-US" sz="1600" dirty="0" err="1">
                <a:solidFill>
                  <a:schemeClr val="tx1"/>
                </a:solidFill>
              </a:rPr>
              <a:t>Fasilitasi</a:t>
            </a:r>
            <a:r>
              <a:rPr lang="en-US" sz="1600" dirty="0">
                <a:solidFill>
                  <a:schemeClr val="tx1"/>
                </a:solidFill>
              </a:rPr>
              <a:t> </a:t>
            </a:r>
            <a:r>
              <a:rPr lang="en-US" sz="1600" dirty="0" err="1">
                <a:solidFill>
                  <a:schemeClr val="tx1"/>
                </a:solidFill>
              </a:rPr>
              <a:t>Perencanaan</a:t>
            </a:r>
            <a:r>
              <a:rPr lang="en-US" sz="1600" dirty="0">
                <a:solidFill>
                  <a:schemeClr val="tx1"/>
                </a:solidFill>
              </a:rPr>
              <a:t> </a:t>
            </a:r>
            <a:r>
              <a:rPr lang="en-US" sz="1600" dirty="0" err="1">
                <a:solidFill>
                  <a:schemeClr val="tx1"/>
                </a:solidFill>
              </a:rPr>
              <a:t>Desa</a:t>
            </a:r>
            <a:r>
              <a:rPr lang="en-US" sz="1600" dirty="0">
                <a:solidFill>
                  <a:schemeClr val="tx1"/>
                </a:solidFill>
              </a:rPr>
              <a:t> </a:t>
            </a:r>
            <a:r>
              <a:rPr lang="en-US" sz="1600" dirty="0" err="1">
                <a:solidFill>
                  <a:schemeClr val="tx1"/>
                </a:solidFill>
              </a:rPr>
              <a:t>Bidang</a:t>
            </a:r>
            <a:r>
              <a:rPr lang="en-US" sz="1600" dirty="0">
                <a:solidFill>
                  <a:schemeClr val="tx1"/>
                </a:solidFill>
              </a:rPr>
              <a:t> Kesehatan (Nov 2020)</a:t>
            </a:r>
          </a:p>
          <a:p>
            <a:pPr marL="186262" indent="0">
              <a:buNone/>
            </a:pPr>
            <a:endParaRPr lang="en-US" sz="1600" dirty="0">
              <a:solidFill>
                <a:schemeClr val="tx1"/>
              </a:solidFill>
            </a:endParaRPr>
          </a:p>
          <a:p>
            <a:pPr marL="186262" indent="0">
              <a:buNone/>
            </a:pPr>
            <a:endParaRPr lang="en-US" sz="1600" dirty="0">
              <a:solidFill>
                <a:schemeClr val="tx1"/>
              </a:solidFill>
            </a:endParaRPr>
          </a:p>
          <a:p>
            <a:pPr marL="186262" indent="0">
              <a:buNone/>
            </a:pPr>
            <a:br>
              <a:rPr lang="en-US" sz="1600" dirty="0">
                <a:solidFill>
                  <a:schemeClr val="tx1"/>
                </a:solidFill>
              </a:rPr>
            </a:br>
            <a:br>
              <a:rPr lang="en-US" sz="1600" dirty="0"/>
            </a:br>
            <a:endParaRPr lang="en-ID" sz="1600" dirty="0"/>
          </a:p>
        </p:txBody>
      </p:sp>
    </p:spTree>
    <p:extLst>
      <p:ext uri="{BB962C8B-B14F-4D97-AF65-F5344CB8AC3E}">
        <p14:creationId xmlns:p14="http://schemas.microsoft.com/office/powerpoint/2010/main" val="2370118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10785-3E7C-E0D4-1EE9-4EA999D6B539}"/>
              </a:ext>
            </a:extLst>
          </p:cNvPr>
          <p:cNvSpPr>
            <a:spLocks noGrp="1"/>
          </p:cNvSpPr>
          <p:nvPr>
            <p:ph type="title"/>
          </p:nvPr>
        </p:nvSpPr>
        <p:spPr>
          <a:xfrm>
            <a:off x="152400" y="111436"/>
            <a:ext cx="11887200" cy="980630"/>
          </a:xfrm>
          <a:solidFill>
            <a:schemeClr val="tx2">
              <a:lumMod val="20000"/>
              <a:lumOff val="80000"/>
            </a:schemeClr>
          </a:solidFill>
        </p:spPr>
        <p:txBody>
          <a:bodyPr/>
          <a:lstStyle/>
          <a:p>
            <a:pPr algn="l"/>
            <a:br>
              <a:rPr lang="en-US" sz="1600" dirty="0"/>
            </a:br>
            <a:br>
              <a:rPr lang="en-US" sz="1600" dirty="0"/>
            </a:br>
            <a:r>
              <a:rPr lang="en-US" sz="2400" dirty="0" err="1"/>
              <a:t>Dalam</a:t>
            </a:r>
            <a:r>
              <a:rPr lang="en-US" sz="2400" dirty="0"/>
              <a:t> </a:t>
            </a:r>
            <a:r>
              <a:rPr lang="en-US" sz="2400" dirty="0" err="1"/>
              <a:t>rangka</a:t>
            </a:r>
            <a:r>
              <a:rPr lang="en-US" sz="2400" dirty="0"/>
              <a:t> </a:t>
            </a:r>
            <a:r>
              <a:rPr lang="en-US" sz="2400" dirty="0" err="1"/>
              <a:t>melaksanakan</a:t>
            </a:r>
            <a:r>
              <a:rPr lang="en-US" sz="2400" dirty="0"/>
              <a:t> </a:t>
            </a:r>
            <a:r>
              <a:rPr lang="en-US" sz="2400" dirty="0" err="1"/>
              <a:t>tanggung</a:t>
            </a:r>
            <a:r>
              <a:rPr lang="en-US" sz="2400" dirty="0"/>
              <a:t> </a:t>
            </a:r>
            <a:r>
              <a:rPr lang="en-US" sz="2400" dirty="0" err="1"/>
              <a:t>jawab</a:t>
            </a:r>
            <a:r>
              <a:rPr lang="en-US" sz="2400" dirty="0"/>
              <a:t> yang </a:t>
            </a:r>
            <a:r>
              <a:rPr lang="en-US" sz="2400" dirty="0" err="1"/>
              <a:t>diemban</a:t>
            </a:r>
            <a:r>
              <a:rPr lang="en-US" sz="2400" dirty="0"/>
              <a:t> oleh DPMPD DUKCAPIL </a:t>
            </a:r>
            <a:r>
              <a:rPr lang="en-US" sz="2400" dirty="0" err="1"/>
              <a:t>untuk</a:t>
            </a:r>
            <a:r>
              <a:rPr lang="en-US" sz="2400" dirty="0"/>
              <a:t> Program </a:t>
            </a:r>
            <a:r>
              <a:rPr lang="en-US" sz="2400" dirty="0" err="1"/>
              <a:t>Revitalisasi</a:t>
            </a:r>
            <a:r>
              <a:rPr lang="en-US" sz="2400" dirty="0"/>
              <a:t> </a:t>
            </a:r>
            <a:r>
              <a:rPr lang="en-US" sz="2400" dirty="0" err="1"/>
              <a:t>Posyandu</a:t>
            </a:r>
            <a:r>
              <a:rPr lang="en-US" sz="2400" dirty="0"/>
              <a:t>, Langkah </a:t>
            </a:r>
            <a:r>
              <a:rPr lang="en-US" sz="2400" dirty="0" err="1"/>
              <a:t>Langkah</a:t>
            </a:r>
            <a:r>
              <a:rPr lang="en-US" sz="2400" dirty="0"/>
              <a:t> yang </a:t>
            </a:r>
            <a:r>
              <a:rPr lang="en-US" sz="2400" dirty="0" err="1"/>
              <a:t>dilakukan</a:t>
            </a:r>
            <a:r>
              <a:rPr lang="en-US" sz="2400" dirty="0"/>
              <a:t> </a:t>
            </a:r>
            <a:r>
              <a:rPr lang="en-US" sz="2400" dirty="0" err="1"/>
              <a:t>adalah</a:t>
            </a:r>
            <a:r>
              <a:rPr lang="en-US" sz="2400" dirty="0"/>
              <a:t> :</a:t>
            </a:r>
            <a:br>
              <a:rPr lang="en-US" sz="2400" dirty="0"/>
            </a:br>
            <a:endParaRPr lang="en-ID" sz="2400" dirty="0"/>
          </a:p>
        </p:txBody>
      </p:sp>
      <p:sp>
        <p:nvSpPr>
          <p:cNvPr id="3" name="Text Placeholder 2">
            <a:extLst>
              <a:ext uri="{FF2B5EF4-FFF2-40B4-BE49-F238E27FC236}">
                <a16:creationId xmlns:a16="http://schemas.microsoft.com/office/drawing/2014/main" id="{6AF48551-E58B-075B-1FE2-32D83E28EC23}"/>
              </a:ext>
            </a:extLst>
          </p:cNvPr>
          <p:cNvSpPr>
            <a:spLocks noGrp="1"/>
          </p:cNvSpPr>
          <p:nvPr>
            <p:ph type="body" idx="1"/>
          </p:nvPr>
        </p:nvSpPr>
        <p:spPr>
          <a:xfrm>
            <a:off x="152399" y="1203660"/>
            <a:ext cx="10802815" cy="578369"/>
          </a:xfrm>
          <a:solidFill>
            <a:schemeClr val="accent2">
              <a:lumMod val="40000"/>
              <a:lumOff val="60000"/>
            </a:schemeClr>
          </a:solidFill>
        </p:spPr>
        <p:txBody>
          <a:bodyPr/>
          <a:lstStyle/>
          <a:p>
            <a:pPr marL="186262" indent="0">
              <a:buNone/>
            </a:pPr>
            <a:r>
              <a:rPr lang="en-US" sz="2400" b="1" dirty="0"/>
              <a:t>II. </a:t>
            </a:r>
            <a:r>
              <a:rPr lang="en-US" sz="2400" b="1" dirty="0" err="1"/>
              <a:t>Aksi</a:t>
            </a:r>
            <a:r>
              <a:rPr lang="en-US" sz="2400" b="1" dirty="0"/>
              <a:t> </a:t>
            </a:r>
            <a:r>
              <a:rPr lang="en-US" sz="2400" b="1" dirty="0" err="1"/>
              <a:t>Penyusunan</a:t>
            </a:r>
            <a:r>
              <a:rPr lang="en-US" sz="2400" b="1" dirty="0"/>
              <a:t> </a:t>
            </a:r>
            <a:r>
              <a:rPr lang="en-US" sz="2400" b="1" dirty="0" err="1"/>
              <a:t>Regulasi</a:t>
            </a:r>
            <a:r>
              <a:rPr lang="en-US" sz="2400" b="1" dirty="0"/>
              <a:t> </a:t>
            </a:r>
            <a:endParaRPr lang="en-ID" sz="2400" dirty="0"/>
          </a:p>
        </p:txBody>
      </p:sp>
      <p:sp>
        <p:nvSpPr>
          <p:cNvPr id="4" name="Text Placeholder 3">
            <a:extLst>
              <a:ext uri="{FF2B5EF4-FFF2-40B4-BE49-F238E27FC236}">
                <a16:creationId xmlns:a16="http://schemas.microsoft.com/office/drawing/2014/main" id="{35DBF367-225A-0F67-6269-B29A63DAAEDC}"/>
              </a:ext>
            </a:extLst>
          </p:cNvPr>
          <p:cNvSpPr>
            <a:spLocks noGrp="1"/>
          </p:cNvSpPr>
          <p:nvPr>
            <p:ph type="body" idx="2"/>
          </p:nvPr>
        </p:nvSpPr>
        <p:spPr>
          <a:xfrm>
            <a:off x="415600" y="1782030"/>
            <a:ext cx="11624000" cy="3587365"/>
          </a:xfrm>
        </p:spPr>
        <p:txBody>
          <a:bodyPr/>
          <a:lstStyle/>
          <a:p>
            <a:pPr marL="529162" indent="-342900">
              <a:buAutoNum type="alphaUcPeriod"/>
            </a:pPr>
            <a:r>
              <a:rPr lang="en-US" sz="1800" b="1" dirty="0" err="1"/>
              <a:t>Penyusunan</a:t>
            </a:r>
            <a:r>
              <a:rPr lang="en-US" sz="1800" b="1" dirty="0"/>
              <a:t> </a:t>
            </a:r>
            <a:r>
              <a:rPr lang="en-US" sz="1800" b="1" dirty="0" err="1"/>
              <a:t>Peraturan</a:t>
            </a:r>
            <a:r>
              <a:rPr lang="en-US" sz="1800" b="1" dirty="0"/>
              <a:t> </a:t>
            </a:r>
            <a:r>
              <a:rPr lang="en-US" sz="1800" b="1" dirty="0" err="1"/>
              <a:t>Gubernur</a:t>
            </a:r>
            <a:r>
              <a:rPr lang="en-US" sz="1800" b="1" dirty="0"/>
              <a:t> </a:t>
            </a:r>
            <a:r>
              <a:rPr lang="en-US" sz="1800" b="1" dirty="0" err="1"/>
              <a:t>Nomor</a:t>
            </a:r>
            <a:r>
              <a:rPr lang="en-US" sz="1800" b="1" dirty="0"/>
              <a:t> 30 </a:t>
            </a:r>
            <a:r>
              <a:rPr lang="en-US" sz="1800" b="1" dirty="0" err="1"/>
              <a:t>Tahun</a:t>
            </a:r>
            <a:r>
              <a:rPr lang="en-US" sz="1800" b="1" dirty="0"/>
              <a:t> 2021 </a:t>
            </a:r>
            <a:r>
              <a:rPr lang="en-US" sz="1800" b="1" dirty="0" err="1"/>
              <a:t>Tentang</a:t>
            </a:r>
            <a:r>
              <a:rPr lang="en-US" sz="1800" b="1" dirty="0"/>
              <a:t> </a:t>
            </a:r>
            <a:r>
              <a:rPr lang="en-US" sz="1800" b="1" dirty="0" err="1"/>
              <a:t>Revitalisasi</a:t>
            </a:r>
            <a:r>
              <a:rPr lang="en-US" sz="1800" b="1" dirty="0"/>
              <a:t> </a:t>
            </a:r>
            <a:r>
              <a:rPr lang="en-US" sz="1800" b="1" dirty="0" err="1"/>
              <a:t>Posyandu</a:t>
            </a:r>
            <a:r>
              <a:rPr lang="en-US" sz="1800" b="1" dirty="0"/>
              <a:t> </a:t>
            </a:r>
          </a:p>
          <a:p>
            <a:pPr marL="529162" indent="-342900">
              <a:buAutoNum type="alphaUcPeriod"/>
            </a:pPr>
            <a:r>
              <a:rPr lang="en-US" sz="1800" b="1" dirty="0" err="1">
                <a:solidFill>
                  <a:schemeClr val="tx1"/>
                </a:solidFill>
              </a:rPr>
              <a:t>Penyusunan</a:t>
            </a:r>
            <a:r>
              <a:rPr lang="en-US" sz="1800" b="1" dirty="0">
                <a:solidFill>
                  <a:schemeClr val="tx1"/>
                </a:solidFill>
              </a:rPr>
              <a:t> Draft </a:t>
            </a:r>
            <a:r>
              <a:rPr lang="en-US" sz="1800" b="1" dirty="0" err="1"/>
              <a:t>P</a:t>
            </a:r>
            <a:r>
              <a:rPr lang="en-US" sz="1800" b="1" dirty="0" err="1">
                <a:solidFill>
                  <a:schemeClr val="tx1"/>
                </a:solidFill>
              </a:rPr>
              <a:t>eraturan</a:t>
            </a:r>
            <a:r>
              <a:rPr lang="en-US" sz="1800" b="1" dirty="0">
                <a:solidFill>
                  <a:schemeClr val="tx1"/>
                </a:solidFill>
              </a:rPr>
              <a:t> </a:t>
            </a:r>
            <a:r>
              <a:rPr lang="en-US" sz="1800" b="1" dirty="0" err="1">
                <a:solidFill>
                  <a:schemeClr val="tx1"/>
                </a:solidFill>
              </a:rPr>
              <a:t>Desa</a:t>
            </a:r>
            <a:r>
              <a:rPr lang="en-US" sz="1800" b="1" dirty="0">
                <a:solidFill>
                  <a:schemeClr val="tx1"/>
                </a:solidFill>
              </a:rPr>
              <a:t> </a:t>
            </a:r>
            <a:r>
              <a:rPr lang="en-US" sz="1800" b="1" dirty="0" err="1">
                <a:solidFill>
                  <a:schemeClr val="tx1"/>
                </a:solidFill>
              </a:rPr>
              <a:t>tentang</a:t>
            </a:r>
            <a:r>
              <a:rPr lang="en-US" sz="1800" b="1" dirty="0">
                <a:solidFill>
                  <a:schemeClr val="tx1"/>
                </a:solidFill>
              </a:rPr>
              <a:t> Lembaga </a:t>
            </a:r>
            <a:r>
              <a:rPr lang="en-US" sz="1800" b="1" dirty="0" err="1">
                <a:solidFill>
                  <a:schemeClr val="tx1"/>
                </a:solidFill>
              </a:rPr>
              <a:t>Kemasyarakatan</a:t>
            </a:r>
            <a:r>
              <a:rPr lang="en-US" sz="1800" b="1" dirty="0">
                <a:solidFill>
                  <a:schemeClr val="tx1"/>
                </a:solidFill>
              </a:rPr>
              <a:t> </a:t>
            </a:r>
            <a:r>
              <a:rPr lang="en-US" sz="1800" b="1" dirty="0" err="1">
                <a:solidFill>
                  <a:schemeClr val="tx1"/>
                </a:solidFill>
              </a:rPr>
              <a:t>Desa</a:t>
            </a:r>
            <a:r>
              <a:rPr lang="en-US" sz="1800" b="1" dirty="0">
                <a:solidFill>
                  <a:schemeClr val="tx1"/>
                </a:solidFill>
              </a:rPr>
              <a:t> (LKD) </a:t>
            </a:r>
          </a:p>
          <a:p>
            <a:pPr marL="529162" indent="-342900">
              <a:buFont typeface="Arial" pitchFamily="34" charset="0"/>
              <a:buAutoNum type="alphaUcPeriod"/>
            </a:pPr>
            <a:r>
              <a:rPr lang="en-US" sz="1800" b="1" dirty="0" err="1">
                <a:solidFill>
                  <a:schemeClr val="tx1"/>
                </a:solidFill>
              </a:rPr>
              <a:t>Penyusunan</a:t>
            </a:r>
            <a:r>
              <a:rPr lang="en-US" sz="1800" b="1" dirty="0">
                <a:solidFill>
                  <a:schemeClr val="tx1"/>
                </a:solidFill>
              </a:rPr>
              <a:t> Draft </a:t>
            </a:r>
            <a:r>
              <a:rPr lang="en-US" sz="1800" b="1" dirty="0" err="1">
                <a:solidFill>
                  <a:schemeClr val="tx1"/>
                </a:solidFill>
              </a:rPr>
              <a:t>Peraturan</a:t>
            </a:r>
            <a:r>
              <a:rPr lang="en-US" sz="1800" b="1" dirty="0">
                <a:solidFill>
                  <a:schemeClr val="tx1"/>
                </a:solidFill>
              </a:rPr>
              <a:t> </a:t>
            </a:r>
            <a:r>
              <a:rPr lang="en-US" sz="1800" b="1" dirty="0" err="1">
                <a:solidFill>
                  <a:schemeClr val="tx1"/>
                </a:solidFill>
              </a:rPr>
              <a:t>Desa</a:t>
            </a:r>
            <a:r>
              <a:rPr lang="en-US" sz="1800" b="1" dirty="0">
                <a:solidFill>
                  <a:schemeClr val="tx1"/>
                </a:solidFill>
              </a:rPr>
              <a:t> </a:t>
            </a:r>
            <a:r>
              <a:rPr lang="en-US" sz="1800" b="1" dirty="0" err="1">
                <a:solidFill>
                  <a:schemeClr val="tx1"/>
                </a:solidFill>
              </a:rPr>
              <a:t>tentang</a:t>
            </a:r>
            <a:r>
              <a:rPr lang="en-US" sz="1800" b="1" dirty="0">
                <a:solidFill>
                  <a:schemeClr val="tx1"/>
                </a:solidFill>
              </a:rPr>
              <a:t> Lembaga Adat (LAD) </a:t>
            </a:r>
          </a:p>
          <a:p>
            <a:pPr marL="529162" indent="-342900">
              <a:buFont typeface="Arial" pitchFamily="34" charset="0"/>
              <a:buAutoNum type="alphaUcPeriod"/>
            </a:pPr>
            <a:r>
              <a:rPr lang="en-US" sz="1800" dirty="0" err="1">
                <a:solidFill>
                  <a:schemeClr val="tx1"/>
                </a:solidFill>
              </a:rPr>
              <a:t>Penyusunan</a:t>
            </a:r>
            <a:r>
              <a:rPr lang="en-US" sz="1800" dirty="0">
                <a:solidFill>
                  <a:schemeClr val="tx1"/>
                </a:solidFill>
              </a:rPr>
              <a:t> Draft </a:t>
            </a:r>
            <a:r>
              <a:rPr lang="en-US" sz="1800" dirty="0" err="1">
                <a:solidFill>
                  <a:schemeClr val="tx1"/>
                </a:solidFill>
              </a:rPr>
              <a:t>Peraturan</a:t>
            </a:r>
            <a:r>
              <a:rPr lang="en-US" sz="1800" dirty="0">
                <a:solidFill>
                  <a:schemeClr val="tx1"/>
                </a:solidFill>
              </a:rPr>
              <a:t> </a:t>
            </a:r>
            <a:r>
              <a:rPr lang="en-US" sz="1800" dirty="0" err="1">
                <a:solidFill>
                  <a:schemeClr val="tx1"/>
                </a:solidFill>
              </a:rPr>
              <a:t>Kepala</a:t>
            </a:r>
            <a:r>
              <a:rPr lang="en-US" sz="1800" dirty="0">
                <a:solidFill>
                  <a:schemeClr val="tx1"/>
                </a:solidFill>
              </a:rPr>
              <a:t> </a:t>
            </a:r>
            <a:r>
              <a:rPr lang="en-US" sz="1800" dirty="0" err="1">
                <a:solidFill>
                  <a:schemeClr val="tx1"/>
                </a:solidFill>
              </a:rPr>
              <a:t>Desa</a:t>
            </a:r>
            <a:r>
              <a:rPr lang="en-US" sz="1800" dirty="0">
                <a:solidFill>
                  <a:schemeClr val="tx1"/>
                </a:solidFill>
              </a:rPr>
              <a:t> </a:t>
            </a:r>
            <a:r>
              <a:rPr lang="en-US" sz="1800" dirty="0" err="1">
                <a:solidFill>
                  <a:schemeClr val="tx1"/>
                </a:solidFill>
              </a:rPr>
              <a:t>tentang</a:t>
            </a:r>
            <a:r>
              <a:rPr lang="en-US" sz="1800" dirty="0">
                <a:solidFill>
                  <a:schemeClr val="tx1"/>
                </a:solidFill>
              </a:rPr>
              <a:t> </a:t>
            </a:r>
            <a:r>
              <a:rPr lang="en-US" sz="1800" dirty="0" err="1">
                <a:solidFill>
                  <a:schemeClr val="tx1"/>
                </a:solidFill>
              </a:rPr>
              <a:t>Posyandu</a:t>
            </a:r>
            <a:r>
              <a:rPr lang="en-US" sz="1800" dirty="0">
                <a:solidFill>
                  <a:schemeClr val="tx1"/>
                </a:solidFill>
              </a:rPr>
              <a:t> </a:t>
            </a:r>
            <a:r>
              <a:rPr lang="en-US" sz="1800" dirty="0" err="1">
                <a:solidFill>
                  <a:schemeClr val="tx1"/>
                </a:solidFill>
              </a:rPr>
              <a:t>sebagai</a:t>
            </a:r>
            <a:r>
              <a:rPr lang="en-US" sz="1800" dirty="0">
                <a:solidFill>
                  <a:schemeClr val="tx1"/>
                </a:solidFill>
              </a:rPr>
              <a:t> </a:t>
            </a:r>
            <a:r>
              <a:rPr lang="en-US" sz="1800" dirty="0" err="1"/>
              <a:t>t</a:t>
            </a:r>
            <a:r>
              <a:rPr lang="en-US" sz="1800" dirty="0" err="1">
                <a:solidFill>
                  <a:schemeClr val="tx1"/>
                </a:solidFill>
              </a:rPr>
              <a:t>urunan</a:t>
            </a:r>
            <a:r>
              <a:rPr lang="en-US" sz="1800" dirty="0">
                <a:solidFill>
                  <a:schemeClr val="tx1"/>
                </a:solidFill>
              </a:rPr>
              <a:t> </a:t>
            </a:r>
            <a:r>
              <a:rPr lang="en-US" sz="1800" dirty="0" err="1">
                <a:solidFill>
                  <a:schemeClr val="tx1"/>
                </a:solidFill>
              </a:rPr>
              <a:t>Peraturan</a:t>
            </a:r>
            <a:r>
              <a:rPr lang="en-US" sz="1800" dirty="0">
                <a:solidFill>
                  <a:schemeClr val="tx1"/>
                </a:solidFill>
              </a:rPr>
              <a:t> </a:t>
            </a:r>
            <a:r>
              <a:rPr lang="en-US" sz="1800" dirty="0" err="1">
                <a:solidFill>
                  <a:schemeClr val="tx1"/>
                </a:solidFill>
              </a:rPr>
              <a:t>Desa</a:t>
            </a:r>
            <a:r>
              <a:rPr lang="en-US" sz="1800" dirty="0">
                <a:solidFill>
                  <a:schemeClr val="tx1"/>
                </a:solidFill>
              </a:rPr>
              <a:t> </a:t>
            </a:r>
            <a:r>
              <a:rPr lang="en-US" sz="1800" dirty="0" err="1">
                <a:solidFill>
                  <a:schemeClr val="tx1"/>
                </a:solidFill>
              </a:rPr>
              <a:t>tentang</a:t>
            </a:r>
            <a:r>
              <a:rPr lang="en-US" sz="1800" dirty="0">
                <a:solidFill>
                  <a:schemeClr val="tx1"/>
                </a:solidFill>
              </a:rPr>
              <a:t> LKD </a:t>
            </a:r>
            <a:endParaRPr lang="en-ID" sz="1800" dirty="0"/>
          </a:p>
          <a:p>
            <a:pPr marL="529162" indent="-342900">
              <a:buFont typeface="Arial" pitchFamily="34" charset="0"/>
              <a:buAutoNum type="alphaUcPeriod"/>
            </a:pPr>
            <a:r>
              <a:rPr lang="en-US" sz="1800" dirty="0" err="1">
                <a:solidFill>
                  <a:schemeClr val="tx1"/>
                </a:solidFill>
              </a:rPr>
              <a:t>Penyusunan</a:t>
            </a:r>
            <a:r>
              <a:rPr lang="en-US" sz="1800" dirty="0">
                <a:solidFill>
                  <a:schemeClr val="tx1"/>
                </a:solidFill>
              </a:rPr>
              <a:t> Draft </a:t>
            </a:r>
            <a:r>
              <a:rPr lang="en-US" sz="1800" dirty="0" err="1">
                <a:solidFill>
                  <a:schemeClr val="tx1"/>
                </a:solidFill>
              </a:rPr>
              <a:t>Peraturan</a:t>
            </a:r>
            <a:r>
              <a:rPr lang="en-US" sz="1800" dirty="0">
                <a:solidFill>
                  <a:schemeClr val="tx1"/>
                </a:solidFill>
              </a:rPr>
              <a:t> </a:t>
            </a:r>
            <a:r>
              <a:rPr lang="en-US" sz="1800" dirty="0" err="1">
                <a:solidFill>
                  <a:schemeClr val="tx1"/>
                </a:solidFill>
              </a:rPr>
              <a:t>Kepala</a:t>
            </a:r>
            <a:r>
              <a:rPr lang="en-US" sz="1800" dirty="0">
                <a:solidFill>
                  <a:schemeClr val="tx1"/>
                </a:solidFill>
              </a:rPr>
              <a:t> </a:t>
            </a:r>
            <a:r>
              <a:rPr lang="en-US" sz="1800" dirty="0" err="1">
                <a:solidFill>
                  <a:schemeClr val="tx1"/>
                </a:solidFill>
              </a:rPr>
              <a:t>Desa</a:t>
            </a:r>
            <a:r>
              <a:rPr lang="en-US" sz="1800" dirty="0">
                <a:solidFill>
                  <a:schemeClr val="tx1"/>
                </a:solidFill>
              </a:rPr>
              <a:t> </a:t>
            </a:r>
            <a:r>
              <a:rPr lang="en-US" sz="1800" dirty="0" err="1">
                <a:solidFill>
                  <a:schemeClr val="tx1"/>
                </a:solidFill>
              </a:rPr>
              <a:t>tentang</a:t>
            </a:r>
            <a:r>
              <a:rPr lang="en-US" sz="1800" dirty="0">
                <a:solidFill>
                  <a:schemeClr val="tx1"/>
                </a:solidFill>
              </a:rPr>
              <a:t> </a:t>
            </a:r>
            <a:r>
              <a:rPr lang="en-US" sz="1800" dirty="0" err="1">
                <a:solidFill>
                  <a:schemeClr val="tx1"/>
                </a:solidFill>
              </a:rPr>
              <a:t>Pendewasaan</a:t>
            </a:r>
            <a:r>
              <a:rPr lang="en-US" sz="1800" dirty="0">
                <a:solidFill>
                  <a:schemeClr val="tx1"/>
                </a:solidFill>
              </a:rPr>
              <a:t> </a:t>
            </a:r>
            <a:r>
              <a:rPr lang="en-US" sz="1800" dirty="0" err="1">
                <a:solidFill>
                  <a:schemeClr val="tx1"/>
                </a:solidFill>
              </a:rPr>
              <a:t>Usia</a:t>
            </a:r>
            <a:r>
              <a:rPr lang="en-US" sz="1800" dirty="0">
                <a:solidFill>
                  <a:schemeClr val="tx1"/>
                </a:solidFill>
              </a:rPr>
              <a:t> </a:t>
            </a:r>
            <a:r>
              <a:rPr lang="en-US" sz="1800" dirty="0" err="1">
                <a:solidFill>
                  <a:schemeClr val="tx1"/>
                </a:solidFill>
              </a:rPr>
              <a:t>Perkawinan</a:t>
            </a:r>
            <a:r>
              <a:rPr lang="en-US" sz="1800" dirty="0">
                <a:solidFill>
                  <a:schemeClr val="tx1"/>
                </a:solidFill>
              </a:rPr>
              <a:t> </a:t>
            </a:r>
            <a:r>
              <a:rPr lang="en-US" sz="1800" dirty="0" err="1">
                <a:solidFill>
                  <a:schemeClr val="tx1"/>
                </a:solidFill>
              </a:rPr>
              <a:t>sebagai</a:t>
            </a:r>
            <a:r>
              <a:rPr lang="en-US" sz="1800" dirty="0">
                <a:solidFill>
                  <a:schemeClr val="tx1"/>
                </a:solidFill>
              </a:rPr>
              <a:t> </a:t>
            </a:r>
            <a:r>
              <a:rPr lang="en-US" sz="1800" dirty="0" err="1"/>
              <a:t>t</a:t>
            </a:r>
            <a:r>
              <a:rPr lang="en-US" sz="1800" dirty="0" err="1">
                <a:solidFill>
                  <a:schemeClr val="tx1"/>
                </a:solidFill>
              </a:rPr>
              <a:t>urunan</a:t>
            </a:r>
            <a:r>
              <a:rPr lang="en-US" sz="1800" dirty="0">
                <a:solidFill>
                  <a:schemeClr val="tx1"/>
                </a:solidFill>
              </a:rPr>
              <a:t> </a:t>
            </a:r>
            <a:r>
              <a:rPr lang="en-US" sz="1800" dirty="0" err="1">
                <a:solidFill>
                  <a:schemeClr val="tx1"/>
                </a:solidFill>
              </a:rPr>
              <a:t>Peraturan</a:t>
            </a:r>
            <a:r>
              <a:rPr lang="en-US" sz="1800" dirty="0">
                <a:solidFill>
                  <a:schemeClr val="tx1"/>
                </a:solidFill>
              </a:rPr>
              <a:t> </a:t>
            </a:r>
            <a:r>
              <a:rPr lang="en-US" sz="1800" dirty="0" err="1">
                <a:solidFill>
                  <a:schemeClr val="tx1"/>
                </a:solidFill>
              </a:rPr>
              <a:t>Desa</a:t>
            </a:r>
            <a:r>
              <a:rPr lang="en-US" sz="1800" dirty="0">
                <a:solidFill>
                  <a:schemeClr val="tx1"/>
                </a:solidFill>
              </a:rPr>
              <a:t> </a:t>
            </a:r>
            <a:r>
              <a:rPr lang="en-US" sz="1800" dirty="0" err="1">
                <a:solidFill>
                  <a:schemeClr val="tx1"/>
                </a:solidFill>
              </a:rPr>
              <a:t>tentang</a:t>
            </a:r>
            <a:r>
              <a:rPr lang="en-US" sz="1800" dirty="0">
                <a:solidFill>
                  <a:schemeClr val="tx1"/>
                </a:solidFill>
              </a:rPr>
              <a:t> LAD </a:t>
            </a:r>
          </a:p>
          <a:p>
            <a:pPr marL="529162" indent="-342900">
              <a:buFont typeface="Arial" pitchFamily="34" charset="0"/>
              <a:buAutoNum type="alphaUcPeriod"/>
            </a:pPr>
            <a:r>
              <a:rPr lang="en-US" sz="1800" dirty="0" err="1">
                <a:solidFill>
                  <a:schemeClr val="tx1"/>
                </a:solidFill>
              </a:rPr>
              <a:t>Penyusunan</a:t>
            </a:r>
            <a:r>
              <a:rPr lang="en-US" sz="1800" dirty="0">
                <a:solidFill>
                  <a:schemeClr val="tx1"/>
                </a:solidFill>
              </a:rPr>
              <a:t> Draft </a:t>
            </a:r>
            <a:r>
              <a:rPr lang="en-US" sz="1800" dirty="0" err="1">
                <a:solidFill>
                  <a:schemeClr val="tx1"/>
                </a:solidFill>
              </a:rPr>
              <a:t>Peraturan</a:t>
            </a:r>
            <a:r>
              <a:rPr lang="en-US" sz="1800" dirty="0">
                <a:solidFill>
                  <a:schemeClr val="tx1"/>
                </a:solidFill>
              </a:rPr>
              <a:t> </a:t>
            </a:r>
            <a:r>
              <a:rPr lang="en-US" sz="1800" dirty="0" err="1">
                <a:solidFill>
                  <a:schemeClr val="tx1"/>
                </a:solidFill>
              </a:rPr>
              <a:t>Kepala</a:t>
            </a:r>
            <a:r>
              <a:rPr lang="en-US" sz="1800" dirty="0">
                <a:solidFill>
                  <a:schemeClr val="tx1"/>
                </a:solidFill>
              </a:rPr>
              <a:t> </a:t>
            </a:r>
            <a:r>
              <a:rPr lang="en-US" sz="1800" dirty="0" err="1">
                <a:solidFill>
                  <a:schemeClr val="tx1"/>
                </a:solidFill>
              </a:rPr>
              <a:t>Desa</a:t>
            </a:r>
            <a:r>
              <a:rPr lang="en-US" sz="1800" dirty="0">
                <a:solidFill>
                  <a:schemeClr val="tx1"/>
                </a:solidFill>
              </a:rPr>
              <a:t> </a:t>
            </a:r>
            <a:r>
              <a:rPr lang="en-US" sz="1800" dirty="0" err="1">
                <a:solidFill>
                  <a:schemeClr val="tx1"/>
                </a:solidFill>
              </a:rPr>
              <a:t>tentang</a:t>
            </a:r>
            <a:r>
              <a:rPr lang="en-US" sz="1800" dirty="0">
                <a:solidFill>
                  <a:schemeClr val="tx1"/>
                </a:solidFill>
              </a:rPr>
              <a:t> </a:t>
            </a:r>
            <a:r>
              <a:rPr lang="en-US" sz="1800" dirty="0" err="1">
                <a:solidFill>
                  <a:schemeClr val="tx1"/>
                </a:solidFill>
              </a:rPr>
              <a:t>Prilaku</a:t>
            </a:r>
            <a:r>
              <a:rPr lang="en-US" sz="1800" dirty="0">
                <a:solidFill>
                  <a:schemeClr val="tx1"/>
                </a:solidFill>
              </a:rPr>
              <a:t> </a:t>
            </a:r>
            <a:r>
              <a:rPr lang="en-US" sz="1800" dirty="0" err="1"/>
              <a:t>Hidup</a:t>
            </a:r>
            <a:r>
              <a:rPr lang="en-US" sz="1800" dirty="0"/>
              <a:t> </a:t>
            </a:r>
            <a:r>
              <a:rPr lang="en-US" sz="1800" dirty="0" err="1"/>
              <a:t>Bersih</a:t>
            </a:r>
            <a:r>
              <a:rPr lang="en-US" sz="1800" dirty="0"/>
              <a:t> dan </a:t>
            </a:r>
            <a:r>
              <a:rPr lang="en-US" sz="1800" dirty="0" err="1"/>
              <a:t>Sehat</a:t>
            </a:r>
            <a:r>
              <a:rPr lang="en-US" sz="1800" dirty="0"/>
              <a:t> </a:t>
            </a:r>
            <a:r>
              <a:rPr lang="en-US" sz="1800" dirty="0" err="1">
                <a:solidFill>
                  <a:schemeClr val="tx1"/>
                </a:solidFill>
              </a:rPr>
              <a:t>sebagai</a:t>
            </a:r>
            <a:r>
              <a:rPr lang="en-US" sz="1800" dirty="0">
                <a:solidFill>
                  <a:schemeClr val="tx1"/>
                </a:solidFill>
              </a:rPr>
              <a:t> </a:t>
            </a:r>
            <a:r>
              <a:rPr lang="en-US" sz="1800" dirty="0" err="1"/>
              <a:t>t</a:t>
            </a:r>
            <a:r>
              <a:rPr lang="en-US" sz="1800" dirty="0" err="1">
                <a:solidFill>
                  <a:schemeClr val="tx1"/>
                </a:solidFill>
              </a:rPr>
              <a:t>urunan</a:t>
            </a:r>
            <a:r>
              <a:rPr lang="en-US" sz="1800" dirty="0">
                <a:solidFill>
                  <a:schemeClr val="tx1"/>
                </a:solidFill>
              </a:rPr>
              <a:t> </a:t>
            </a:r>
            <a:r>
              <a:rPr lang="en-US" sz="1800" dirty="0" err="1">
                <a:solidFill>
                  <a:schemeClr val="tx1"/>
                </a:solidFill>
              </a:rPr>
              <a:t>Peraturan</a:t>
            </a:r>
            <a:r>
              <a:rPr lang="en-US" sz="1800" dirty="0">
                <a:solidFill>
                  <a:schemeClr val="tx1"/>
                </a:solidFill>
              </a:rPr>
              <a:t> </a:t>
            </a:r>
            <a:r>
              <a:rPr lang="en-US" sz="1800" dirty="0" err="1">
                <a:solidFill>
                  <a:schemeClr val="tx1"/>
                </a:solidFill>
              </a:rPr>
              <a:t>Desa</a:t>
            </a:r>
            <a:r>
              <a:rPr lang="en-US" sz="1800" dirty="0">
                <a:solidFill>
                  <a:schemeClr val="tx1"/>
                </a:solidFill>
              </a:rPr>
              <a:t> </a:t>
            </a:r>
            <a:r>
              <a:rPr lang="en-US" sz="1800" dirty="0" err="1">
                <a:solidFill>
                  <a:schemeClr val="tx1"/>
                </a:solidFill>
              </a:rPr>
              <a:t>tentang</a:t>
            </a:r>
            <a:r>
              <a:rPr lang="en-US" sz="1800" dirty="0">
                <a:solidFill>
                  <a:schemeClr val="tx1"/>
                </a:solidFill>
              </a:rPr>
              <a:t> LAD </a:t>
            </a:r>
          </a:p>
          <a:p>
            <a:pPr marL="529162" indent="-342900">
              <a:buFont typeface="Arial" pitchFamily="34" charset="0"/>
              <a:buAutoNum type="alphaUcPeriod"/>
            </a:pPr>
            <a:r>
              <a:rPr lang="en-US" sz="1800" dirty="0" err="1">
                <a:solidFill>
                  <a:schemeClr val="tx1"/>
                </a:solidFill>
              </a:rPr>
              <a:t>Penyusunan</a:t>
            </a:r>
            <a:r>
              <a:rPr lang="en-US" sz="1800" dirty="0">
                <a:solidFill>
                  <a:schemeClr val="tx1"/>
                </a:solidFill>
              </a:rPr>
              <a:t> Draft </a:t>
            </a:r>
            <a:r>
              <a:rPr lang="en-US" sz="1800" dirty="0" err="1">
                <a:solidFill>
                  <a:schemeClr val="tx1"/>
                </a:solidFill>
              </a:rPr>
              <a:t>Peraturan</a:t>
            </a:r>
            <a:r>
              <a:rPr lang="en-US" sz="1800" dirty="0">
                <a:solidFill>
                  <a:schemeClr val="tx1"/>
                </a:solidFill>
              </a:rPr>
              <a:t> </a:t>
            </a:r>
            <a:r>
              <a:rPr lang="en-US" sz="1800" dirty="0" err="1">
                <a:solidFill>
                  <a:schemeClr val="tx1"/>
                </a:solidFill>
              </a:rPr>
              <a:t>Kepala</a:t>
            </a:r>
            <a:r>
              <a:rPr lang="en-US" sz="1800" dirty="0">
                <a:solidFill>
                  <a:schemeClr val="tx1"/>
                </a:solidFill>
              </a:rPr>
              <a:t> </a:t>
            </a:r>
            <a:r>
              <a:rPr lang="en-US" sz="1800" dirty="0" err="1">
                <a:solidFill>
                  <a:schemeClr val="tx1"/>
                </a:solidFill>
              </a:rPr>
              <a:t>Desa</a:t>
            </a:r>
            <a:r>
              <a:rPr lang="en-US" sz="1800" dirty="0">
                <a:solidFill>
                  <a:schemeClr val="tx1"/>
                </a:solidFill>
              </a:rPr>
              <a:t> </a:t>
            </a:r>
            <a:r>
              <a:rPr lang="en-US" sz="1800" dirty="0" err="1">
                <a:solidFill>
                  <a:schemeClr val="tx1"/>
                </a:solidFill>
              </a:rPr>
              <a:t>tentang</a:t>
            </a:r>
            <a:r>
              <a:rPr lang="en-US" sz="1800" dirty="0">
                <a:solidFill>
                  <a:schemeClr val="tx1"/>
                </a:solidFill>
              </a:rPr>
              <a:t> </a:t>
            </a:r>
            <a:r>
              <a:rPr lang="en-US" sz="1800" dirty="0" err="1">
                <a:solidFill>
                  <a:schemeClr val="tx1"/>
                </a:solidFill>
              </a:rPr>
              <a:t>Pengelolaan</a:t>
            </a:r>
            <a:r>
              <a:rPr lang="en-US" sz="1800" dirty="0">
                <a:solidFill>
                  <a:schemeClr val="tx1"/>
                </a:solidFill>
              </a:rPr>
              <a:t> </a:t>
            </a:r>
            <a:r>
              <a:rPr lang="en-US" sz="1800" dirty="0" err="1">
                <a:solidFill>
                  <a:schemeClr val="tx1"/>
                </a:solidFill>
              </a:rPr>
              <a:t>Sampah</a:t>
            </a:r>
            <a:r>
              <a:rPr lang="en-US" sz="1800" dirty="0">
                <a:solidFill>
                  <a:schemeClr val="tx1"/>
                </a:solidFill>
              </a:rPr>
              <a:t> </a:t>
            </a:r>
            <a:r>
              <a:rPr lang="en-US" sz="1800" dirty="0" err="1">
                <a:solidFill>
                  <a:schemeClr val="tx1"/>
                </a:solidFill>
              </a:rPr>
              <a:t>Rumah</a:t>
            </a:r>
            <a:r>
              <a:rPr lang="en-US" sz="1800" dirty="0">
                <a:solidFill>
                  <a:schemeClr val="tx1"/>
                </a:solidFill>
              </a:rPr>
              <a:t> </a:t>
            </a:r>
            <a:r>
              <a:rPr lang="en-US" sz="1800" dirty="0" err="1">
                <a:solidFill>
                  <a:schemeClr val="tx1"/>
                </a:solidFill>
              </a:rPr>
              <a:t>Tangga</a:t>
            </a:r>
            <a:r>
              <a:rPr lang="en-US" sz="1800" dirty="0">
                <a:solidFill>
                  <a:schemeClr val="tx1"/>
                </a:solidFill>
              </a:rPr>
              <a:t> </a:t>
            </a:r>
            <a:r>
              <a:rPr lang="en-US" sz="1800" dirty="0" err="1">
                <a:solidFill>
                  <a:schemeClr val="tx1"/>
                </a:solidFill>
              </a:rPr>
              <a:t>sebagai</a:t>
            </a:r>
            <a:r>
              <a:rPr lang="en-US" sz="1800" dirty="0">
                <a:solidFill>
                  <a:schemeClr val="tx1"/>
                </a:solidFill>
              </a:rPr>
              <a:t> </a:t>
            </a:r>
            <a:r>
              <a:rPr lang="en-US" sz="1800" dirty="0" err="1"/>
              <a:t>t</a:t>
            </a:r>
            <a:r>
              <a:rPr lang="en-US" sz="1800" dirty="0" err="1">
                <a:solidFill>
                  <a:schemeClr val="tx1"/>
                </a:solidFill>
              </a:rPr>
              <a:t>urunan</a:t>
            </a:r>
            <a:r>
              <a:rPr lang="en-US" sz="1800" dirty="0">
                <a:solidFill>
                  <a:schemeClr val="tx1"/>
                </a:solidFill>
              </a:rPr>
              <a:t> </a:t>
            </a:r>
            <a:r>
              <a:rPr lang="en-US" sz="1800" dirty="0" err="1">
                <a:solidFill>
                  <a:schemeClr val="tx1"/>
                </a:solidFill>
              </a:rPr>
              <a:t>Peraturan</a:t>
            </a:r>
            <a:r>
              <a:rPr lang="en-US" sz="1800" dirty="0">
                <a:solidFill>
                  <a:schemeClr val="tx1"/>
                </a:solidFill>
              </a:rPr>
              <a:t> </a:t>
            </a:r>
            <a:r>
              <a:rPr lang="en-US" sz="1800" dirty="0" err="1">
                <a:solidFill>
                  <a:schemeClr val="tx1"/>
                </a:solidFill>
              </a:rPr>
              <a:t>Desa</a:t>
            </a:r>
            <a:r>
              <a:rPr lang="en-US" sz="1800" dirty="0">
                <a:solidFill>
                  <a:schemeClr val="tx1"/>
                </a:solidFill>
              </a:rPr>
              <a:t> </a:t>
            </a:r>
            <a:r>
              <a:rPr lang="en-US" sz="1800" dirty="0" err="1">
                <a:solidFill>
                  <a:schemeClr val="tx1"/>
                </a:solidFill>
              </a:rPr>
              <a:t>tentang</a:t>
            </a:r>
            <a:r>
              <a:rPr lang="en-US" sz="1800" dirty="0">
                <a:solidFill>
                  <a:schemeClr val="tx1"/>
                </a:solidFill>
              </a:rPr>
              <a:t> LAD </a:t>
            </a:r>
          </a:p>
          <a:p>
            <a:pPr marL="529162" indent="-342900">
              <a:buFont typeface="Arial" pitchFamily="34" charset="0"/>
              <a:buAutoNum type="alphaUcPeriod"/>
            </a:pPr>
            <a:r>
              <a:rPr lang="en-US" sz="1800" dirty="0" err="1"/>
              <a:t>Penyusunan</a:t>
            </a:r>
            <a:r>
              <a:rPr lang="en-US" sz="1800" dirty="0"/>
              <a:t> Draft SK </a:t>
            </a:r>
            <a:r>
              <a:rPr lang="en-US" sz="1800" dirty="0" err="1"/>
              <a:t>Pokja</a:t>
            </a:r>
            <a:r>
              <a:rPr lang="en-US" sz="1800" dirty="0"/>
              <a:t> </a:t>
            </a:r>
            <a:r>
              <a:rPr lang="en-US" sz="1800" dirty="0" err="1"/>
              <a:t>Posyandu</a:t>
            </a:r>
            <a:r>
              <a:rPr lang="en-US" sz="1800" dirty="0"/>
              <a:t> </a:t>
            </a:r>
            <a:r>
              <a:rPr lang="en-US" sz="1800" dirty="0" err="1"/>
              <a:t>Desa</a:t>
            </a:r>
            <a:r>
              <a:rPr lang="en-US" sz="1800" dirty="0"/>
              <a:t> </a:t>
            </a:r>
          </a:p>
          <a:p>
            <a:pPr marL="186262" indent="0">
              <a:buNone/>
            </a:pPr>
            <a:r>
              <a:rPr lang="en-US" sz="1800" dirty="0">
                <a:solidFill>
                  <a:schemeClr val="tx1"/>
                </a:solidFill>
              </a:rPr>
              <a:t>Draft </a:t>
            </a:r>
            <a:r>
              <a:rPr lang="en-US" sz="1800" dirty="0" err="1">
                <a:solidFill>
                  <a:schemeClr val="tx1"/>
                </a:solidFill>
              </a:rPr>
              <a:t>draft</a:t>
            </a:r>
            <a:r>
              <a:rPr lang="en-US" sz="1800" dirty="0">
                <a:solidFill>
                  <a:schemeClr val="tx1"/>
                </a:solidFill>
              </a:rPr>
              <a:t> </a:t>
            </a:r>
            <a:r>
              <a:rPr lang="en-US" sz="1800" dirty="0" err="1"/>
              <a:t>t</a:t>
            </a:r>
            <a:r>
              <a:rPr lang="en-US" sz="1800" dirty="0" err="1">
                <a:solidFill>
                  <a:schemeClr val="tx1"/>
                </a:solidFill>
              </a:rPr>
              <a:t>ersebut</a:t>
            </a:r>
            <a:r>
              <a:rPr lang="en-US" sz="1800" dirty="0">
                <a:solidFill>
                  <a:schemeClr val="tx1"/>
                </a:solidFill>
              </a:rPr>
              <a:t> </a:t>
            </a:r>
            <a:r>
              <a:rPr lang="en-US" sz="1800" dirty="0" err="1">
                <a:solidFill>
                  <a:schemeClr val="tx1"/>
                </a:solidFill>
              </a:rPr>
              <a:t>telah</a:t>
            </a:r>
            <a:r>
              <a:rPr lang="en-US" sz="1800" dirty="0">
                <a:solidFill>
                  <a:schemeClr val="tx1"/>
                </a:solidFill>
              </a:rPr>
              <a:t> </a:t>
            </a:r>
            <a:r>
              <a:rPr lang="en-US" sz="1800" dirty="0" err="1">
                <a:solidFill>
                  <a:schemeClr val="tx1"/>
                </a:solidFill>
              </a:rPr>
              <a:t>didistribusikan</a:t>
            </a:r>
            <a:r>
              <a:rPr lang="en-US" sz="1800" dirty="0">
                <a:solidFill>
                  <a:schemeClr val="tx1"/>
                </a:solidFill>
              </a:rPr>
              <a:t> </a:t>
            </a:r>
            <a:r>
              <a:rPr lang="en-US" sz="1800" dirty="0" err="1">
                <a:solidFill>
                  <a:schemeClr val="tx1"/>
                </a:solidFill>
              </a:rPr>
              <a:t>ke</a:t>
            </a:r>
            <a:r>
              <a:rPr lang="en-US" sz="1800" dirty="0">
                <a:solidFill>
                  <a:schemeClr val="tx1"/>
                </a:solidFill>
              </a:rPr>
              <a:t> </a:t>
            </a:r>
            <a:r>
              <a:rPr lang="en-US" sz="1800" dirty="0" err="1">
                <a:solidFill>
                  <a:schemeClr val="tx1"/>
                </a:solidFill>
              </a:rPr>
              <a:t>Kabupaten</a:t>
            </a:r>
            <a:r>
              <a:rPr lang="en-US" sz="1800" dirty="0">
                <a:solidFill>
                  <a:schemeClr val="tx1"/>
                </a:solidFill>
              </a:rPr>
              <a:t> dan </a:t>
            </a:r>
            <a:r>
              <a:rPr lang="en-US" sz="1800" dirty="0" err="1">
                <a:solidFill>
                  <a:schemeClr val="tx1"/>
                </a:solidFill>
              </a:rPr>
              <a:t>difasilitasi</a:t>
            </a:r>
            <a:r>
              <a:rPr lang="en-US" sz="1800" dirty="0">
                <a:solidFill>
                  <a:schemeClr val="tx1"/>
                </a:solidFill>
              </a:rPr>
              <a:t> oleh </a:t>
            </a:r>
            <a:r>
              <a:rPr lang="en-US" sz="1800" dirty="0" err="1">
                <a:solidFill>
                  <a:schemeClr val="tx1"/>
                </a:solidFill>
              </a:rPr>
              <a:t>Pendamping</a:t>
            </a:r>
            <a:r>
              <a:rPr lang="en-US" sz="1800" dirty="0">
                <a:solidFill>
                  <a:schemeClr val="tx1"/>
                </a:solidFill>
              </a:rPr>
              <a:t> </a:t>
            </a:r>
            <a:r>
              <a:rPr lang="en-US" sz="1800" dirty="0" err="1">
                <a:solidFill>
                  <a:schemeClr val="tx1"/>
                </a:solidFill>
              </a:rPr>
              <a:t>Desa</a:t>
            </a:r>
            <a:r>
              <a:rPr lang="en-US" sz="1800" b="1" dirty="0">
                <a:solidFill>
                  <a:schemeClr val="tx1"/>
                </a:solidFill>
              </a:rPr>
              <a:t> </a:t>
            </a:r>
            <a:r>
              <a:rPr lang="en-US" sz="1800" dirty="0">
                <a:solidFill>
                  <a:schemeClr val="tx1"/>
                </a:solidFill>
              </a:rPr>
              <a:t>dan DPMD </a:t>
            </a:r>
            <a:r>
              <a:rPr lang="en-US" sz="1800" dirty="0" err="1">
                <a:solidFill>
                  <a:schemeClr val="tx1"/>
                </a:solidFill>
              </a:rPr>
              <a:t>kabupaten</a:t>
            </a:r>
            <a:r>
              <a:rPr lang="en-US" sz="1800" dirty="0">
                <a:solidFill>
                  <a:schemeClr val="tx1"/>
                </a:solidFill>
              </a:rPr>
              <a:t> </a:t>
            </a:r>
            <a:endParaRPr lang="en-US" sz="1800" b="1" dirty="0">
              <a:solidFill>
                <a:schemeClr val="tx1"/>
              </a:solidFill>
            </a:endParaRPr>
          </a:p>
          <a:p>
            <a:pPr marL="186262" indent="0">
              <a:buNone/>
            </a:pPr>
            <a:endParaRPr lang="en-US" sz="1800" b="1" dirty="0">
              <a:solidFill>
                <a:schemeClr val="tx1"/>
              </a:solidFill>
            </a:endParaRPr>
          </a:p>
          <a:p>
            <a:pPr marL="529162" indent="-342900">
              <a:buFont typeface="Arial" pitchFamily="34" charset="0"/>
              <a:buAutoNum type="alphaUcPeriod"/>
            </a:pPr>
            <a:endParaRPr lang="en-ID" sz="1600" dirty="0"/>
          </a:p>
        </p:txBody>
      </p:sp>
      <p:sp>
        <p:nvSpPr>
          <p:cNvPr id="5" name="Text Placeholder 2">
            <a:extLst>
              <a:ext uri="{FF2B5EF4-FFF2-40B4-BE49-F238E27FC236}">
                <a16:creationId xmlns:a16="http://schemas.microsoft.com/office/drawing/2014/main" id="{561FDE23-F7BB-59A7-17EC-59EFC6B5BFB1}"/>
              </a:ext>
            </a:extLst>
          </p:cNvPr>
          <p:cNvSpPr txBox="1">
            <a:spLocks/>
          </p:cNvSpPr>
          <p:nvPr/>
        </p:nvSpPr>
        <p:spPr>
          <a:xfrm>
            <a:off x="155916" y="5486400"/>
            <a:ext cx="10802815" cy="939944"/>
          </a:xfrm>
          <a:prstGeom prst="rect">
            <a:avLst/>
          </a:prstGeom>
          <a:solidFill>
            <a:schemeClr val="accent2">
              <a:lumMod val="40000"/>
              <a:lumOff val="60000"/>
            </a:schemeClr>
          </a:solidFill>
        </p:spPr>
        <p:txBody>
          <a:bodyPr spcFirstLastPara="1" wrap="square" lIns="91425" tIns="91425" rIns="91425" bIns="91425" anchor="t" anchorCtr="0">
            <a:noAutofit/>
          </a:bodyPr>
          <a:lstStyle>
            <a:lvl1pPr marL="609585" lvl="0" indent="-423323" algn="l" defTabSz="914400" rtl="0" eaLnBrk="1" latinLnBrk="0" hangingPunct="1">
              <a:spcBef>
                <a:spcPts val="0"/>
              </a:spcBef>
              <a:spcAft>
                <a:spcPts val="0"/>
              </a:spcAft>
              <a:buSzPts val="1400"/>
              <a:buFont typeface="Arial" pitchFamily="34" charset="0"/>
              <a:buChar char="●"/>
              <a:defRPr sz="1867" kern="1200">
                <a:solidFill>
                  <a:schemeClr val="tx1"/>
                </a:solidFill>
                <a:latin typeface="+mn-lt"/>
                <a:ea typeface="+mn-ea"/>
                <a:cs typeface="+mn-cs"/>
              </a:defRPr>
            </a:lvl1pPr>
            <a:lvl2pPr marL="1219170" lvl="1" indent="-406390" algn="l" defTabSz="914400" rtl="0" eaLnBrk="1" latinLnBrk="0" hangingPunct="1">
              <a:spcBef>
                <a:spcPts val="2133"/>
              </a:spcBef>
              <a:spcAft>
                <a:spcPts val="0"/>
              </a:spcAft>
              <a:buSzPts val="1200"/>
              <a:buFont typeface="Arial" pitchFamily="34" charset="0"/>
              <a:buChar char="○"/>
              <a:defRPr sz="1600" kern="1200">
                <a:solidFill>
                  <a:schemeClr val="tx1"/>
                </a:solidFill>
                <a:latin typeface="+mn-lt"/>
                <a:ea typeface="+mn-ea"/>
                <a:cs typeface="+mn-cs"/>
              </a:defRPr>
            </a:lvl2pPr>
            <a:lvl3pPr marL="1828754" lvl="2" indent="-406390" algn="l" defTabSz="914400" rtl="0" eaLnBrk="1" latinLnBrk="0" hangingPunct="1">
              <a:spcBef>
                <a:spcPts val="2133"/>
              </a:spcBef>
              <a:spcAft>
                <a:spcPts val="0"/>
              </a:spcAft>
              <a:buSzPts val="1200"/>
              <a:buFont typeface="Arial" pitchFamily="34" charset="0"/>
              <a:buChar char="■"/>
              <a:defRPr sz="1600" kern="1200">
                <a:solidFill>
                  <a:schemeClr val="tx1"/>
                </a:solidFill>
                <a:latin typeface="+mn-lt"/>
                <a:ea typeface="+mn-ea"/>
                <a:cs typeface="+mn-cs"/>
              </a:defRPr>
            </a:lvl3pPr>
            <a:lvl4pPr marL="2438339" lvl="3" indent="-406390" algn="l" defTabSz="914400" rtl="0" eaLnBrk="1" latinLnBrk="0" hangingPunct="1">
              <a:spcBef>
                <a:spcPts val="2133"/>
              </a:spcBef>
              <a:spcAft>
                <a:spcPts val="0"/>
              </a:spcAft>
              <a:buSzPts val="1200"/>
              <a:buFont typeface="Arial" pitchFamily="34" charset="0"/>
              <a:buChar char="●"/>
              <a:defRPr sz="1600" kern="1200">
                <a:solidFill>
                  <a:schemeClr val="tx1"/>
                </a:solidFill>
                <a:latin typeface="+mn-lt"/>
                <a:ea typeface="+mn-ea"/>
                <a:cs typeface="+mn-cs"/>
              </a:defRPr>
            </a:lvl4pPr>
            <a:lvl5pPr marL="3047924" lvl="4" indent="-406390" algn="l" defTabSz="914400" rtl="0" eaLnBrk="1" latinLnBrk="0" hangingPunct="1">
              <a:spcBef>
                <a:spcPts val="2133"/>
              </a:spcBef>
              <a:spcAft>
                <a:spcPts val="0"/>
              </a:spcAft>
              <a:buSzPts val="1200"/>
              <a:buFont typeface="Arial" pitchFamily="34" charset="0"/>
              <a:buChar char="○"/>
              <a:defRPr sz="1600" kern="1200">
                <a:solidFill>
                  <a:schemeClr val="tx1"/>
                </a:solidFill>
                <a:latin typeface="+mn-lt"/>
                <a:ea typeface="+mn-ea"/>
                <a:cs typeface="+mn-cs"/>
              </a:defRPr>
            </a:lvl5pPr>
            <a:lvl6pPr marL="3657509" lvl="5" indent="-406390" algn="l" defTabSz="914400" rtl="0" eaLnBrk="1" latinLnBrk="0" hangingPunct="1">
              <a:spcBef>
                <a:spcPts val="2133"/>
              </a:spcBef>
              <a:spcAft>
                <a:spcPts val="0"/>
              </a:spcAft>
              <a:buSzPts val="1200"/>
              <a:buFont typeface="Arial" pitchFamily="34" charset="0"/>
              <a:buChar char="■"/>
              <a:defRPr sz="1600" kern="1200">
                <a:solidFill>
                  <a:schemeClr val="tx1"/>
                </a:solidFill>
                <a:latin typeface="+mn-lt"/>
                <a:ea typeface="+mn-ea"/>
                <a:cs typeface="+mn-cs"/>
              </a:defRPr>
            </a:lvl6pPr>
            <a:lvl7pPr marL="4267093" lvl="6" indent="-406390" algn="l" defTabSz="914400" rtl="0" eaLnBrk="1" latinLnBrk="0" hangingPunct="1">
              <a:spcBef>
                <a:spcPts val="2133"/>
              </a:spcBef>
              <a:spcAft>
                <a:spcPts val="0"/>
              </a:spcAft>
              <a:buSzPts val="1200"/>
              <a:buFont typeface="Arial" pitchFamily="34" charset="0"/>
              <a:buChar char="●"/>
              <a:defRPr sz="1600" kern="1200">
                <a:solidFill>
                  <a:schemeClr val="tx1"/>
                </a:solidFill>
                <a:latin typeface="+mn-lt"/>
                <a:ea typeface="+mn-ea"/>
                <a:cs typeface="+mn-cs"/>
              </a:defRPr>
            </a:lvl7pPr>
            <a:lvl8pPr marL="4876678" lvl="7" indent="-406390" algn="l" defTabSz="914400" rtl="0" eaLnBrk="1" latinLnBrk="0" hangingPunct="1">
              <a:spcBef>
                <a:spcPts val="2133"/>
              </a:spcBef>
              <a:spcAft>
                <a:spcPts val="0"/>
              </a:spcAft>
              <a:buSzPts val="1200"/>
              <a:buFont typeface="Arial" pitchFamily="34" charset="0"/>
              <a:buChar char="○"/>
              <a:defRPr sz="1600" kern="1200">
                <a:solidFill>
                  <a:schemeClr val="tx1"/>
                </a:solidFill>
                <a:latin typeface="+mn-lt"/>
                <a:ea typeface="+mn-ea"/>
                <a:cs typeface="+mn-cs"/>
              </a:defRPr>
            </a:lvl8pPr>
            <a:lvl9pPr marL="5486263" lvl="8" indent="-406390" algn="l" defTabSz="914400" rtl="0" eaLnBrk="1" latinLnBrk="0" hangingPunct="1">
              <a:spcBef>
                <a:spcPts val="2133"/>
              </a:spcBef>
              <a:spcAft>
                <a:spcPts val="2133"/>
              </a:spcAft>
              <a:buSzPts val="1200"/>
              <a:buFont typeface="Arial" pitchFamily="34" charset="0"/>
              <a:buChar char="■"/>
              <a:defRPr sz="1600" kern="1200">
                <a:solidFill>
                  <a:schemeClr val="tx1"/>
                </a:solidFill>
                <a:latin typeface="+mn-lt"/>
                <a:ea typeface="+mn-ea"/>
                <a:cs typeface="+mn-cs"/>
              </a:defRPr>
            </a:lvl9pPr>
          </a:lstStyle>
          <a:p>
            <a:pPr marL="186262" marR="0" lvl="0" indent="0" algn="l" defTabSz="914400" rtl="0" eaLnBrk="1" fontAlgn="auto" latinLnBrk="0" hangingPunct="1">
              <a:lnSpc>
                <a:spcPct val="100000"/>
              </a:lnSpc>
              <a:spcBef>
                <a:spcPts val="0"/>
              </a:spcBef>
              <a:spcAft>
                <a:spcPts val="0"/>
              </a:spcAft>
              <a:buClrTx/>
              <a:buSzPts val="1400"/>
              <a:buFont typeface="Arial" pitchFamily="34" charset="0"/>
              <a:buNone/>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III. </a:t>
            </a:r>
            <a:r>
              <a:rPr kumimoji="0" lang="en-US" sz="2400" b="1" i="0" u="none" strike="noStrike" kern="1200" cap="none" spc="0" normalizeH="0" baseline="0" noProof="0" dirty="0" err="1">
                <a:ln>
                  <a:noFill/>
                </a:ln>
                <a:solidFill>
                  <a:prstClr val="black"/>
                </a:solidFill>
                <a:effectLst/>
                <a:uLnTx/>
                <a:uFillTx/>
                <a:latin typeface="Calibri"/>
                <a:ea typeface="+mn-ea"/>
                <a:cs typeface="+mn-cs"/>
              </a:rPr>
              <a:t>Intervensi</a:t>
            </a:r>
            <a:r>
              <a:rPr kumimoji="0" lang="en-US" sz="2400" b="1" i="0" u="none" strike="noStrike" kern="1200" cap="none" spc="0" normalizeH="0" baseline="0" noProof="0" dirty="0">
                <a:ln>
                  <a:noFill/>
                </a:ln>
                <a:solidFill>
                  <a:prstClr val="black"/>
                </a:solidFill>
                <a:effectLst/>
                <a:uLnTx/>
                <a:uFillTx/>
                <a:latin typeface="Calibri"/>
                <a:ea typeface="+mn-ea"/>
                <a:cs typeface="+mn-cs"/>
              </a:rPr>
              <a:t> Dana </a:t>
            </a:r>
            <a:r>
              <a:rPr kumimoji="0" lang="en-US" sz="2400" b="1" i="0" u="none" strike="noStrike" kern="1200" cap="none" spc="0" normalizeH="0" baseline="0" noProof="0" dirty="0" err="1">
                <a:ln>
                  <a:noFill/>
                </a:ln>
                <a:solidFill>
                  <a:prstClr val="black"/>
                </a:solidFill>
                <a:effectLst/>
                <a:uLnTx/>
                <a:uFillTx/>
                <a:latin typeface="Calibri"/>
                <a:ea typeface="+mn-ea"/>
                <a:cs typeface="+mn-cs"/>
              </a:rPr>
              <a:t>Desa</a:t>
            </a:r>
            <a:r>
              <a:rPr kumimoji="0" lang="en-US" sz="2400" b="1" i="0" u="none" strike="noStrike" kern="1200" cap="none" spc="0" normalizeH="0" baseline="0" noProof="0" dirty="0">
                <a:ln>
                  <a:noFill/>
                </a:ln>
                <a:solidFill>
                  <a:prstClr val="black"/>
                </a:solidFill>
                <a:effectLst/>
                <a:uLnTx/>
                <a:uFillTx/>
                <a:latin typeface="Calibri"/>
                <a:ea typeface="+mn-ea"/>
                <a:cs typeface="+mn-cs"/>
              </a:rPr>
              <a:t> </a:t>
            </a:r>
            <a:r>
              <a:rPr kumimoji="0" lang="en-US" sz="2400" b="1" i="0" u="none" strike="noStrike" kern="1200" cap="none" spc="0" normalizeH="0" baseline="0" noProof="0" dirty="0" err="1">
                <a:ln>
                  <a:noFill/>
                </a:ln>
                <a:solidFill>
                  <a:prstClr val="black"/>
                </a:solidFill>
                <a:effectLst/>
                <a:uLnTx/>
                <a:uFillTx/>
                <a:latin typeface="Calibri"/>
                <a:ea typeface="+mn-ea"/>
                <a:cs typeface="+mn-cs"/>
              </a:rPr>
              <a:t>terhadap</a:t>
            </a:r>
            <a:r>
              <a:rPr kumimoji="0" lang="en-US" sz="2400" b="1" i="0" u="none" strike="noStrike" kern="1200" cap="none" spc="0" normalizeH="0" baseline="0" noProof="0" dirty="0">
                <a:ln>
                  <a:noFill/>
                </a:ln>
                <a:solidFill>
                  <a:prstClr val="black"/>
                </a:solidFill>
                <a:effectLst/>
                <a:uLnTx/>
                <a:uFillTx/>
                <a:latin typeface="Calibri"/>
                <a:ea typeface="+mn-ea"/>
                <a:cs typeface="+mn-cs"/>
              </a:rPr>
              <a:t> Kesehatan (</a:t>
            </a:r>
            <a:r>
              <a:rPr kumimoji="0" lang="en-US" sz="2400" b="1" i="0" u="none" strike="noStrike" kern="1200" cap="none" spc="0" normalizeH="0" baseline="0" noProof="0" dirty="0" err="1">
                <a:ln>
                  <a:noFill/>
                </a:ln>
                <a:solidFill>
                  <a:prstClr val="black"/>
                </a:solidFill>
                <a:effectLst/>
                <a:uLnTx/>
                <a:uFillTx/>
                <a:latin typeface="Calibri"/>
                <a:ea typeface="+mn-ea"/>
                <a:cs typeface="+mn-cs"/>
              </a:rPr>
              <a:t>Revitalisasi</a:t>
            </a:r>
            <a:r>
              <a:rPr kumimoji="0" lang="en-US" sz="2400" b="1" i="0" u="none" strike="noStrike" kern="1200" cap="none" spc="0" normalizeH="0" baseline="0" noProof="0" dirty="0">
                <a:ln>
                  <a:noFill/>
                </a:ln>
                <a:solidFill>
                  <a:prstClr val="black"/>
                </a:solidFill>
                <a:effectLst/>
                <a:uLnTx/>
                <a:uFillTx/>
                <a:latin typeface="Calibri"/>
                <a:ea typeface="+mn-ea"/>
                <a:cs typeface="+mn-cs"/>
              </a:rPr>
              <a:t> </a:t>
            </a:r>
            <a:r>
              <a:rPr kumimoji="0" lang="en-US" sz="2400" b="1" i="0" u="none" strike="noStrike" kern="1200" cap="none" spc="0" normalizeH="0" baseline="0" noProof="0" dirty="0" err="1">
                <a:ln>
                  <a:noFill/>
                </a:ln>
                <a:solidFill>
                  <a:prstClr val="black"/>
                </a:solidFill>
                <a:effectLst/>
                <a:uLnTx/>
                <a:uFillTx/>
                <a:latin typeface="Calibri"/>
                <a:ea typeface="+mn-ea"/>
                <a:cs typeface="+mn-cs"/>
              </a:rPr>
              <a:t>Posyandu</a:t>
            </a:r>
            <a:r>
              <a:rPr kumimoji="0" lang="en-US" sz="2400" b="1" i="0" u="none" strike="noStrike" kern="1200" cap="none" spc="0" normalizeH="0" baseline="0" noProof="0" dirty="0">
                <a:ln>
                  <a:noFill/>
                </a:ln>
                <a:solidFill>
                  <a:prstClr val="black"/>
                </a:solidFill>
                <a:effectLst/>
                <a:uLnTx/>
                <a:uFillTx/>
                <a:latin typeface="Calibri"/>
                <a:ea typeface="+mn-ea"/>
                <a:cs typeface="+mn-cs"/>
              </a:rPr>
              <a:t>) dan Stunting,</a:t>
            </a:r>
          </a:p>
          <a:p>
            <a:pPr marL="186262" marR="0" lvl="0" indent="0" algn="l" defTabSz="914400" rtl="0" eaLnBrk="1" fontAlgn="auto" latinLnBrk="0" hangingPunct="1">
              <a:lnSpc>
                <a:spcPct val="100000"/>
              </a:lnSpc>
              <a:spcBef>
                <a:spcPts val="0"/>
              </a:spcBef>
              <a:spcAft>
                <a:spcPts val="0"/>
              </a:spcAft>
              <a:buClrTx/>
              <a:buSzPts val="1400"/>
              <a:buFont typeface="Arial" pitchFamily="34" charset="0"/>
              <a:buNone/>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   :  </a:t>
            </a:r>
            <a:br>
              <a:rPr kumimoji="0" lang="en-US" sz="4800" b="1" i="0" u="none" strike="noStrike" kern="1200" cap="none" spc="0" normalizeH="0" baseline="0" noProof="0" dirty="0">
                <a:ln>
                  <a:noFill/>
                </a:ln>
                <a:solidFill>
                  <a:prstClr val="black"/>
                </a:solidFill>
                <a:effectLst/>
                <a:uLnTx/>
                <a:uFillTx/>
                <a:latin typeface="Calibri"/>
                <a:ea typeface="+mn-ea"/>
                <a:cs typeface="+mn-cs"/>
              </a:rPr>
            </a:br>
            <a:endParaRPr kumimoji="0" lang="en-ID" sz="2400" b="1"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43534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3000"/>
            <a:lum/>
          </a:blip>
          <a:srcRect/>
          <a:stretch>
            <a:fillRect l="-6000" r="-6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08892" y="228600"/>
            <a:ext cx="10210800" cy="1371600"/>
          </a:xfrm>
        </p:spPr>
        <p:txBody>
          <a:bodyPr>
            <a:normAutofit fontScale="92500" lnSpcReduction="10000"/>
          </a:bodyPr>
          <a:lstStyle/>
          <a:p>
            <a:r>
              <a:rPr lang="en-US" sz="2800" dirty="0">
                <a:solidFill>
                  <a:schemeClr val="tx1"/>
                </a:solidFill>
                <a:latin typeface="+mj-lt"/>
              </a:rPr>
              <a:t>RINCIAN PROGRAM BIDANG KESEHATAN </a:t>
            </a:r>
          </a:p>
          <a:p>
            <a:r>
              <a:rPr lang="en-US" sz="2800" dirty="0">
                <a:solidFill>
                  <a:schemeClr val="tx1"/>
                </a:solidFill>
                <a:latin typeface="+mj-lt"/>
              </a:rPr>
              <a:t>YANG DIANGGARKAN DARI DANA DESA</a:t>
            </a:r>
          </a:p>
          <a:p>
            <a:r>
              <a:rPr lang="en-US" sz="2800" dirty="0">
                <a:solidFill>
                  <a:schemeClr val="tx1"/>
                </a:solidFill>
                <a:latin typeface="+mj-lt"/>
              </a:rPr>
              <a:t>TAHUN 2021</a:t>
            </a:r>
          </a:p>
        </p:txBody>
      </p:sp>
      <p:graphicFrame>
        <p:nvGraphicFramePr>
          <p:cNvPr id="4" name="Table 3"/>
          <p:cNvGraphicFramePr>
            <a:graphicFrameLocks noGrp="1"/>
          </p:cNvGraphicFramePr>
          <p:nvPr/>
        </p:nvGraphicFramePr>
        <p:xfrm>
          <a:off x="8991600" y="1676400"/>
          <a:ext cx="3048000" cy="3505201"/>
        </p:xfrm>
        <a:graphic>
          <a:graphicData uri="http://schemas.openxmlformats.org/drawingml/2006/table">
            <a:tbl>
              <a:tblPr>
                <a:tableStyleId>{5C22544A-7EE6-4342-B048-85BDC9FD1C3A}</a:tableStyleId>
              </a:tblPr>
              <a:tblGrid>
                <a:gridCol w="277091">
                  <a:extLst>
                    <a:ext uri="{9D8B030D-6E8A-4147-A177-3AD203B41FA5}">
                      <a16:colId xmlns:a16="http://schemas.microsoft.com/office/drawing/2014/main" val="20000"/>
                    </a:ext>
                  </a:extLst>
                </a:gridCol>
                <a:gridCol w="1514507">
                  <a:extLst>
                    <a:ext uri="{9D8B030D-6E8A-4147-A177-3AD203B41FA5}">
                      <a16:colId xmlns:a16="http://schemas.microsoft.com/office/drawing/2014/main" val="20001"/>
                    </a:ext>
                  </a:extLst>
                </a:gridCol>
                <a:gridCol w="1256402">
                  <a:extLst>
                    <a:ext uri="{9D8B030D-6E8A-4147-A177-3AD203B41FA5}">
                      <a16:colId xmlns:a16="http://schemas.microsoft.com/office/drawing/2014/main" val="20002"/>
                    </a:ext>
                  </a:extLst>
                </a:gridCol>
              </a:tblGrid>
              <a:tr h="341971">
                <a:tc gridSpan="2">
                  <a:txBody>
                    <a:bodyPr/>
                    <a:lstStyle/>
                    <a:p>
                      <a:pPr algn="ctr" fontAlgn="ctr"/>
                      <a:r>
                        <a:rPr lang="en-US" sz="1200" b="1" i="0" u="none" strike="noStrike" dirty="0">
                          <a:solidFill>
                            <a:srgbClr val="000000"/>
                          </a:solidFill>
                          <a:effectLst/>
                          <a:latin typeface="Calibri"/>
                        </a:rPr>
                        <a:t>BIDANG KESEHATAN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hMerge="1">
                  <a:txBody>
                    <a:bodyPr/>
                    <a:lstStyle/>
                    <a:p>
                      <a:pPr algn="l" fontAlgn="ctr"/>
                      <a:endParaRPr lang="en-US" sz="11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rgbClr val="FFFFCC"/>
                    </a:solidFill>
                  </a:tcPr>
                </a:tc>
                <a:tc>
                  <a:txBody>
                    <a:bodyPr/>
                    <a:lstStyle/>
                    <a:p>
                      <a:pPr algn="ctr" fontAlgn="b"/>
                      <a:r>
                        <a:rPr lang="en-US" sz="1200" b="1" i="0" u="none" strike="noStrike" dirty="0">
                          <a:solidFill>
                            <a:srgbClr val="000000"/>
                          </a:solidFill>
                          <a:effectLst/>
                          <a:latin typeface="Calibri"/>
                        </a:rPr>
                        <a:t>149,583,191,014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0"/>
                  </a:ext>
                </a:extLst>
              </a:tr>
              <a:tr h="341971">
                <a:tc>
                  <a:txBody>
                    <a:bodyPr/>
                    <a:lstStyle/>
                    <a:p>
                      <a:pPr algn="ctr" fontAlgn="ctr"/>
                      <a:endParaRPr lang="en-US" sz="11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endParaRPr lang="en-US" sz="1100" u="none" strike="noStrike" dirty="0">
                        <a:effectLst/>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en-US" sz="1100" b="0" i="0" u="none" strike="noStrike" dirty="0">
                        <a:solidFill>
                          <a:srgbClr val="000000"/>
                        </a:solidFill>
                        <a:effectLst/>
                        <a:latin typeface="Calibri"/>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1971">
                <a:tc>
                  <a:txBody>
                    <a:bodyPr/>
                    <a:lstStyle/>
                    <a:p>
                      <a:pPr algn="ctr" fontAlgn="ctr"/>
                      <a:r>
                        <a:rPr lang="en-US" sz="1100" b="0" i="0" u="none" strike="noStrike" dirty="0">
                          <a:solidFill>
                            <a:srgbClr val="000000"/>
                          </a:solidFill>
                          <a:effectLst/>
                          <a:latin typeface="Calibri"/>
                        </a:rPr>
                        <a:t>NO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ctr"/>
                      <a:r>
                        <a:rPr lang="en-US" sz="1100" u="none" strike="noStrike" dirty="0">
                          <a:effectLst/>
                        </a:rPr>
                        <a:t>KEGIATAN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ctr"/>
                      <a:r>
                        <a:rPr lang="en-US" sz="1100" b="0" i="0" u="none" strike="noStrike" dirty="0">
                          <a:solidFill>
                            <a:srgbClr val="000000"/>
                          </a:solidFill>
                          <a:effectLst/>
                          <a:latin typeface="Calibri"/>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0002"/>
                  </a:ext>
                </a:extLst>
              </a:tr>
              <a:tr h="341971">
                <a:tc>
                  <a:txBody>
                    <a:bodyPr/>
                    <a:lstStyle/>
                    <a:p>
                      <a:pPr algn="ctr" fontAlgn="ctr"/>
                      <a:r>
                        <a:rPr lang="en-US" sz="1100" b="0" i="0" u="none" strike="noStrike" dirty="0">
                          <a:solidFill>
                            <a:srgbClr val="000000"/>
                          </a:solidFill>
                          <a:effectLst/>
                          <a:latin typeface="Calibri"/>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fontAlgn="ctr"/>
                      <a:r>
                        <a:rPr lang="en-US" sz="1100" u="none" strike="noStrike" dirty="0">
                          <a:effectLst/>
                        </a:rPr>
                        <a:t> PMT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ctr"/>
                      <a:r>
                        <a:rPr lang="en-US" sz="1100" b="0" i="0" u="none" strike="noStrike" dirty="0">
                          <a:solidFill>
                            <a:srgbClr val="000000"/>
                          </a:solidFill>
                          <a:effectLst/>
                          <a:latin typeface="Calibri"/>
                        </a:rPr>
                        <a:t>3,63 %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3"/>
                  </a:ext>
                </a:extLst>
              </a:tr>
              <a:tr h="341971">
                <a:tc>
                  <a:txBody>
                    <a:bodyPr/>
                    <a:lstStyle/>
                    <a:p>
                      <a:pPr algn="ctr" fontAlgn="ctr"/>
                      <a:r>
                        <a:rPr lang="en-US" sz="1100" b="0" i="0" u="none" strike="noStrike" dirty="0">
                          <a:solidFill>
                            <a:srgbClr val="000000"/>
                          </a:solidFill>
                          <a:effectLst/>
                          <a:latin typeface="Calibri"/>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fontAlgn="ctr"/>
                      <a:r>
                        <a:rPr lang="en-US" sz="1100" b="0" i="0" u="none" strike="noStrike" dirty="0">
                          <a:solidFill>
                            <a:srgbClr val="000000"/>
                          </a:solidFill>
                          <a:effectLst/>
                          <a:latin typeface="Calibri"/>
                        </a:rPr>
                        <a:t>SARPRAS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ctr"/>
                      <a:r>
                        <a:rPr lang="en-US" sz="1100" b="0" i="0" u="none" strike="noStrike" dirty="0">
                          <a:solidFill>
                            <a:srgbClr val="000000"/>
                          </a:solidFill>
                          <a:effectLst/>
                          <a:latin typeface="Calibri"/>
                        </a:rPr>
                        <a:t>4,58 %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4"/>
                  </a:ext>
                </a:extLst>
              </a:tr>
              <a:tr h="341971">
                <a:tc>
                  <a:txBody>
                    <a:bodyPr/>
                    <a:lstStyle/>
                    <a:p>
                      <a:pPr algn="ctr" fontAlgn="ctr"/>
                      <a:r>
                        <a:rPr lang="en-US" sz="1100" b="0" i="0" u="none" strike="noStrike" dirty="0">
                          <a:solidFill>
                            <a:srgbClr val="000000"/>
                          </a:solidFill>
                          <a:effectLst/>
                          <a:latin typeface="Calibri"/>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fontAlgn="ctr"/>
                      <a:r>
                        <a:rPr lang="en-US" sz="1100" b="0" i="0" u="none" strike="noStrike" dirty="0">
                          <a:solidFill>
                            <a:srgbClr val="000000"/>
                          </a:solidFill>
                          <a:effectLst/>
                          <a:latin typeface="Calibri"/>
                        </a:rPr>
                        <a:t>HONOR</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ctr"/>
                      <a:r>
                        <a:rPr lang="en-US" sz="1100" b="0" i="0" u="none" strike="noStrike" dirty="0">
                          <a:solidFill>
                            <a:srgbClr val="000000"/>
                          </a:solidFill>
                          <a:effectLst/>
                          <a:latin typeface="Calibri"/>
                        </a:rPr>
                        <a:t>2,19 %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5"/>
                  </a:ext>
                </a:extLst>
              </a:tr>
              <a:tr h="341971">
                <a:tc>
                  <a:txBody>
                    <a:bodyPr/>
                    <a:lstStyle/>
                    <a:p>
                      <a:pPr algn="ctr" fontAlgn="ctr"/>
                      <a:r>
                        <a:rPr lang="en-US" sz="1100" b="0" i="0" u="none" strike="noStrike" dirty="0">
                          <a:solidFill>
                            <a:srgbClr val="000000"/>
                          </a:solidFill>
                          <a:effectLst/>
                          <a:latin typeface="Calibri"/>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fontAlgn="ctr"/>
                      <a:r>
                        <a:rPr lang="en-US" sz="1100" b="0" i="0" u="none" strike="noStrike" dirty="0">
                          <a:solidFill>
                            <a:srgbClr val="000000"/>
                          </a:solidFill>
                          <a:effectLst/>
                          <a:latin typeface="Calibri"/>
                        </a:rPr>
                        <a:t>SAMPAH</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ctr"/>
                      <a:r>
                        <a:rPr lang="en-US" sz="1100" b="0" i="0" u="none" strike="noStrike" dirty="0">
                          <a:solidFill>
                            <a:srgbClr val="000000"/>
                          </a:solidFill>
                          <a:effectLst/>
                          <a:latin typeface="Calibri"/>
                        </a:rPr>
                        <a:t>0,39 %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6"/>
                  </a:ext>
                </a:extLst>
              </a:tr>
              <a:tr h="386854">
                <a:tc>
                  <a:txBody>
                    <a:bodyPr/>
                    <a:lstStyle/>
                    <a:p>
                      <a:pPr algn="ctr" fontAlgn="ctr"/>
                      <a:r>
                        <a:rPr lang="en-US" sz="1100" b="0" i="0" u="none" strike="noStrike" dirty="0">
                          <a:solidFill>
                            <a:srgbClr val="000000"/>
                          </a:solidFill>
                          <a:effectLst/>
                          <a:latin typeface="Calibri"/>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fontAlgn="ctr"/>
                      <a:r>
                        <a:rPr lang="en-US" sz="1100" b="0" i="0" u="none" strike="noStrike" dirty="0">
                          <a:solidFill>
                            <a:srgbClr val="000000"/>
                          </a:solidFill>
                          <a:effectLst/>
                          <a:latin typeface="Calibri"/>
                        </a:rPr>
                        <a:t>SANITASI DAN AIR BERSIH</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ctr"/>
                      <a:r>
                        <a:rPr lang="en-US" sz="1100" b="0" i="0" u="none" strike="noStrike" dirty="0">
                          <a:solidFill>
                            <a:srgbClr val="000000"/>
                          </a:solidFill>
                          <a:effectLst/>
                          <a:latin typeface="Calibri"/>
                        </a:rPr>
                        <a:t>0,02 %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7"/>
                  </a:ext>
                </a:extLst>
              </a:tr>
              <a:tr h="386854">
                <a:tc>
                  <a:txBody>
                    <a:bodyPr/>
                    <a:lstStyle/>
                    <a:p>
                      <a:pPr algn="ctr" fontAlgn="ctr"/>
                      <a:r>
                        <a:rPr lang="en-US" sz="1100" b="0" i="0" u="none" strike="noStrike" dirty="0">
                          <a:solidFill>
                            <a:srgbClr val="000000"/>
                          </a:solidFill>
                          <a:effectLst/>
                          <a:latin typeface="Calibri"/>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fontAlgn="ctr"/>
                      <a:r>
                        <a:rPr lang="en-US" sz="1100" b="0" i="0" u="none" strike="noStrike" dirty="0">
                          <a:solidFill>
                            <a:srgbClr val="000000"/>
                          </a:solidFill>
                          <a:effectLst/>
                          <a:latin typeface="Calibri"/>
                        </a:rPr>
                        <a:t>SARPRAS (NON BANGUNAN)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ctr"/>
                      <a:r>
                        <a:rPr lang="en-US" sz="1100" b="0" i="0" u="none" strike="noStrike" dirty="0">
                          <a:solidFill>
                            <a:srgbClr val="000000"/>
                          </a:solidFill>
                          <a:effectLst/>
                          <a:latin typeface="Calibri"/>
                        </a:rPr>
                        <a:t>0,36 %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8"/>
                  </a:ext>
                </a:extLst>
              </a:tr>
              <a:tr h="337696">
                <a:tc>
                  <a:txBody>
                    <a:bodyPr/>
                    <a:lstStyle/>
                    <a:p>
                      <a:pPr algn="ctr" fontAlgn="ctr"/>
                      <a:r>
                        <a:rPr lang="en-US" sz="1100" b="0" i="0" u="none" strike="noStrike" dirty="0">
                          <a:solidFill>
                            <a:srgbClr val="000000"/>
                          </a:solidFill>
                          <a:effectLst/>
                          <a:latin typeface="Calibri"/>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l" fontAlgn="ctr"/>
                      <a:r>
                        <a:rPr lang="en-US" sz="1100" b="0" i="0" u="none" strike="noStrike" dirty="0">
                          <a:solidFill>
                            <a:srgbClr val="000000"/>
                          </a:solidFill>
                          <a:effectLst/>
                          <a:latin typeface="Calibri"/>
                        </a:rPr>
                        <a:t>PELATIHAN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fontAlgn="ctr"/>
                      <a:r>
                        <a:rPr lang="en-US" sz="1100" b="0" i="0" u="none" strike="noStrike" dirty="0">
                          <a:solidFill>
                            <a:srgbClr val="000000"/>
                          </a:solidFill>
                          <a:effectLst/>
                          <a:latin typeface="Calibri"/>
                        </a:rPr>
                        <a:t>0,82 %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9"/>
                  </a:ext>
                </a:extLst>
              </a:tr>
            </a:tbl>
          </a:graphicData>
        </a:graphic>
      </p:graphicFrame>
      <p:graphicFrame>
        <p:nvGraphicFramePr>
          <p:cNvPr id="5" name="Chart 4"/>
          <p:cNvGraphicFramePr>
            <a:graphicFrameLocks/>
          </p:cNvGraphicFramePr>
          <p:nvPr/>
        </p:nvGraphicFramePr>
        <p:xfrm>
          <a:off x="808892" y="1676400"/>
          <a:ext cx="7877908" cy="51452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7302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7432" y="561543"/>
            <a:ext cx="9426969" cy="597555"/>
          </a:xfrm>
        </p:spPr>
        <p:txBody>
          <a:bodyPr/>
          <a:lstStyle/>
          <a:p>
            <a:r>
              <a:rPr lang="en-US" dirty="0">
                <a:solidFill>
                  <a:srgbClr val="FF0000"/>
                </a:solidFill>
              </a:rPr>
              <a:t>KEGIATAN YANG DILAKUKAN TAHUN 2019</a:t>
            </a:r>
          </a:p>
        </p:txBody>
      </p:sp>
      <p:sp>
        <p:nvSpPr>
          <p:cNvPr id="3" name="Content Placeholder 2"/>
          <p:cNvSpPr>
            <a:spLocks noGrp="1"/>
          </p:cNvSpPr>
          <p:nvPr>
            <p:ph idx="1"/>
          </p:nvPr>
        </p:nvSpPr>
        <p:spPr>
          <a:xfrm>
            <a:off x="489397" y="1725769"/>
            <a:ext cx="11397801" cy="4932610"/>
          </a:xfrm>
        </p:spPr>
        <p:txBody>
          <a:bodyPr/>
          <a:lstStyle/>
          <a:p>
            <a:r>
              <a:rPr lang="en-US" b="1" dirty="0">
                <a:solidFill>
                  <a:srgbClr val="0070C0"/>
                </a:solidFill>
              </a:rPr>
              <a:t>BIMTEK PENGUATAN POKJA POSYANDU DESA DI 104 DESA (8 KAB), LOKUS DESA KEMISKINAN</a:t>
            </a:r>
          </a:p>
          <a:p>
            <a:pPr marL="342900" lvl="2" indent="-342900"/>
            <a:r>
              <a:rPr lang="en-US" sz="1600" b="1" dirty="0">
                <a:solidFill>
                  <a:srgbClr val="0070C0"/>
                </a:solidFill>
              </a:rPr>
              <a:t>PENANDATANGANAN PKS (PERJANJIAN KERJASAMA} ANTARA DPMPD PROV DAN DPMD KAB TENTANG REVITALISASI POSYANDU MELALUI PENGUATAN KELEMBAGAAN DAN ADVOKASI REGULASI </a:t>
            </a:r>
          </a:p>
          <a:p>
            <a:r>
              <a:rPr lang="en-US" b="1" dirty="0">
                <a:solidFill>
                  <a:srgbClr val="0070C0"/>
                </a:solidFill>
              </a:rPr>
              <a:t>MENGELUARKAN SURAT2 KE KAB. DALAM RANGKA INTERVENSI DANA DESA UNTUK POSYANDU, INSENTIF KADER, PENINGKATAN KAPASITAS, SAPRAS, OPERASIONAL, PEMBENTUKAN BANK SAMPAH SBG UNIT USAHA BUMDES , PENGUATAN KELEMBAGAAN.</a:t>
            </a:r>
          </a:p>
          <a:p>
            <a:r>
              <a:rPr lang="en-US" b="1" dirty="0">
                <a:solidFill>
                  <a:srgbClr val="0070C0"/>
                </a:solidFill>
              </a:rPr>
              <a:t>SOSIALISASI BEST PRACTICE POSYANDU KELUARGA TERINTEGRASI DENGAN BANK SAMPAH</a:t>
            </a:r>
          </a:p>
          <a:p>
            <a:r>
              <a:rPr lang="en-US" b="1" dirty="0">
                <a:solidFill>
                  <a:srgbClr val="0070C0"/>
                </a:solidFill>
              </a:rPr>
              <a:t>ADVOKASI DAN FASILITASI DESA UNTUK PENYUSUNAN PERDES DAN/ PERKADES TENTANG :</a:t>
            </a:r>
          </a:p>
          <a:p>
            <a:pPr lvl="2">
              <a:buAutoNum type="arabicPeriod"/>
            </a:pPr>
            <a:r>
              <a:rPr lang="en-US" b="1" dirty="0">
                <a:solidFill>
                  <a:srgbClr val="0070C0"/>
                </a:solidFill>
              </a:rPr>
              <a:t>LEMBAGA KEMASYARAKATAN DESA </a:t>
            </a:r>
          </a:p>
          <a:p>
            <a:pPr lvl="2">
              <a:buAutoNum type="arabicPeriod"/>
            </a:pPr>
            <a:r>
              <a:rPr lang="en-US" b="1" dirty="0">
                <a:solidFill>
                  <a:srgbClr val="0070C0"/>
                </a:solidFill>
              </a:rPr>
              <a:t>LEMBAGA ADAT DESA</a:t>
            </a:r>
          </a:p>
          <a:p>
            <a:pPr lvl="2">
              <a:buAutoNum type="arabicPeriod"/>
            </a:pPr>
            <a:r>
              <a:rPr lang="en-US" b="1" dirty="0">
                <a:solidFill>
                  <a:srgbClr val="0070C0"/>
                </a:solidFill>
              </a:rPr>
              <a:t>POSYANDU</a:t>
            </a:r>
          </a:p>
          <a:p>
            <a:pPr lvl="2">
              <a:buAutoNum type="arabicPeriod"/>
            </a:pPr>
            <a:r>
              <a:rPr lang="en-US" b="1" dirty="0">
                <a:solidFill>
                  <a:srgbClr val="0070C0"/>
                </a:solidFill>
              </a:rPr>
              <a:t>PENDEWASAAN USIA PERKAWINAN</a:t>
            </a:r>
          </a:p>
          <a:p>
            <a:pPr lvl="2">
              <a:buAutoNum type="arabicPeriod"/>
            </a:pPr>
            <a:r>
              <a:rPr lang="en-US" b="1" dirty="0">
                <a:solidFill>
                  <a:srgbClr val="0070C0"/>
                </a:solidFill>
              </a:rPr>
              <a:t>PRILAKU HIDUP BERSIH DAN SEHAT</a:t>
            </a:r>
          </a:p>
          <a:p>
            <a:pPr lvl="2">
              <a:buAutoNum type="arabicPeriod"/>
            </a:pPr>
            <a:r>
              <a:rPr lang="en-US" b="1" dirty="0">
                <a:solidFill>
                  <a:srgbClr val="0070C0"/>
                </a:solidFill>
              </a:rPr>
              <a:t>PENGELOLAAN SAMPAH RUMAH TANGGA DAN PEDOMAN PEMBENTUKAN BANK SAMPAH </a:t>
            </a:r>
          </a:p>
          <a:p>
            <a:pPr lvl="2">
              <a:buAutoNum type="arabicPeriod"/>
            </a:pPr>
            <a:endParaRPr lang="en-US" dirty="0">
              <a:solidFill>
                <a:srgbClr val="0070C0"/>
              </a:solidFill>
            </a:endParaRPr>
          </a:p>
          <a:p>
            <a:pPr marL="914400" lvl="2" indent="0">
              <a:buNone/>
            </a:pPr>
            <a:endParaRPr lang="en-US" dirty="0">
              <a:solidFill>
                <a:srgbClr val="0070C0"/>
              </a:solidFill>
            </a:endParaRPr>
          </a:p>
          <a:p>
            <a:pPr>
              <a:buAutoNum type="arabicPeriod"/>
            </a:pPr>
            <a:endParaRPr lang="en-US" dirty="0">
              <a:solidFill>
                <a:srgbClr val="0070C0"/>
              </a:solidFill>
            </a:endParaRPr>
          </a:p>
        </p:txBody>
      </p:sp>
    </p:spTree>
    <p:extLst>
      <p:ext uri="{BB962C8B-B14F-4D97-AF65-F5344CB8AC3E}">
        <p14:creationId xmlns:p14="http://schemas.microsoft.com/office/powerpoint/2010/main" val="3328843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6524" y="625938"/>
            <a:ext cx="8950451" cy="1138467"/>
          </a:xfrm>
        </p:spPr>
        <p:txBody>
          <a:bodyPr/>
          <a:lstStyle/>
          <a:p>
            <a:r>
              <a:rPr lang="en-US" dirty="0"/>
              <a:t>KEGIATAN YANG DILAKUKAN TAHUN 2020 S/D 2022</a:t>
            </a:r>
          </a:p>
        </p:txBody>
      </p:sp>
      <p:sp>
        <p:nvSpPr>
          <p:cNvPr id="3" name="Content Placeholder 2"/>
          <p:cNvSpPr>
            <a:spLocks noGrp="1"/>
          </p:cNvSpPr>
          <p:nvPr>
            <p:ph idx="1"/>
          </p:nvPr>
        </p:nvSpPr>
        <p:spPr>
          <a:xfrm>
            <a:off x="798490" y="2343955"/>
            <a:ext cx="10869769" cy="4262908"/>
          </a:xfrm>
        </p:spPr>
        <p:txBody>
          <a:bodyPr>
            <a:normAutofit lnSpcReduction="10000"/>
          </a:bodyPr>
          <a:lstStyle/>
          <a:p>
            <a:r>
              <a:rPr lang="en-US" b="1" dirty="0" err="1"/>
              <a:t>Sosialisasi</a:t>
            </a:r>
            <a:r>
              <a:rPr lang="en-US" b="1" dirty="0"/>
              <a:t> </a:t>
            </a:r>
            <a:r>
              <a:rPr lang="en-US" b="1" dirty="0" err="1"/>
              <a:t>kelembagaan</a:t>
            </a:r>
            <a:r>
              <a:rPr lang="en-US" b="1" dirty="0"/>
              <a:t> </a:t>
            </a:r>
            <a:r>
              <a:rPr lang="en-US" b="1" dirty="0" err="1"/>
              <a:t>Pokja</a:t>
            </a:r>
            <a:r>
              <a:rPr lang="en-US" b="1" dirty="0"/>
              <a:t> </a:t>
            </a:r>
            <a:r>
              <a:rPr lang="en-US" b="1" dirty="0" err="1"/>
              <a:t>Posyandu</a:t>
            </a:r>
            <a:r>
              <a:rPr lang="en-US" b="1" dirty="0"/>
              <a:t> </a:t>
            </a:r>
            <a:r>
              <a:rPr lang="en-US" b="1" dirty="0" err="1"/>
              <a:t>Desa</a:t>
            </a:r>
            <a:r>
              <a:rPr lang="en-US" b="1" dirty="0"/>
              <a:t> di 4 </a:t>
            </a:r>
            <a:r>
              <a:rPr lang="en-US" b="1" dirty="0" err="1"/>
              <a:t>Kabupaten</a:t>
            </a:r>
            <a:r>
              <a:rPr lang="en-US" b="1" dirty="0"/>
              <a:t> </a:t>
            </a:r>
          </a:p>
          <a:p>
            <a:r>
              <a:rPr lang="en-US" b="1" dirty="0" err="1"/>
              <a:t>Mendorong</a:t>
            </a:r>
            <a:r>
              <a:rPr lang="en-US" b="1" dirty="0"/>
              <a:t> </a:t>
            </a:r>
            <a:r>
              <a:rPr lang="en-US" b="1" dirty="0" err="1"/>
              <a:t>pembentukan</a:t>
            </a:r>
            <a:r>
              <a:rPr lang="en-US" b="1" dirty="0"/>
              <a:t> </a:t>
            </a:r>
            <a:r>
              <a:rPr lang="en-US" b="1" dirty="0" err="1"/>
              <a:t>Pokjanal</a:t>
            </a:r>
            <a:r>
              <a:rPr lang="en-US" b="1" dirty="0"/>
              <a:t> </a:t>
            </a:r>
            <a:r>
              <a:rPr lang="en-US" b="1" dirty="0" err="1"/>
              <a:t>dan</a:t>
            </a:r>
            <a:r>
              <a:rPr lang="en-US" b="1" dirty="0"/>
              <a:t> </a:t>
            </a:r>
            <a:r>
              <a:rPr lang="en-US" b="1" dirty="0" err="1"/>
              <a:t>Pokja</a:t>
            </a:r>
            <a:r>
              <a:rPr lang="en-US" b="1" dirty="0"/>
              <a:t> </a:t>
            </a:r>
            <a:r>
              <a:rPr lang="en-US" b="1" dirty="0" err="1"/>
              <a:t>Desa</a:t>
            </a:r>
            <a:r>
              <a:rPr lang="en-US" b="1" dirty="0"/>
              <a:t> </a:t>
            </a:r>
            <a:r>
              <a:rPr lang="en-US" b="1" dirty="0" err="1"/>
              <a:t>beserta</a:t>
            </a:r>
            <a:r>
              <a:rPr lang="en-US" b="1" dirty="0"/>
              <a:t> </a:t>
            </a:r>
            <a:r>
              <a:rPr lang="en-US" b="1" dirty="0" err="1"/>
              <a:t>Produk</a:t>
            </a:r>
            <a:r>
              <a:rPr lang="en-US" b="1" dirty="0"/>
              <a:t> </a:t>
            </a:r>
            <a:r>
              <a:rPr lang="en-US" b="1" dirty="0" err="1"/>
              <a:t>Hukumnya</a:t>
            </a:r>
            <a:r>
              <a:rPr lang="en-US" b="1" dirty="0"/>
              <a:t>  </a:t>
            </a:r>
          </a:p>
          <a:p>
            <a:r>
              <a:rPr lang="en-US" b="1" dirty="0" err="1"/>
              <a:t>Fasilitasi</a:t>
            </a:r>
            <a:r>
              <a:rPr lang="en-US" b="1" dirty="0"/>
              <a:t> </a:t>
            </a:r>
            <a:r>
              <a:rPr lang="en-US" b="1" dirty="0" err="1"/>
              <a:t>pembentukan</a:t>
            </a:r>
            <a:r>
              <a:rPr lang="en-US" b="1" dirty="0"/>
              <a:t> </a:t>
            </a:r>
            <a:r>
              <a:rPr lang="en-US" b="1" dirty="0" err="1"/>
              <a:t>Pokjanal</a:t>
            </a:r>
            <a:r>
              <a:rPr lang="en-US" b="1" dirty="0"/>
              <a:t> </a:t>
            </a:r>
            <a:r>
              <a:rPr lang="en-US" b="1" dirty="0" err="1"/>
              <a:t>dan</a:t>
            </a:r>
            <a:r>
              <a:rPr lang="en-US" b="1" dirty="0"/>
              <a:t> </a:t>
            </a:r>
            <a:r>
              <a:rPr lang="en-US" b="1" dirty="0" err="1"/>
              <a:t>Pokja</a:t>
            </a:r>
            <a:r>
              <a:rPr lang="en-US" b="1" dirty="0"/>
              <a:t> </a:t>
            </a:r>
            <a:r>
              <a:rPr lang="en-US" b="1" dirty="0" err="1"/>
              <a:t>Posyandu</a:t>
            </a:r>
            <a:r>
              <a:rPr lang="en-US" b="1" dirty="0"/>
              <a:t> </a:t>
            </a:r>
            <a:r>
              <a:rPr lang="en-US" b="1" dirty="0" err="1"/>
              <a:t>melalui</a:t>
            </a:r>
            <a:r>
              <a:rPr lang="en-US" b="1" dirty="0"/>
              <a:t> </a:t>
            </a:r>
            <a:r>
              <a:rPr lang="en-US" b="1" dirty="0" err="1"/>
              <a:t>Pendamping</a:t>
            </a:r>
            <a:r>
              <a:rPr lang="en-US" b="1" dirty="0"/>
              <a:t> </a:t>
            </a:r>
            <a:r>
              <a:rPr lang="en-US" b="1" dirty="0" err="1"/>
              <a:t>Desa</a:t>
            </a:r>
            <a:r>
              <a:rPr lang="en-US" b="1" dirty="0"/>
              <a:t> </a:t>
            </a:r>
          </a:p>
          <a:p>
            <a:r>
              <a:rPr lang="en-US" b="1" dirty="0" err="1"/>
              <a:t>Pelatihan</a:t>
            </a:r>
            <a:r>
              <a:rPr lang="en-US" b="1" dirty="0"/>
              <a:t> </a:t>
            </a:r>
            <a:r>
              <a:rPr lang="en-US" b="1" dirty="0" err="1"/>
              <a:t>ToT</a:t>
            </a:r>
            <a:r>
              <a:rPr lang="en-US" b="1" dirty="0"/>
              <a:t> </a:t>
            </a:r>
            <a:r>
              <a:rPr lang="en-US" b="1" dirty="0" err="1"/>
              <a:t>aplikasi</a:t>
            </a:r>
            <a:r>
              <a:rPr lang="en-US" b="1" dirty="0"/>
              <a:t> </a:t>
            </a:r>
            <a:r>
              <a:rPr lang="en-US" b="1" dirty="0" err="1"/>
              <a:t>eHDW</a:t>
            </a:r>
            <a:r>
              <a:rPr lang="en-US" b="1" dirty="0"/>
              <a:t> (</a:t>
            </a:r>
            <a:r>
              <a:rPr lang="en-US" b="1" dirty="0" err="1"/>
              <a:t>elektronik</a:t>
            </a:r>
            <a:r>
              <a:rPr lang="en-US" b="1" dirty="0"/>
              <a:t> Human Development Work) </a:t>
            </a:r>
            <a:r>
              <a:rPr lang="en-US" b="1" dirty="0" err="1"/>
              <a:t>kepada</a:t>
            </a:r>
            <a:r>
              <a:rPr lang="en-US" b="1" dirty="0"/>
              <a:t> 8 </a:t>
            </a:r>
            <a:r>
              <a:rPr lang="en-US" b="1" dirty="0" err="1"/>
              <a:t>Kab</a:t>
            </a:r>
            <a:r>
              <a:rPr lang="en-US" b="1" dirty="0"/>
              <a:t> </a:t>
            </a:r>
            <a:r>
              <a:rPr lang="en-US" b="1" dirty="0" err="1"/>
              <a:t>dengan</a:t>
            </a:r>
            <a:r>
              <a:rPr lang="en-US" b="1" dirty="0"/>
              <a:t> </a:t>
            </a:r>
            <a:r>
              <a:rPr lang="en-US" b="1" dirty="0" err="1"/>
              <a:t>peserta</a:t>
            </a:r>
            <a:r>
              <a:rPr lang="en-US" b="1" dirty="0"/>
              <a:t> </a:t>
            </a:r>
            <a:r>
              <a:rPr lang="en-US" b="1" dirty="0" err="1"/>
              <a:t>dari</a:t>
            </a:r>
            <a:r>
              <a:rPr lang="en-US" b="1" dirty="0"/>
              <a:t> </a:t>
            </a:r>
            <a:r>
              <a:rPr lang="en-US" b="1" dirty="0" err="1"/>
              <a:t>unsur</a:t>
            </a:r>
            <a:r>
              <a:rPr lang="en-US" b="1" dirty="0"/>
              <a:t> DPMD </a:t>
            </a:r>
            <a:r>
              <a:rPr lang="en-US" b="1" dirty="0" err="1"/>
              <a:t>Kab</a:t>
            </a:r>
            <a:r>
              <a:rPr lang="en-US" b="1" dirty="0"/>
              <a:t> </a:t>
            </a:r>
            <a:r>
              <a:rPr lang="en-US" b="1" dirty="0" err="1"/>
              <a:t>dan</a:t>
            </a:r>
            <a:r>
              <a:rPr lang="en-US" b="1" dirty="0"/>
              <a:t> </a:t>
            </a:r>
            <a:r>
              <a:rPr lang="en-US" b="1" dirty="0" err="1"/>
              <a:t>Tenaga</a:t>
            </a:r>
            <a:r>
              <a:rPr lang="en-US" b="1" dirty="0"/>
              <a:t> </a:t>
            </a:r>
            <a:r>
              <a:rPr lang="en-US" b="1" dirty="0" err="1"/>
              <a:t>Ahli</a:t>
            </a:r>
            <a:r>
              <a:rPr lang="en-US" b="1" dirty="0"/>
              <a:t> P3MD (TA P3MD) </a:t>
            </a:r>
            <a:r>
              <a:rPr lang="en-US" b="1" dirty="0" err="1"/>
              <a:t>Tk</a:t>
            </a:r>
            <a:r>
              <a:rPr lang="en-US" b="1" dirty="0"/>
              <a:t> </a:t>
            </a:r>
            <a:r>
              <a:rPr lang="en-US" b="1" dirty="0" err="1"/>
              <a:t>Kab</a:t>
            </a:r>
            <a:r>
              <a:rPr lang="en-US" b="1" dirty="0"/>
              <a:t>.. </a:t>
            </a:r>
            <a:r>
              <a:rPr lang="en-US" b="1" dirty="0" err="1"/>
              <a:t>Aplikasi</a:t>
            </a:r>
            <a:r>
              <a:rPr lang="en-US" b="1" dirty="0"/>
              <a:t> </a:t>
            </a:r>
            <a:r>
              <a:rPr lang="en-US" b="1" dirty="0" err="1"/>
              <a:t>ini</a:t>
            </a:r>
            <a:r>
              <a:rPr lang="en-US" b="1" dirty="0"/>
              <a:t> </a:t>
            </a:r>
            <a:r>
              <a:rPr lang="en-US" b="1" dirty="0" err="1"/>
              <a:t>sebagai</a:t>
            </a:r>
            <a:r>
              <a:rPr lang="en-US" b="1" dirty="0"/>
              <a:t> base data </a:t>
            </a:r>
            <a:r>
              <a:rPr lang="en-US" b="1" dirty="0" err="1"/>
              <a:t>untuk</a:t>
            </a:r>
            <a:r>
              <a:rPr lang="en-US" b="1" dirty="0"/>
              <a:t> </a:t>
            </a:r>
            <a:r>
              <a:rPr lang="en-US" b="1" dirty="0" err="1"/>
              <a:t>penanganan</a:t>
            </a:r>
            <a:r>
              <a:rPr lang="en-US" b="1" dirty="0"/>
              <a:t> stunting </a:t>
            </a:r>
          </a:p>
          <a:p>
            <a:r>
              <a:rPr lang="en-US" b="1" dirty="0" err="1"/>
              <a:t>Bimtek</a:t>
            </a:r>
            <a:r>
              <a:rPr lang="en-US" b="1" dirty="0"/>
              <a:t> </a:t>
            </a:r>
            <a:r>
              <a:rPr lang="en-US" b="1" dirty="0" err="1"/>
              <a:t>Pokja</a:t>
            </a:r>
            <a:r>
              <a:rPr lang="en-US" b="1" dirty="0"/>
              <a:t> </a:t>
            </a:r>
            <a:r>
              <a:rPr lang="en-US" b="1" dirty="0" err="1"/>
              <a:t>Posyandu</a:t>
            </a:r>
            <a:r>
              <a:rPr lang="en-US" b="1" dirty="0"/>
              <a:t> </a:t>
            </a:r>
            <a:r>
              <a:rPr lang="en-US" b="1" dirty="0" err="1"/>
              <a:t>Desa</a:t>
            </a:r>
            <a:r>
              <a:rPr lang="en-US" b="1" dirty="0"/>
              <a:t> </a:t>
            </a:r>
          </a:p>
          <a:p>
            <a:r>
              <a:rPr lang="en-US" b="1" dirty="0" err="1"/>
              <a:t>Bimtek</a:t>
            </a:r>
            <a:r>
              <a:rPr lang="en-US" b="1" dirty="0"/>
              <a:t> </a:t>
            </a:r>
            <a:r>
              <a:rPr lang="en-US" b="1" dirty="0" err="1"/>
              <a:t>Aplikasi</a:t>
            </a:r>
            <a:r>
              <a:rPr lang="en-US" b="1" dirty="0"/>
              <a:t> SIP (</a:t>
            </a:r>
            <a:r>
              <a:rPr lang="en-US" b="1" dirty="0" err="1"/>
              <a:t>Sistim</a:t>
            </a:r>
            <a:r>
              <a:rPr lang="en-US" b="1" dirty="0"/>
              <a:t> </a:t>
            </a:r>
            <a:r>
              <a:rPr lang="en-US" b="1" dirty="0" err="1"/>
              <a:t>Informasi</a:t>
            </a:r>
            <a:r>
              <a:rPr lang="en-US" b="1" dirty="0"/>
              <a:t> </a:t>
            </a:r>
            <a:r>
              <a:rPr lang="en-US" b="1" dirty="0" err="1"/>
              <a:t>Posyandu</a:t>
            </a:r>
            <a:r>
              <a:rPr lang="en-US" b="1" dirty="0"/>
              <a:t>) </a:t>
            </a:r>
          </a:p>
          <a:p>
            <a:r>
              <a:rPr lang="en-US" b="1" dirty="0" err="1"/>
              <a:t>Rapat</a:t>
            </a:r>
            <a:r>
              <a:rPr lang="en-US" b="1" dirty="0"/>
              <a:t> </a:t>
            </a:r>
            <a:r>
              <a:rPr lang="en-US" b="1" dirty="0" err="1"/>
              <a:t>Koordinasi</a:t>
            </a:r>
            <a:r>
              <a:rPr lang="en-US" b="1" dirty="0"/>
              <a:t> </a:t>
            </a:r>
            <a:r>
              <a:rPr lang="en-US" b="1" dirty="0" err="1"/>
              <a:t>Pokjanal</a:t>
            </a:r>
            <a:r>
              <a:rPr lang="en-US" b="1" dirty="0"/>
              <a:t> </a:t>
            </a:r>
            <a:r>
              <a:rPr lang="en-US" b="1" dirty="0" err="1"/>
              <a:t>Posyandu</a:t>
            </a:r>
            <a:r>
              <a:rPr lang="en-US" b="1" dirty="0"/>
              <a:t> Tingkat </a:t>
            </a:r>
            <a:r>
              <a:rPr lang="en-US" b="1" dirty="0" err="1"/>
              <a:t>Provinsi</a:t>
            </a:r>
            <a:r>
              <a:rPr lang="en-US" b="1" dirty="0"/>
              <a:t> dan 10 </a:t>
            </a:r>
            <a:r>
              <a:rPr lang="en-US" b="1" dirty="0" err="1"/>
              <a:t>Kab</a:t>
            </a:r>
            <a:r>
              <a:rPr lang="en-US" b="1" dirty="0"/>
              <a:t>/ Kota </a:t>
            </a:r>
          </a:p>
          <a:p>
            <a:r>
              <a:rPr lang="en-US" b="1" dirty="0" err="1"/>
              <a:t>Pertemuan</a:t>
            </a:r>
            <a:r>
              <a:rPr lang="en-US" b="1" dirty="0"/>
              <a:t> </a:t>
            </a:r>
            <a:r>
              <a:rPr lang="en-US" b="1" dirty="0" err="1"/>
              <a:t>Pokjanal</a:t>
            </a:r>
            <a:r>
              <a:rPr lang="en-US" b="1" dirty="0"/>
              <a:t> </a:t>
            </a:r>
            <a:r>
              <a:rPr lang="en-US" b="1" dirty="0" err="1"/>
              <a:t>Posyandu</a:t>
            </a:r>
            <a:r>
              <a:rPr lang="en-US" b="1" dirty="0"/>
              <a:t> </a:t>
            </a:r>
            <a:r>
              <a:rPr lang="en-US" b="1" dirty="0" err="1"/>
              <a:t>Provinsi</a:t>
            </a:r>
            <a:r>
              <a:rPr lang="en-US" b="1" dirty="0"/>
              <a:t> </a:t>
            </a:r>
          </a:p>
          <a:p>
            <a:r>
              <a:rPr lang="en-US" b="1" dirty="0" err="1"/>
              <a:t>Bimtel</a:t>
            </a:r>
            <a:r>
              <a:rPr lang="en-US" b="1" dirty="0"/>
              <a:t> LAD </a:t>
            </a:r>
            <a:r>
              <a:rPr lang="en-US" b="1" dirty="0" err="1"/>
              <a:t>untuk</a:t>
            </a:r>
            <a:r>
              <a:rPr lang="en-US" b="1" dirty="0"/>
              <a:t> </a:t>
            </a:r>
            <a:r>
              <a:rPr lang="en-US" b="1" dirty="0" err="1"/>
              <a:t>penguatan</a:t>
            </a:r>
            <a:r>
              <a:rPr lang="en-US" b="1" dirty="0"/>
              <a:t> </a:t>
            </a:r>
            <a:r>
              <a:rPr lang="en-US" b="1" dirty="0" err="1"/>
              <a:t>Kelembagaan</a:t>
            </a:r>
            <a:r>
              <a:rPr lang="en-US" b="1" dirty="0"/>
              <a:t> </a:t>
            </a:r>
            <a:r>
              <a:rPr lang="en-US" b="1" dirty="0" err="1"/>
              <a:t>Desa</a:t>
            </a:r>
            <a:r>
              <a:rPr lang="en-US" b="1" dirty="0"/>
              <a:t> </a:t>
            </a:r>
            <a:r>
              <a:rPr lang="en-US" b="1" dirty="0" err="1"/>
              <a:t>lainnya</a:t>
            </a:r>
            <a:r>
              <a:rPr lang="en-US" b="1" dirty="0"/>
              <a:t>/  </a:t>
            </a:r>
          </a:p>
          <a:p>
            <a:r>
              <a:rPr lang="en-US" b="1" dirty="0"/>
              <a:t>Monitoring </a:t>
            </a:r>
            <a:r>
              <a:rPr lang="en-US" b="1" dirty="0" err="1"/>
              <a:t>evaluasi</a:t>
            </a:r>
            <a:r>
              <a:rPr lang="en-US" b="1" dirty="0"/>
              <a:t> </a:t>
            </a:r>
          </a:p>
          <a:p>
            <a:endParaRPr lang="en-US" b="1" dirty="0"/>
          </a:p>
          <a:p>
            <a:pPr marL="0" indent="0">
              <a:buNone/>
            </a:pPr>
            <a:endParaRPr lang="en-US" b="1" dirty="0"/>
          </a:p>
          <a:p>
            <a:endParaRPr lang="en-US" dirty="0"/>
          </a:p>
          <a:p>
            <a:endParaRPr lang="en-US" dirty="0"/>
          </a:p>
        </p:txBody>
      </p:sp>
    </p:spTree>
    <p:extLst>
      <p:ext uri="{BB962C8B-B14F-4D97-AF65-F5344CB8AC3E}">
        <p14:creationId xmlns:p14="http://schemas.microsoft.com/office/powerpoint/2010/main" val="2773192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7584" y="947909"/>
            <a:ext cx="9426969" cy="597555"/>
          </a:xfrm>
        </p:spPr>
        <p:txBody>
          <a:bodyPr/>
          <a:lstStyle/>
          <a:p>
            <a:r>
              <a:rPr lang="en-US" dirty="0">
                <a:solidFill>
                  <a:srgbClr val="FF0000"/>
                </a:solidFill>
              </a:rPr>
              <a:t>EVALUASI KEGIATAN </a:t>
            </a:r>
          </a:p>
        </p:txBody>
      </p:sp>
      <p:sp>
        <p:nvSpPr>
          <p:cNvPr id="3" name="Content Placeholder 2"/>
          <p:cNvSpPr>
            <a:spLocks noGrp="1"/>
          </p:cNvSpPr>
          <p:nvPr>
            <p:ph idx="1"/>
          </p:nvPr>
        </p:nvSpPr>
        <p:spPr>
          <a:xfrm>
            <a:off x="618186" y="2318198"/>
            <a:ext cx="11230376" cy="3915178"/>
          </a:xfrm>
        </p:spPr>
        <p:txBody>
          <a:bodyPr>
            <a:normAutofit lnSpcReduction="10000"/>
          </a:bodyPr>
          <a:lstStyle/>
          <a:p>
            <a:r>
              <a:rPr lang="en-US" b="1" dirty="0">
                <a:solidFill>
                  <a:schemeClr val="tx1"/>
                </a:solidFill>
              </a:rPr>
              <a:t>DESA </a:t>
            </a:r>
            <a:r>
              <a:rPr lang="en-US" b="1" dirty="0" err="1">
                <a:solidFill>
                  <a:schemeClr val="tx1"/>
                </a:solidFill>
              </a:rPr>
              <a:t>DESA</a:t>
            </a:r>
            <a:r>
              <a:rPr lang="en-US" b="1" dirty="0">
                <a:solidFill>
                  <a:schemeClr val="tx1"/>
                </a:solidFill>
              </a:rPr>
              <a:t> TELAH MEMBENTUK POKJA POSYANDU DESA , YANG DITUANGKAN DALAM SK KEPALA DESA</a:t>
            </a:r>
          </a:p>
          <a:p>
            <a:r>
              <a:rPr lang="en-US" b="1" dirty="0">
                <a:solidFill>
                  <a:schemeClr val="tx1"/>
                </a:solidFill>
              </a:rPr>
              <a:t>PENYUSUNAN PERDES DAN / PERKADES </a:t>
            </a:r>
          </a:p>
          <a:p>
            <a:r>
              <a:rPr lang="en-US" b="1" dirty="0">
                <a:solidFill>
                  <a:schemeClr val="tx1"/>
                </a:solidFill>
              </a:rPr>
              <a:t>ALOKASI APBDES/ DANA DESA UNTUK INSENTIF KADER, PENINGKATAN KAPASITAS, SAPRAS, DAN OPERASIONAL TELAH DIANGGARKAN OLEH DESA</a:t>
            </a:r>
          </a:p>
          <a:p>
            <a:r>
              <a:rPr lang="en-US" b="1" dirty="0">
                <a:solidFill>
                  <a:schemeClr val="tx1"/>
                </a:solidFill>
              </a:rPr>
              <a:t>PEMAHAMAN TENTANG REVITALISASI POSYANDU TELAH CUKUP MELUAS</a:t>
            </a:r>
          </a:p>
          <a:p>
            <a:r>
              <a:rPr lang="en-US" b="1" dirty="0">
                <a:solidFill>
                  <a:schemeClr val="tx1"/>
                </a:solidFill>
              </a:rPr>
              <a:t>PENGINTEGRASIAN POSYANDU DENGAN BANK SAMPAH SEDANG TERUS DISOSIALISASIKAN</a:t>
            </a:r>
          </a:p>
          <a:p>
            <a:r>
              <a:rPr lang="en-US" b="1" dirty="0" err="1">
                <a:solidFill>
                  <a:schemeClr val="tx1"/>
                </a:solidFill>
              </a:rPr>
              <a:t>Tindak</a:t>
            </a:r>
            <a:r>
              <a:rPr lang="en-US" b="1" dirty="0">
                <a:solidFill>
                  <a:schemeClr val="tx1"/>
                </a:solidFill>
              </a:rPr>
              <a:t> </a:t>
            </a:r>
            <a:r>
              <a:rPr lang="en-US" b="1" dirty="0" err="1">
                <a:solidFill>
                  <a:schemeClr val="tx1"/>
                </a:solidFill>
              </a:rPr>
              <a:t>lanjut</a:t>
            </a:r>
            <a:r>
              <a:rPr lang="en-US" b="1" dirty="0">
                <a:solidFill>
                  <a:schemeClr val="tx1"/>
                </a:solidFill>
              </a:rPr>
              <a:t> PKS, di </a:t>
            </a:r>
            <a:r>
              <a:rPr lang="en-US" b="1" dirty="0" err="1">
                <a:solidFill>
                  <a:schemeClr val="tx1"/>
                </a:solidFill>
              </a:rPr>
              <a:t>Kabupaten</a:t>
            </a:r>
            <a:r>
              <a:rPr lang="en-US" b="1" dirty="0">
                <a:solidFill>
                  <a:schemeClr val="tx1"/>
                </a:solidFill>
              </a:rPr>
              <a:t> </a:t>
            </a:r>
            <a:r>
              <a:rPr lang="en-US" b="1" dirty="0" err="1">
                <a:solidFill>
                  <a:schemeClr val="tx1"/>
                </a:solidFill>
              </a:rPr>
              <a:t>desa</a:t>
            </a:r>
            <a:r>
              <a:rPr lang="en-US" b="1" dirty="0">
                <a:solidFill>
                  <a:schemeClr val="tx1"/>
                </a:solidFill>
              </a:rPr>
              <a:t> </a:t>
            </a:r>
            <a:r>
              <a:rPr lang="en-US" b="1" dirty="0" err="1">
                <a:solidFill>
                  <a:schemeClr val="tx1"/>
                </a:solidFill>
              </a:rPr>
              <a:t>desa</a:t>
            </a:r>
            <a:r>
              <a:rPr lang="en-US" b="1" dirty="0">
                <a:solidFill>
                  <a:schemeClr val="tx1"/>
                </a:solidFill>
              </a:rPr>
              <a:t> </a:t>
            </a:r>
            <a:r>
              <a:rPr lang="en-US" b="1" dirty="0" err="1">
                <a:solidFill>
                  <a:schemeClr val="tx1"/>
                </a:solidFill>
              </a:rPr>
              <a:t>menganggarakan</a:t>
            </a:r>
            <a:r>
              <a:rPr lang="en-US" b="1" dirty="0">
                <a:solidFill>
                  <a:schemeClr val="tx1"/>
                </a:solidFill>
              </a:rPr>
              <a:t> </a:t>
            </a:r>
            <a:r>
              <a:rPr lang="en-US" b="1" dirty="0" err="1">
                <a:solidFill>
                  <a:schemeClr val="tx1"/>
                </a:solidFill>
              </a:rPr>
              <a:t>Penguatan</a:t>
            </a:r>
            <a:r>
              <a:rPr lang="en-US" b="1" dirty="0">
                <a:solidFill>
                  <a:schemeClr val="tx1"/>
                </a:solidFill>
              </a:rPr>
              <a:t> </a:t>
            </a:r>
            <a:r>
              <a:rPr lang="en-US" b="1" dirty="0" err="1">
                <a:solidFill>
                  <a:schemeClr val="tx1"/>
                </a:solidFill>
              </a:rPr>
              <a:t>Kapasitas</a:t>
            </a:r>
            <a:r>
              <a:rPr lang="en-US" b="1" dirty="0">
                <a:solidFill>
                  <a:schemeClr val="tx1"/>
                </a:solidFill>
              </a:rPr>
              <a:t> </a:t>
            </a:r>
            <a:r>
              <a:rPr lang="en-US" b="1" dirty="0" err="1">
                <a:solidFill>
                  <a:schemeClr val="tx1"/>
                </a:solidFill>
              </a:rPr>
              <a:t>untuk</a:t>
            </a:r>
            <a:r>
              <a:rPr lang="en-US" b="1" dirty="0">
                <a:solidFill>
                  <a:schemeClr val="tx1"/>
                </a:solidFill>
              </a:rPr>
              <a:t> </a:t>
            </a:r>
            <a:r>
              <a:rPr lang="en-US" b="1" dirty="0" err="1">
                <a:solidFill>
                  <a:schemeClr val="tx1"/>
                </a:solidFill>
              </a:rPr>
              <a:t>Pokja</a:t>
            </a:r>
            <a:r>
              <a:rPr lang="en-US" b="1" dirty="0">
                <a:solidFill>
                  <a:schemeClr val="tx1"/>
                </a:solidFill>
              </a:rPr>
              <a:t> </a:t>
            </a:r>
            <a:r>
              <a:rPr lang="en-US" b="1" dirty="0" err="1">
                <a:solidFill>
                  <a:schemeClr val="tx1"/>
                </a:solidFill>
              </a:rPr>
              <a:t>Posyandu</a:t>
            </a:r>
            <a:r>
              <a:rPr lang="en-US" b="1" dirty="0">
                <a:solidFill>
                  <a:schemeClr val="tx1"/>
                </a:solidFill>
              </a:rPr>
              <a:t> </a:t>
            </a:r>
            <a:r>
              <a:rPr lang="en-US" b="1" dirty="0" err="1">
                <a:solidFill>
                  <a:schemeClr val="tx1"/>
                </a:solidFill>
              </a:rPr>
              <a:t>Desa</a:t>
            </a:r>
            <a:r>
              <a:rPr lang="en-US" b="1" dirty="0">
                <a:solidFill>
                  <a:schemeClr val="tx1"/>
                </a:solidFill>
              </a:rPr>
              <a:t> dan SIP </a:t>
            </a:r>
            <a:r>
              <a:rPr lang="en-US" b="1" dirty="0" err="1">
                <a:solidFill>
                  <a:schemeClr val="tx1"/>
                </a:solidFill>
              </a:rPr>
              <a:t>serta</a:t>
            </a:r>
            <a:r>
              <a:rPr lang="en-US" b="1" dirty="0">
                <a:solidFill>
                  <a:schemeClr val="tx1"/>
                </a:solidFill>
              </a:rPr>
              <a:t> KPM</a:t>
            </a:r>
          </a:p>
          <a:p>
            <a:r>
              <a:rPr lang="en-US" b="1" dirty="0" err="1">
                <a:solidFill>
                  <a:schemeClr val="tx1"/>
                </a:solidFill>
              </a:rPr>
              <a:t>Pembentukan</a:t>
            </a:r>
            <a:r>
              <a:rPr lang="en-US" b="1" dirty="0">
                <a:solidFill>
                  <a:schemeClr val="tx1"/>
                </a:solidFill>
              </a:rPr>
              <a:t> </a:t>
            </a:r>
            <a:r>
              <a:rPr lang="en-US" b="1" dirty="0" err="1">
                <a:solidFill>
                  <a:schemeClr val="tx1"/>
                </a:solidFill>
              </a:rPr>
              <a:t>Pokjanal</a:t>
            </a:r>
            <a:r>
              <a:rPr lang="en-US" b="1" dirty="0">
                <a:solidFill>
                  <a:schemeClr val="tx1"/>
                </a:solidFill>
              </a:rPr>
              <a:t> </a:t>
            </a:r>
            <a:r>
              <a:rPr lang="en-US" b="1" dirty="0" err="1">
                <a:solidFill>
                  <a:schemeClr val="tx1"/>
                </a:solidFill>
              </a:rPr>
              <a:t>Posyandu</a:t>
            </a:r>
            <a:r>
              <a:rPr lang="en-US" b="1" dirty="0">
                <a:solidFill>
                  <a:schemeClr val="tx1"/>
                </a:solidFill>
              </a:rPr>
              <a:t> </a:t>
            </a:r>
            <a:r>
              <a:rPr lang="en-US" b="1" dirty="0" err="1">
                <a:solidFill>
                  <a:schemeClr val="tx1"/>
                </a:solidFill>
              </a:rPr>
              <a:t>Tkt</a:t>
            </a:r>
            <a:r>
              <a:rPr lang="en-US" b="1" dirty="0">
                <a:solidFill>
                  <a:schemeClr val="tx1"/>
                </a:solidFill>
              </a:rPr>
              <a:t> </a:t>
            </a:r>
            <a:r>
              <a:rPr lang="en-US" b="1" dirty="0" err="1">
                <a:solidFill>
                  <a:schemeClr val="tx1"/>
                </a:solidFill>
              </a:rPr>
              <a:t>Kecamatan</a:t>
            </a:r>
            <a:endParaRPr lang="en-US" b="1" dirty="0">
              <a:solidFill>
                <a:schemeClr val="tx1"/>
              </a:solidFill>
            </a:endParaRPr>
          </a:p>
          <a:p>
            <a:r>
              <a:rPr lang="en-US" b="1" dirty="0" err="1">
                <a:solidFill>
                  <a:schemeClr val="tx1"/>
                </a:solidFill>
              </a:rPr>
              <a:t>Dukungan</a:t>
            </a:r>
            <a:r>
              <a:rPr lang="en-US" b="1" dirty="0">
                <a:solidFill>
                  <a:schemeClr val="tx1"/>
                </a:solidFill>
              </a:rPr>
              <a:t> </a:t>
            </a:r>
            <a:r>
              <a:rPr lang="en-US" b="1" dirty="0" err="1">
                <a:solidFill>
                  <a:schemeClr val="tx1"/>
                </a:solidFill>
              </a:rPr>
              <a:t>anggaran</a:t>
            </a:r>
            <a:r>
              <a:rPr lang="en-US" b="1" dirty="0">
                <a:solidFill>
                  <a:schemeClr val="tx1"/>
                </a:solidFill>
              </a:rPr>
              <a:t> </a:t>
            </a:r>
            <a:r>
              <a:rPr lang="en-US" b="1" dirty="0" err="1">
                <a:solidFill>
                  <a:schemeClr val="tx1"/>
                </a:solidFill>
              </a:rPr>
              <a:t>Pokjanal</a:t>
            </a:r>
            <a:r>
              <a:rPr lang="en-US" b="1" dirty="0">
                <a:solidFill>
                  <a:schemeClr val="tx1"/>
                </a:solidFill>
              </a:rPr>
              <a:t> </a:t>
            </a:r>
            <a:r>
              <a:rPr lang="en-US" b="1" dirty="0" err="1">
                <a:solidFill>
                  <a:schemeClr val="tx1"/>
                </a:solidFill>
              </a:rPr>
              <a:t>Kecamatan</a:t>
            </a:r>
            <a:r>
              <a:rPr lang="en-US" b="1" dirty="0">
                <a:solidFill>
                  <a:schemeClr val="tx1"/>
                </a:solidFill>
              </a:rPr>
              <a:t> </a:t>
            </a:r>
            <a:r>
              <a:rPr lang="en-US" b="1" dirty="0" err="1">
                <a:solidFill>
                  <a:schemeClr val="tx1"/>
                </a:solidFill>
              </a:rPr>
              <a:t>masih</a:t>
            </a:r>
            <a:r>
              <a:rPr lang="en-US" b="1" dirty="0">
                <a:solidFill>
                  <a:schemeClr val="tx1"/>
                </a:solidFill>
              </a:rPr>
              <a:t> </a:t>
            </a:r>
            <a:r>
              <a:rPr lang="en-US" b="1" dirty="0" err="1">
                <a:solidFill>
                  <a:schemeClr val="tx1"/>
                </a:solidFill>
              </a:rPr>
              <a:t>kurang</a:t>
            </a:r>
            <a:r>
              <a:rPr lang="en-US" b="1" dirty="0">
                <a:solidFill>
                  <a:schemeClr val="tx1"/>
                </a:solidFill>
              </a:rPr>
              <a:t> </a:t>
            </a:r>
          </a:p>
          <a:p>
            <a:pPr marL="914400" lvl="2" indent="0">
              <a:buNone/>
            </a:pPr>
            <a:endParaRPr lang="en-US" b="1" dirty="0">
              <a:solidFill>
                <a:schemeClr val="tx1"/>
              </a:solidFill>
            </a:endParaRPr>
          </a:p>
          <a:p>
            <a:pPr>
              <a:buAutoNum type="arabicPeriod"/>
            </a:pPr>
            <a:endParaRPr lang="en-US" b="1" dirty="0">
              <a:solidFill>
                <a:schemeClr val="tx1"/>
              </a:solidFill>
            </a:endParaRPr>
          </a:p>
        </p:txBody>
      </p:sp>
    </p:spTree>
    <p:extLst>
      <p:ext uri="{BB962C8B-B14F-4D97-AF65-F5344CB8AC3E}">
        <p14:creationId xmlns:p14="http://schemas.microsoft.com/office/powerpoint/2010/main" val="1628292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EC7645B-12DE-B04E-9573-2F1BD556D128}"/>
              </a:ext>
            </a:extLst>
          </p:cNvPr>
          <p:cNvSpPr>
            <a:spLocks noGrp="1"/>
          </p:cNvSpPr>
          <p:nvPr>
            <p:ph type="sldNum" idx="12"/>
          </p:nvPr>
        </p:nvSpPr>
        <p:spPr/>
        <p:txBody>
          <a:bodyPr/>
          <a:lstStyle/>
          <a:p>
            <a:pPr algn="ctr"/>
            <a:fld id="{00000000-1234-1234-1234-123412341234}" type="slidenum">
              <a:rPr lang="en" smtClean="0">
                <a:solidFill>
                  <a:srgbClr val="D9D9D9"/>
                </a:solidFill>
              </a:rPr>
              <a:pPr algn="ctr"/>
              <a:t>2</a:t>
            </a:fld>
            <a:endParaRPr lang="en" dirty="0">
              <a:solidFill>
                <a:srgbClr val="D9D9D9"/>
              </a:solidFill>
            </a:endParaRPr>
          </a:p>
        </p:txBody>
      </p:sp>
      <p:sp>
        <p:nvSpPr>
          <p:cNvPr id="4" name="Title 3">
            <a:extLst>
              <a:ext uri="{FF2B5EF4-FFF2-40B4-BE49-F238E27FC236}">
                <a16:creationId xmlns:a16="http://schemas.microsoft.com/office/drawing/2014/main" id="{88B6DE86-24CC-2E44-AD44-6F98662B43DC}"/>
              </a:ext>
            </a:extLst>
          </p:cNvPr>
          <p:cNvSpPr>
            <a:spLocks noGrp="1"/>
          </p:cNvSpPr>
          <p:nvPr>
            <p:ph type="title"/>
          </p:nvPr>
        </p:nvSpPr>
        <p:spPr>
          <a:xfrm>
            <a:off x="3698156" y="643154"/>
            <a:ext cx="3690730" cy="1176884"/>
          </a:xfrm>
        </p:spPr>
        <p:txBody>
          <a:bodyPr/>
          <a:lstStyle/>
          <a:p>
            <a:r>
              <a:rPr lang="en-US" sz="1800" b="1" dirty="0" err="1">
                <a:solidFill>
                  <a:schemeClr val="bg1"/>
                </a:solidFill>
                <a:latin typeface="Arial Nova Cond" panose="020B0506020202020204" pitchFamily="34" charset="0"/>
              </a:rPr>
              <a:t>Revitalisasi</a:t>
            </a:r>
            <a:r>
              <a:rPr lang="en-US" sz="1800" b="1" dirty="0">
                <a:solidFill>
                  <a:schemeClr val="bg1"/>
                </a:solidFill>
                <a:latin typeface="Arial Nova Cond" panose="020B0506020202020204" pitchFamily="34" charset="0"/>
              </a:rPr>
              <a:t> </a:t>
            </a:r>
            <a:r>
              <a:rPr lang="en-US" sz="1800" b="1" dirty="0" err="1">
                <a:solidFill>
                  <a:schemeClr val="bg1"/>
                </a:solidFill>
                <a:latin typeface="Arial Nova Cond" panose="020B0506020202020204" pitchFamily="34" charset="0"/>
              </a:rPr>
              <a:t>Posyandu</a:t>
            </a:r>
            <a:r>
              <a:rPr lang="en-US" sz="1800" b="1" dirty="0">
                <a:solidFill>
                  <a:schemeClr val="bg1"/>
                </a:solidFill>
                <a:latin typeface="Arial Nova Cond" panose="020B0506020202020204" pitchFamily="34" charset="0"/>
              </a:rPr>
              <a:t> </a:t>
            </a:r>
            <a:r>
              <a:rPr lang="en-US" sz="1800" b="1" dirty="0" err="1">
                <a:solidFill>
                  <a:schemeClr val="bg1"/>
                </a:solidFill>
                <a:latin typeface="Arial Nova Cond" panose="020B0506020202020204" pitchFamily="34" charset="0"/>
              </a:rPr>
              <a:t>sebagai</a:t>
            </a:r>
            <a:r>
              <a:rPr lang="en-US" sz="1800" b="1" dirty="0">
                <a:solidFill>
                  <a:schemeClr val="bg1"/>
                </a:solidFill>
                <a:latin typeface="Arial Nova Cond" panose="020B0506020202020204" pitchFamily="34" charset="0"/>
              </a:rPr>
              <a:t> </a:t>
            </a:r>
            <a:r>
              <a:rPr lang="en-US" sz="1800" b="1" dirty="0" err="1">
                <a:solidFill>
                  <a:schemeClr val="bg1"/>
                </a:solidFill>
                <a:latin typeface="Arial Nova Cond" panose="020B0506020202020204" pitchFamily="34" charset="0"/>
              </a:rPr>
              <a:t>upaya</a:t>
            </a:r>
            <a:r>
              <a:rPr lang="en-US" sz="1800" b="1" dirty="0">
                <a:solidFill>
                  <a:schemeClr val="bg1"/>
                </a:solidFill>
                <a:latin typeface="Arial Nova Cond" panose="020B0506020202020204" pitchFamily="34" charset="0"/>
              </a:rPr>
              <a:t> </a:t>
            </a:r>
            <a:r>
              <a:rPr lang="en-US" sz="1800" b="1" dirty="0" err="1">
                <a:solidFill>
                  <a:schemeClr val="bg1"/>
                </a:solidFill>
                <a:latin typeface="Arial Nova Cond" panose="020B0506020202020204" pitchFamily="34" charset="0"/>
              </a:rPr>
              <a:t>mengoptimalkan</a:t>
            </a:r>
            <a:r>
              <a:rPr lang="en-US" sz="1800" b="1" dirty="0">
                <a:solidFill>
                  <a:schemeClr val="bg1"/>
                </a:solidFill>
                <a:latin typeface="Arial Nova Cond" panose="020B0506020202020204" pitchFamily="34" charset="0"/>
              </a:rPr>
              <a:t> </a:t>
            </a:r>
            <a:r>
              <a:rPr lang="en-US" sz="1800" b="1" dirty="0" err="1">
                <a:solidFill>
                  <a:schemeClr val="bg1"/>
                </a:solidFill>
                <a:latin typeface="Arial Nova Cond" panose="020B0506020202020204" pitchFamily="34" charset="0"/>
              </a:rPr>
              <a:t>fungsi</a:t>
            </a:r>
            <a:r>
              <a:rPr lang="en-US" sz="1800" b="1" dirty="0">
                <a:solidFill>
                  <a:schemeClr val="bg1"/>
                </a:solidFill>
                <a:latin typeface="Arial Nova Cond" panose="020B0506020202020204" pitchFamily="34" charset="0"/>
              </a:rPr>
              <a:t> dan strata </a:t>
            </a:r>
            <a:r>
              <a:rPr lang="en-US" sz="1800" b="1" dirty="0" err="1">
                <a:solidFill>
                  <a:schemeClr val="bg1"/>
                </a:solidFill>
                <a:latin typeface="Arial Nova Cond" panose="020B0506020202020204" pitchFamily="34" charset="0"/>
              </a:rPr>
              <a:t>posyandu</a:t>
            </a:r>
            <a:endParaRPr lang="en-US" sz="1800" b="1" dirty="0">
              <a:solidFill>
                <a:schemeClr val="bg1"/>
              </a:solidFill>
              <a:latin typeface="Arial Nova Cond" panose="020B0506020202020204" pitchFamily="34" charset="0"/>
            </a:endParaRPr>
          </a:p>
        </p:txBody>
      </p:sp>
      <p:sp>
        <p:nvSpPr>
          <p:cNvPr id="7" name="TextBox 6">
            <a:extLst>
              <a:ext uri="{FF2B5EF4-FFF2-40B4-BE49-F238E27FC236}">
                <a16:creationId xmlns:a16="http://schemas.microsoft.com/office/drawing/2014/main" id="{D9E59F54-44CF-DC43-88E7-7D4AF6037EAE}"/>
              </a:ext>
            </a:extLst>
          </p:cNvPr>
          <p:cNvSpPr txBox="1"/>
          <p:nvPr/>
        </p:nvSpPr>
        <p:spPr>
          <a:xfrm>
            <a:off x="1112384" y="3068121"/>
            <a:ext cx="5070788" cy="2800767"/>
          </a:xfrm>
          <a:prstGeom prst="rect">
            <a:avLst/>
          </a:prstGeom>
          <a:noFill/>
        </p:spPr>
        <p:txBody>
          <a:bodyPr wrap="square" rtlCol="0">
            <a:spAutoFit/>
          </a:bodyPr>
          <a:lstStyle/>
          <a:p>
            <a:pPr lvl="1"/>
            <a:r>
              <a:rPr lang="en-US" sz="2200" dirty="0" err="1">
                <a:latin typeface="Arial Nova Cond" panose="020B0506020202020204" pitchFamily="34" charset="0"/>
              </a:rPr>
              <a:t>Meningkatkan</a:t>
            </a:r>
            <a:r>
              <a:rPr lang="en-US" sz="2200" dirty="0">
                <a:latin typeface="Arial Nova Cond" panose="020B0506020202020204" pitchFamily="34" charset="0"/>
              </a:rPr>
              <a:t> strata </a:t>
            </a:r>
            <a:r>
              <a:rPr lang="en-US" sz="2200" dirty="0" err="1">
                <a:latin typeface="Arial Nova Cond" panose="020B0506020202020204" pitchFamily="34" charset="0"/>
              </a:rPr>
              <a:t>posyandu</a:t>
            </a:r>
            <a:r>
              <a:rPr lang="en-US" sz="2200" dirty="0">
                <a:latin typeface="Arial Nova Cond" panose="020B0506020202020204" pitchFamily="34" charset="0"/>
              </a:rPr>
              <a:t> </a:t>
            </a:r>
            <a:r>
              <a:rPr lang="en-US" sz="2200" dirty="0" err="1">
                <a:latin typeface="Arial Nova Cond" panose="020B0506020202020204" pitchFamily="34" charset="0"/>
              </a:rPr>
              <a:t>secara</a:t>
            </a:r>
            <a:r>
              <a:rPr lang="en-US" sz="2200" dirty="0">
                <a:latin typeface="Arial Nova Cond" panose="020B0506020202020204" pitchFamily="34" charset="0"/>
              </a:rPr>
              <a:t> </a:t>
            </a:r>
            <a:r>
              <a:rPr lang="en-US" sz="2200" dirty="0" err="1">
                <a:latin typeface="Arial Nova Cond" panose="020B0506020202020204" pitchFamily="34" charset="0"/>
              </a:rPr>
              <a:t>bertahap</a:t>
            </a:r>
            <a:r>
              <a:rPr lang="en-US" sz="2200" dirty="0">
                <a:latin typeface="Arial Nova Cond" panose="020B0506020202020204" pitchFamily="34" charset="0"/>
              </a:rPr>
              <a:t> </a:t>
            </a:r>
            <a:r>
              <a:rPr lang="en-US" sz="2200" dirty="0" err="1">
                <a:latin typeface="Arial Nova Cond" panose="020B0506020202020204" pitchFamily="34" charset="0"/>
              </a:rPr>
              <a:t>menuju</a:t>
            </a:r>
            <a:r>
              <a:rPr lang="en-US" sz="2200" dirty="0">
                <a:latin typeface="Arial Nova Cond" panose="020B0506020202020204" pitchFamily="34" charset="0"/>
              </a:rPr>
              <a:t> </a:t>
            </a:r>
            <a:r>
              <a:rPr lang="en-US" sz="2200" dirty="0" err="1">
                <a:latin typeface="Arial Nova Cond" panose="020B0506020202020204" pitchFamily="34" charset="0"/>
              </a:rPr>
              <a:t>posyandu</a:t>
            </a:r>
            <a:r>
              <a:rPr lang="en-US" sz="2200" dirty="0">
                <a:latin typeface="Arial Nova Cond" panose="020B0506020202020204" pitchFamily="34" charset="0"/>
              </a:rPr>
              <a:t> </a:t>
            </a:r>
            <a:r>
              <a:rPr lang="en-US" sz="2200" dirty="0" err="1">
                <a:latin typeface="Arial Nova Cond" panose="020B0506020202020204" pitchFamily="34" charset="0"/>
              </a:rPr>
              <a:t>keluarga</a:t>
            </a:r>
            <a:r>
              <a:rPr lang="en-US" sz="2200" dirty="0">
                <a:latin typeface="Arial Nova Cond" panose="020B0506020202020204" pitchFamily="34" charset="0"/>
              </a:rPr>
              <a:t> yang </a:t>
            </a:r>
            <a:r>
              <a:rPr lang="en-US" sz="2200" dirty="0" err="1">
                <a:latin typeface="Arial Nova Cond" panose="020B0506020202020204" pitchFamily="34" charset="0"/>
              </a:rPr>
              <a:t>melayani</a:t>
            </a:r>
            <a:r>
              <a:rPr lang="en-US" sz="2200" dirty="0">
                <a:latin typeface="Arial Nova Cond" panose="020B0506020202020204" pitchFamily="34" charset="0"/>
              </a:rPr>
              <a:t> </a:t>
            </a:r>
            <a:r>
              <a:rPr lang="en-US" sz="2200" dirty="0" err="1">
                <a:latin typeface="Arial Nova Cond" panose="020B0506020202020204" pitchFamily="34" charset="0"/>
              </a:rPr>
              <a:t>semua</a:t>
            </a:r>
            <a:r>
              <a:rPr lang="en-US" sz="2200" dirty="0">
                <a:latin typeface="Arial Nova Cond" panose="020B0506020202020204" pitchFamily="34" charset="0"/>
              </a:rPr>
              <a:t> </a:t>
            </a:r>
            <a:r>
              <a:rPr lang="en-US" sz="2200" dirty="0" err="1">
                <a:latin typeface="Arial Nova Cond" panose="020B0506020202020204" pitchFamily="34" charset="0"/>
              </a:rPr>
              <a:t>anggota</a:t>
            </a:r>
            <a:r>
              <a:rPr lang="en-US" sz="2200" dirty="0">
                <a:latin typeface="Arial Nova Cond" panose="020B0506020202020204" pitchFamily="34" charset="0"/>
              </a:rPr>
              <a:t> </a:t>
            </a:r>
            <a:r>
              <a:rPr lang="en-US" sz="2200" dirty="0" err="1">
                <a:latin typeface="Arial Nova Cond" panose="020B0506020202020204" pitchFamily="34" charset="0"/>
              </a:rPr>
              <a:t>keluarga</a:t>
            </a:r>
            <a:r>
              <a:rPr lang="en-US" sz="2200" dirty="0">
                <a:latin typeface="Arial Nova Cond" panose="020B0506020202020204" pitchFamily="34" charset="0"/>
              </a:rPr>
              <a:t> </a:t>
            </a:r>
            <a:r>
              <a:rPr lang="en-US" sz="2200" dirty="0" err="1">
                <a:latin typeface="Arial Nova Cond" panose="020B0506020202020204" pitchFamily="34" charset="0"/>
              </a:rPr>
              <a:t>dalam</a:t>
            </a:r>
            <a:r>
              <a:rPr lang="en-US" sz="2200" dirty="0">
                <a:latin typeface="Arial Nova Cond" panose="020B0506020202020204" pitchFamily="34" charset="0"/>
              </a:rPr>
              <a:t> </a:t>
            </a:r>
            <a:r>
              <a:rPr lang="en-US" sz="2200" dirty="0" err="1">
                <a:latin typeface="Arial Nova Cond" panose="020B0506020202020204" pitchFamily="34" charset="0"/>
              </a:rPr>
              <a:t>bentuk</a:t>
            </a:r>
            <a:r>
              <a:rPr lang="en-US" sz="2200" dirty="0">
                <a:latin typeface="Arial Nova Cond" panose="020B0506020202020204" pitchFamily="34" charset="0"/>
              </a:rPr>
              <a:t> </a:t>
            </a:r>
            <a:r>
              <a:rPr lang="en-US" sz="2200" dirty="0" err="1">
                <a:latin typeface="Arial Nova Cond" panose="020B0506020202020204" pitchFamily="34" charset="0"/>
              </a:rPr>
              <a:t>posyandu</a:t>
            </a:r>
            <a:r>
              <a:rPr lang="en-US" sz="2200" dirty="0">
                <a:latin typeface="Arial Nova Cond" panose="020B0506020202020204" pitchFamily="34" charset="0"/>
              </a:rPr>
              <a:t> KIA, </a:t>
            </a:r>
            <a:r>
              <a:rPr lang="en-US" sz="2200" dirty="0" err="1">
                <a:latin typeface="Arial Nova Cond" panose="020B0506020202020204" pitchFamily="34" charset="0"/>
              </a:rPr>
              <a:t>posyandu</a:t>
            </a:r>
            <a:r>
              <a:rPr lang="en-US" sz="2200" dirty="0">
                <a:latin typeface="Arial Nova Cond" panose="020B0506020202020204" pitchFamily="34" charset="0"/>
              </a:rPr>
              <a:t> </a:t>
            </a:r>
            <a:r>
              <a:rPr lang="en-US" sz="2200" dirty="0" err="1">
                <a:latin typeface="Arial Nova Cond" panose="020B0506020202020204" pitchFamily="34" charset="0"/>
              </a:rPr>
              <a:t>remaja</a:t>
            </a:r>
            <a:r>
              <a:rPr lang="en-US" sz="2200" dirty="0">
                <a:latin typeface="Arial Nova Cond" panose="020B0506020202020204" pitchFamily="34" charset="0"/>
              </a:rPr>
              <a:t>, </a:t>
            </a:r>
            <a:r>
              <a:rPr lang="en-US" sz="2200" dirty="0" err="1">
                <a:latin typeface="Arial Nova Cond" panose="020B0506020202020204" pitchFamily="34" charset="0"/>
              </a:rPr>
              <a:t>posbindu</a:t>
            </a:r>
            <a:r>
              <a:rPr lang="en-US" sz="2200" dirty="0">
                <a:latin typeface="Arial Nova Cond" panose="020B0506020202020204" pitchFamily="34" charset="0"/>
              </a:rPr>
              <a:t>, dan </a:t>
            </a:r>
            <a:r>
              <a:rPr lang="en-US" sz="2200" dirty="0" err="1">
                <a:latin typeface="Arial Nova Cond" panose="020B0506020202020204" pitchFamily="34" charset="0"/>
              </a:rPr>
              <a:t>posyandu</a:t>
            </a:r>
            <a:r>
              <a:rPr lang="en-US" sz="2200" dirty="0">
                <a:latin typeface="Arial Nova Cond" panose="020B0506020202020204" pitchFamily="34" charset="0"/>
              </a:rPr>
              <a:t> </a:t>
            </a:r>
            <a:r>
              <a:rPr lang="en-US" sz="2200" dirty="0" err="1">
                <a:latin typeface="Arial Nova Cond" panose="020B0506020202020204" pitchFamily="34" charset="0"/>
              </a:rPr>
              <a:t>lansia</a:t>
            </a:r>
            <a:r>
              <a:rPr lang="en-US" sz="2200" dirty="0">
                <a:latin typeface="Arial Nova Cond" panose="020B0506020202020204" pitchFamily="34" charset="0"/>
              </a:rPr>
              <a:t>, </a:t>
            </a:r>
            <a:r>
              <a:rPr lang="en-US" sz="2200" dirty="0" err="1">
                <a:latin typeface="Arial Nova Cond" panose="020B0506020202020204" pitchFamily="34" charset="0"/>
              </a:rPr>
              <a:t>serta</a:t>
            </a:r>
            <a:r>
              <a:rPr lang="en-US" sz="2200" dirty="0">
                <a:latin typeface="Arial Nova Cond" panose="020B0506020202020204" pitchFamily="34" charset="0"/>
              </a:rPr>
              <a:t> </a:t>
            </a:r>
            <a:r>
              <a:rPr lang="en-US" sz="2200" dirty="0" err="1">
                <a:latin typeface="Arial Nova Cond" panose="020B0506020202020204" pitchFamily="34" charset="0"/>
              </a:rPr>
              <a:t>deteksi</a:t>
            </a:r>
            <a:r>
              <a:rPr lang="en-US" sz="2200" dirty="0">
                <a:latin typeface="Arial Nova Cond" panose="020B0506020202020204" pitchFamily="34" charset="0"/>
              </a:rPr>
              <a:t> </a:t>
            </a:r>
            <a:r>
              <a:rPr lang="en-US" sz="2200" dirty="0" err="1">
                <a:latin typeface="Arial Nova Cond" panose="020B0506020202020204" pitchFamily="34" charset="0"/>
              </a:rPr>
              <a:t>dini</a:t>
            </a:r>
            <a:r>
              <a:rPr lang="en-US" sz="2200" dirty="0">
                <a:latin typeface="Arial Nova Cond" panose="020B0506020202020204" pitchFamily="34" charset="0"/>
              </a:rPr>
              <a:t> </a:t>
            </a:r>
            <a:r>
              <a:rPr lang="en-US" sz="2200" dirty="0" err="1">
                <a:latin typeface="Arial Nova Cond" panose="020B0506020202020204" pitchFamily="34" charset="0"/>
              </a:rPr>
              <a:t>berbagai</a:t>
            </a:r>
            <a:r>
              <a:rPr lang="en-US" sz="2200" dirty="0">
                <a:latin typeface="Arial Nova Cond" panose="020B0506020202020204" pitchFamily="34" charset="0"/>
              </a:rPr>
              <a:t> </a:t>
            </a:r>
            <a:r>
              <a:rPr lang="en-US" sz="2200" dirty="0" err="1">
                <a:latin typeface="Arial Nova Cond" panose="020B0506020202020204" pitchFamily="34" charset="0"/>
              </a:rPr>
              <a:t>persoalan</a:t>
            </a:r>
            <a:r>
              <a:rPr lang="en-US" sz="2200" dirty="0">
                <a:latin typeface="Arial Nova Cond" panose="020B0506020202020204" pitchFamily="34" charset="0"/>
              </a:rPr>
              <a:t> </a:t>
            </a:r>
            <a:r>
              <a:rPr lang="en-US" sz="2200" dirty="0" err="1">
                <a:latin typeface="Arial Nova Cond" panose="020B0506020202020204" pitchFamily="34" charset="0"/>
              </a:rPr>
              <a:t>sosial</a:t>
            </a:r>
            <a:r>
              <a:rPr lang="en-US" sz="2200" dirty="0">
                <a:latin typeface="Arial Nova Cond" panose="020B0506020202020204" pitchFamily="34" charset="0"/>
              </a:rPr>
              <a:t> </a:t>
            </a:r>
            <a:r>
              <a:rPr lang="en-US" sz="2200" dirty="0" err="1">
                <a:latin typeface="Arial Nova Cond" panose="020B0506020202020204" pitchFamily="34" charset="0"/>
              </a:rPr>
              <a:t>sebagai</a:t>
            </a:r>
            <a:r>
              <a:rPr lang="en-US" sz="2200" dirty="0">
                <a:latin typeface="Arial Nova Cond" panose="020B0506020202020204" pitchFamily="34" charset="0"/>
              </a:rPr>
              <a:t> </a:t>
            </a:r>
            <a:r>
              <a:rPr lang="en-US" sz="2200" dirty="0" err="1">
                <a:latin typeface="Arial Nova Cond" panose="020B0506020202020204" pitchFamily="34" charset="0"/>
              </a:rPr>
              <a:t>ujung</a:t>
            </a:r>
            <a:r>
              <a:rPr lang="en-US" sz="2200" dirty="0">
                <a:latin typeface="Arial Nova Cond" panose="020B0506020202020204" pitchFamily="34" charset="0"/>
              </a:rPr>
              <a:t> </a:t>
            </a:r>
            <a:r>
              <a:rPr lang="en-US" sz="2200" dirty="0" err="1">
                <a:latin typeface="Arial Nova Cond" panose="020B0506020202020204" pitchFamily="34" charset="0"/>
              </a:rPr>
              <a:t>tombak</a:t>
            </a:r>
            <a:r>
              <a:rPr lang="en-US" sz="2200" dirty="0">
                <a:latin typeface="Arial Nova Cond" panose="020B0506020202020204" pitchFamily="34" charset="0"/>
              </a:rPr>
              <a:t> </a:t>
            </a:r>
            <a:r>
              <a:rPr lang="en-US" sz="2200" dirty="0" err="1">
                <a:latin typeface="Arial Nova Cond" panose="020B0506020202020204" pitchFamily="34" charset="0"/>
              </a:rPr>
              <a:t>pelayanan</a:t>
            </a:r>
            <a:r>
              <a:rPr lang="en-US" sz="2200" dirty="0">
                <a:latin typeface="Arial Nova Cond" panose="020B0506020202020204" pitchFamily="34" charset="0"/>
              </a:rPr>
              <a:t> </a:t>
            </a:r>
            <a:r>
              <a:rPr lang="en-US" sz="2200" dirty="0" err="1">
                <a:latin typeface="Arial Nova Cond" panose="020B0506020202020204" pitchFamily="34" charset="0"/>
              </a:rPr>
              <a:t>masyarakat</a:t>
            </a:r>
            <a:r>
              <a:rPr lang="en-US" sz="2200" dirty="0">
                <a:latin typeface="Arial Nova Cond" panose="020B0506020202020204" pitchFamily="34" charset="0"/>
              </a:rPr>
              <a:t> </a:t>
            </a:r>
            <a:r>
              <a:rPr lang="en-US" sz="2200" dirty="0" err="1">
                <a:latin typeface="Arial Nova Cond" panose="020B0506020202020204" pitchFamily="34" charset="0"/>
              </a:rPr>
              <a:t>berbasis</a:t>
            </a:r>
            <a:r>
              <a:rPr lang="en-US" sz="2200" dirty="0">
                <a:latin typeface="Arial Nova Cond" panose="020B0506020202020204" pitchFamily="34" charset="0"/>
              </a:rPr>
              <a:t> </a:t>
            </a:r>
            <a:r>
              <a:rPr lang="en-US" sz="2200" dirty="0" err="1">
                <a:latin typeface="Arial Nova Cond" panose="020B0506020202020204" pitchFamily="34" charset="0"/>
              </a:rPr>
              <a:t>dusun</a:t>
            </a:r>
            <a:endParaRPr lang="en-US" sz="2200" dirty="0">
              <a:latin typeface="Arial Nova Cond" panose="020B0506020202020204" pitchFamily="34" charset="0"/>
            </a:endParaRPr>
          </a:p>
        </p:txBody>
      </p:sp>
      <p:pic>
        <p:nvPicPr>
          <p:cNvPr id="5" name="Picture 4">
            <a:extLst>
              <a:ext uri="{FF2B5EF4-FFF2-40B4-BE49-F238E27FC236}">
                <a16:creationId xmlns:a16="http://schemas.microsoft.com/office/drawing/2014/main" id="{0466FC43-EED0-418B-833D-AC74D57103E8}"/>
              </a:ext>
            </a:extLst>
          </p:cNvPr>
          <p:cNvPicPr>
            <a:picLocks noChangeAspect="1"/>
          </p:cNvPicPr>
          <p:nvPr/>
        </p:nvPicPr>
        <p:blipFill rotWithShape="1">
          <a:blip r:embed="rId3"/>
          <a:srcRect l="2268" r="3197"/>
          <a:stretch/>
        </p:blipFill>
        <p:spPr>
          <a:xfrm>
            <a:off x="7388886" y="199095"/>
            <a:ext cx="3690730" cy="6035201"/>
          </a:xfrm>
          <a:prstGeom prst="rect">
            <a:avLst/>
          </a:prstGeom>
        </p:spPr>
      </p:pic>
      <p:sp>
        <p:nvSpPr>
          <p:cNvPr id="2" name="AutoShape 2" descr="https://static.thenounproject.com/png/2409491-200.png">
            <a:extLst>
              <a:ext uri="{FF2B5EF4-FFF2-40B4-BE49-F238E27FC236}">
                <a16:creationId xmlns:a16="http://schemas.microsoft.com/office/drawing/2014/main" id="{C993EBC3-C60A-4F06-ADB6-F37ECD420422}"/>
              </a:ext>
            </a:extLst>
          </p:cNvPr>
          <p:cNvSpPr>
            <a:spLocks noChangeAspect="1" noChangeArrowheads="1"/>
          </p:cNvSpPr>
          <p:nvPr/>
        </p:nvSpPr>
        <p:spPr bwMode="auto">
          <a:xfrm>
            <a:off x="5949589" y="3339177"/>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48" name="Picture 4" descr="https://static.thenounproject.com/png/930442-200.png">
            <a:extLst>
              <a:ext uri="{FF2B5EF4-FFF2-40B4-BE49-F238E27FC236}">
                <a16:creationId xmlns:a16="http://schemas.microsoft.com/office/drawing/2014/main" id="{F0ACC7F3-1D5C-4886-9764-E38E4C3C1A64}"/>
              </a:ext>
            </a:extLst>
          </p:cNvPr>
          <p:cNvPicPr>
            <a:picLocks noChangeAspect="1" noChangeArrowheads="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59955" y="2873595"/>
            <a:ext cx="707401" cy="707401"/>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3D1CEE1A-2F8F-4D10-9A86-65E6B26DFACC}"/>
              </a:ext>
            </a:extLst>
          </p:cNvPr>
          <p:cNvSpPr/>
          <p:nvPr/>
        </p:nvSpPr>
        <p:spPr>
          <a:xfrm>
            <a:off x="592427" y="477435"/>
            <a:ext cx="3121965" cy="1015663"/>
          </a:xfrm>
          <a:prstGeom prst="rect">
            <a:avLst/>
          </a:prstGeom>
          <a:noFill/>
        </p:spPr>
        <p:txBody>
          <a:bodyPr wrap="square" lIns="91440" tIns="45720" rIns="91440" bIns="45720">
            <a:spAutoFit/>
          </a:bodyPr>
          <a:lstStyle/>
          <a:p>
            <a:pPr algn="ctr"/>
            <a:r>
              <a:rPr lang="en-US" sz="6000" b="1" dirty="0">
                <a:ln w="0"/>
                <a:solidFill>
                  <a:schemeClr val="bg1"/>
                </a:solidFill>
                <a:effectLst>
                  <a:outerShdw blurRad="38100" dist="19050" dir="2700000" algn="tl" rotWithShape="0">
                    <a:prstClr val="black">
                      <a:alpha val="40000"/>
                    </a:prstClr>
                  </a:outerShdw>
                </a:effectLst>
                <a:latin typeface="Calibri"/>
              </a:rPr>
              <a:t>TUJUAN</a:t>
            </a:r>
          </a:p>
        </p:txBody>
      </p:sp>
      <p:sp>
        <p:nvSpPr>
          <p:cNvPr id="12" name="Rectangle 11">
            <a:extLst>
              <a:ext uri="{FF2B5EF4-FFF2-40B4-BE49-F238E27FC236}">
                <a16:creationId xmlns:a16="http://schemas.microsoft.com/office/drawing/2014/main" id="{0A7848D6-77C9-41C1-8E84-59DEB94D500C}"/>
              </a:ext>
            </a:extLst>
          </p:cNvPr>
          <p:cNvSpPr/>
          <p:nvPr/>
        </p:nvSpPr>
        <p:spPr>
          <a:xfrm>
            <a:off x="35441" y="1837208"/>
            <a:ext cx="6338466" cy="830997"/>
          </a:xfrm>
          <a:prstGeom prst="rect">
            <a:avLst/>
          </a:prstGeom>
          <a:noFill/>
        </p:spPr>
        <p:txBody>
          <a:bodyPr wrap="none" lIns="91440" tIns="45720" rIns="91440" bIns="45720">
            <a:spAutoFit/>
          </a:bodyPr>
          <a:lstStyle/>
          <a:p>
            <a:pPr algn="ctr"/>
            <a:r>
              <a:rPr lang="en-US" sz="4800" dirty="0">
                <a:ln w="0"/>
                <a:solidFill>
                  <a:srgbClr val="5B9BD5">
                    <a:lumMod val="75000"/>
                  </a:srgbClr>
                </a:solidFill>
                <a:effectLst>
                  <a:outerShdw blurRad="38100" dist="19050" dir="2700000" algn="tl" rotWithShape="0">
                    <a:prstClr val="black">
                      <a:alpha val="40000"/>
                    </a:prstClr>
                  </a:outerShdw>
                </a:effectLst>
                <a:latin typeface="Calibri"/>
              </a:rPr>
              <a:t>REVITALISASI POSYANDU</a:t>
            </a:r>
            <a:endParaRPr lang="en-US" sz="2400" dirty="0">
              <a:ln w="0"/>
              <a:solidFill>
                <a:srgbClr val="5B9BD5">
                  <a:lumMod val="75000"/>
                </a:srgbClr>
              </a:solidFill>
              <a:effectLst>
                <a:outerShdw blurRad="38100" dist="19050" dir="2700000" algn="tl" rotWithShape="0">
                  <a:prstClr val="black">
                    <a:alpha val="40000"/>
                  </a:prstClr>
                </a:outerShdw>
              </a:effectLst>
              <a:latin typeface="Calibri"/>
            </a:endParaRPr>
          </a:p>
        </p:txBody>
      </p:sp>
      <p:cxnSp>
        <p:nvCxnSpPr>
          <p:cNvPr id="13" name="Straight Connector 12">
            <a:extLst>
              <a:ext uri="{FF2B5EF4-FFF2-40B4-BE49-F238E27FC236}">
                <a16:creationId xmlns:a16="http://schemas.microsoft.com/office/drawing/2014/main" id="{68E15FA9-86DA-4499-9BD8-A12B84B0EB98}"/>
              </a:ext>
            </a:extLst>
          </p:cNvPr>
          <p:cNvCxnSpPr>
            <a:cxnSpLocks/>
          </p:cNvCxnSpPr>
          <p:nvPr/>
        </p:nvCxnSpPr>
        <p:spPr>
          <a:xfrm>
            <a:off x="168352" y="1800874"/>
            <a:ext cx="3657414" cy="1"/>
          </a:xfrm>
          <a:prstGeom prst="line">
            <a:avLst/>
          </a:prstGeom>
          <a:noFill/>
          <a:ln w="28575" cap="flat" cmpd="sng" algn="ctr">
            <a:solidFill>
              <a:srgbClr val="5B9BD5"/>
            </a:solidFill>
            <a:prstDash val="sysDash"/>
            <a:miter lim="800000"/>
          </a:ln>
          <a:effectLst/>
        </p:spPr>
      </p:cxnSp>
    </p:spTree>
    <p:extLst>
      <p:ext uri="{BB962C8B-B14F-4D97-AF65-F5344CB8AC3E}">
        <p14:creationId xmlns:p14="http://schemas.microsoft.com/office/powerpoint/2010/main" val="3392684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7AA1D9-1473-1843-93D3-D179E512D34B}"/>
              </a:ext>
            </a:extLst>
          </p:cNvPr>
          <p:cNvSpPr>
            <a:spLocks noGrp="1"/>
          </p:cNvSpPr>
          <p:nvPr>
            <p:ph type="sldNum" idx="12"/>
          </p:nvPr>
        </p:nvSpPr>
        <p:spPr/>
        <p:txBody>
          <a:bodyPr/>
          <a:lstStyle/>
          <a:p>
            <a:pPr algn="ctr"/>
            <a:fld id="{00000000-1234-1234-1234-123412341234}" type="slidenum">
              <a:rPr lang="en" smtClean="0">
                <a:solidFill>
                  <a:srgbClr val="D9D9D9"/>
                </a:solidFill>
              </a:rPr>
              <a:pPr algn="ctr"/>
              <a:t>3</a:t>
            </a:fld>
            <a:endParaRPr lang="en" dirty="0">
              <a:solidFill>
                <a:srgbClr val="D9D9D9"/>
              </a:solidFill>
            </a:endParaRPr>
          </a:p>
        </p:txBody>
      </p:sp>
      <p:sp>
        <p:nvSpPr>
          <p:cNvPr id="2" name="TextBox 1">
            <a:extLst>
              <a:ext uri="{FF2B5EF4-FFF2-40B4-BE49-F238E27FC236}">
                <a16:creationId xmlns:a16="http://schemas.microsoft.com/office/drawing/2014/main" id="{8AE57D96-E106-EF4E-B8D1-922FFB19ABB0}"/>
              </a:ext>
            </a:extLst>
          </p:cNvPr>
          <p:cNvSpPr txBox="1"/>
          <p:nvPr/>
        </p:nvSpPr>
        <p:spPr>
          <a:xfrm>
            <a:off x="563192" y="380486"/>
            <a:ext cx="8315191" cy="722317"/>
          </a:xfrm>
          <a:prstGeom prst="rect">
            <a:avLst/>
          </a:prstGeom>
          <a:noFill/>
        </p:spPr>
        <p:txBody>
          <a:bodyPr wrap="square" rtlCol="0">
            <a:spAutoFit/>
          </a:bodyPr>
          <a:lstStyle/>
          <a:p>
            <a:r>
              <a:rPr lang="en-US" sz="4000" b="1" dirty="0" err="1">
                <a:solidFill>
                  <a:schemeClr val="bg1"/>
                </a:solidFill>
                <a:latin typeface="Arial Nova Cond" panose="020B0506020202020204" pitchFamily="34" charset="0"/>
              </a:rPr>
              <a:t>Kegiatan</a:t>
            </a:r>
            <a:r>
              <a:rPr lang="en-US" sz="4000" b="1" dirty="0">
                <a:solidFill>
                  <a:schemeClr val="bg1"/>
                </a:solidFill>
                <a:latin typeface="Arial Nova Cond" panose="020B0506020202020204" pitchFamily="34" charset="0"/>
              </a:rPr>
              <a:t> </a:t>
            </a:r>
            <a:r>
              <a:rPr lang="en-US" sz="4000" b="1" dirty="0" err="1">
                <a:solidFill>
                  <a:schemeClr val="bg1"/>
                </a:solidFill>
                <a:latin typeface="Arial Nova Cond" panose="020B0506020202020204" pitchFamily="34" charset="0"/>
              </a:rPr>
              <a:t>Revitalisasi</a:t>
            </a:r>
            <a:r>
              <a:rPr lang="en-US" sz="4000" b="1" dirty="0">
                <a:solidFill>
                  <a:schemeClr val="bg1"/>
                </a:solidFill>
                <a:latin typeface="Arial Nova Cond" panose="020B0506020202020204" pitchFamily="34" charset="0"/>
              </a:rPr>
              <a:t> </a:t>
            </a:r>
            <a:r>
              <a:rPr lang="en-US" sz="4000" b="1" dirty="0" err="1">
                <a:solidFill>
                  <a:schemeClr val="bg1"/>
                </a:solidFill>
                <a:latin typeface="Arial Nova Cond" panose="020B0506020202020204" pitchFamily="34" charset="0"/>
              </a:rPr>
              <a:t>Posyandu</a:t>
            </a:r>
            <a:endParaRPr lang="en-US" sz="4000" b="1" dirty="0">
              <a:solidFill>
                <a:schemeClr val="bg1"/>
              </a:solidFill>
              <a:latin typeface="Arial Nova Cond" panose="020B0506020202020204" pitchFamily="34" charset="0"/>
            </a:endParaRPr>
          </a:p>
        </p:txBody>
      </p:sp>
      <p:sp>
        <p:nvSpPr>
          <p:cNvPr id="7" name="Rectangle 6">
            <a:extLst>
              <a:ext uri="{FF2B5EF4-FFF2-40B4-BE49-F238E27FC236}">
                <a16:creationId xmlns:a16="http://schemas.microsoft.com/office/drawing/2014/main" id="{FD137A17-0F34-479D-A3D7-73B62706B36B}"/>
              </a:ext>
            </a:extLst>
          </p:cNvPr>
          <p:cNvSpPr/>
          <p:nvPr/>
        </p:nvSpPr>
        <p:spPr>
          <a:xfrm>
            <a:off x="9719226" y="4401201"/>
            <a:ext cx="1858346" cy="523220"/>
          </a:xfrm>
          <a:prstGeom prst="rect">
            <a:avLst/>
          </a:prstGeom>
        </p:spPr>
        <p:txBody>
          <a:bodyPr wrap="square">
            <a:spAutoFit/>
          </a:bodyPr>
          <a:lstStyle/>
          <a:p>
            <a:pPr lvl="0" algn="ctr"/>
            <a:r>
              <a:rPr lang="en-US" sz="1400" b="1" dirty="0" err="1"/>
              <a:t>Menuju</a:t>
            </a:r>
            <a:r>
              <a:rPr lang="en-US" sz="1400" b="1" dirty="0"/>
              <a:t> </a:t>
            </a:r>
            <a:r>
              <a:rPr lang="en-US" sz="1400" b="1" dirty="0" err="1"/>
              <a:t>Ketahanan</a:t>
            </a:r>
            <a:endParaRPr lang="en-US" sz="1400" b="1" dirty="0"/>
          </a:p>
          <a:p>
            <a:pPr lvl="0" algn="ctr"/>
            <a:r>
              <a:rPr lang="en-US" sz="1400" b="1" dirty="0" err="1"/>
              <a:t>Keluarga</a:t>
            </a:r>
            <a:endParaRPr lang="en-US" sz="1400" b="1" dirty="0"/>
          </a:p>
        </p:txBody>
      </p:sp>
      <p:sp>
        <p:nvSpPr>
          <p:cNvPr id="14" name="Arrow: Right 13">
            <a:extLst>
              <a:ext uri="{FF2B5EF4-FFF2-40B4-BE49-F238E27FC236}">
                <a16:creationId xmlns:a16="http://schemas.microsoft.com/office/drawing/2014/main" id="{C88A6C27-3500-4088-A3F4-953F5BECDFC8}"/>
              </a:ext>
            </a:extLst>
          </p:cNvPr>
          <p:cNvSpPr/>
          <p:nvPr/>
        </p:nvSpPr>
        <p:spPr>
          <a:xfrm>
            <a:off x="6343927" y="2731185"/>
            <a:ext cx="541171" cy="1716753"/>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BF943838-5E9D-4C9E-B0D3-F51CAA92EF56}"/>
              </a:ext>
            </a:extLst>
          </p:cNvPr>
          <p:cNvSpPr/>
          <p:nvPr/>
        </p:nvSpPr>
        <p:spPr>
          <a:xfrm>
            <a:off x="8878383" y="2684448"/>
            <a:ext cx="541171" cy="1716753"/>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C01CB37D-CD2E-4070-B7A3-1A7E9EB60DED}"/>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5701" b="95223" l="9988" r="89766">
                        <a14:foregroundMark x1="32429" y1="33282" x2="35758" y2="22188"/>
                        <a14:foregroundMark x1="35758" y1="22188" x2="33416" y2="13097"/>
                        <a14:foregroundMark x1="33416" y1="13097" x2="28730" y2="20647"/>
                        <a14:foregroundMark x1="28730" y1="20647" x2="33662" y2="28814"/>
                        <a14:foregroundMark x1="33662" y1="28814" x2="41430" y2="29584"/>
                        <a14:foregroundMark x1="41430" y1="29584" x2="42540" y2="20031"/>
                        <a14:foregroundMark x1="42540" y1="20031" x2="42293" y2="19569"/>
                        <a14:foregroundMark x1="35142" y1="5855" x2="35142" y2="5855"/>
                        <a14:foregroundMark x1="60789" y1="10786" x2="60789" y2="10786"/>
                        <a14:foregroundMark x1="62145" y1="7858" x2="62515" y2="30817"/>
                        <a14:foregroundMark x1="74969" y1="36826" x2="75339" y2="57473"/>
                        <a14:foregroundMark x1="75339" y1="57473" x2="73736" y2="61017"/>
                        <a14:foregroundMark x1="60789" y1="69029" x2="60789" y2="87211"/>
                        <a14:foregroundMark x1="61776" y1="95223" x2="63995" y2="72419"/>
                        <a14:foregroundMark x1="72010" y1="77812" x2="64488" y2="76271"/>
                        <a14:foregroundMark x1="30826" y1="73344" x2="36375" y2="84746"/>
                        <a14:foregroundMark x1="36252" y1="89060" x2="40321" y2="73344"/>
                        <a14:foregroundMark x1="40321" y1="73344" x2="35882" y2="65639"/>
                        <a14:foregroundMark x1="35882" y1="65639" x2="35635" y2="65485"/>
                        <a14:backgroundMark x1="38348" y1="49307" x2="44390" y2="49461"/>
                        <a14:backgroundMark x1="56473" y1="50847" x2="46239" y2="44992"/>
                        <a14:backgroundMark x1="45993" y1="58398" x2="53021" y2="49307"/>
                        <a14:backgroundMark x1="53021" y1="49307" x2="60419" y2="48844"/>
                        <a14:backgroundMark x1="60419" y1="48844" x2="53021" y2="53467"/>
                        <a14:backgroundMark x1="53021" y1="53467" x2="45253" y2="53159"/>
                        <a14:backgroundMark x1="45253" y1="53159" x2="38348" y2="49923"/>
                        <a14:backgroundMark x1="38348" y1="49923" x2="39951" y2="51618"/>
                        <a14:backgroundMark x1="50308" y1="55162" x2="55240" y2="47766"/>
                        <a14:backgroundMark x1="55240" y1="47766" x2="39211" y2="50539"/>
                        <a14:backgroundMark x1="39211" y1="50539" x2="37978" y2="51310"/>
                        <a14:backgroundMark x1="55980" y1="47458" x2="54871" y2="46225"/>
                        <a14:backgroundMark x1="54994" y1="44376" x2="53761" y2="45455"/>
                      </a14:backgroundRemoval>
                    </a14:imgEffect>
                  </a14:imgLayer>
                </a14:imgProps>
              </a:ext>
            </a:extLst>
          </a:blip>
          <a:srcRect l="8626" r="11350"/>
          <a:stretch/>
        </p:blipFill>
        <p:spPr>
          <a:xfrm>
            <a:off x="639754" y="947739"/>
            <a:ext cx="5347727" cy="5347727"/>
          </a:xfrm>
          <a:prstGeom prst="ellipse">
            <a:avLst/>
          </a:prstGeom>
        </p:spPr>
      </p:pic>
      <p:sp>
        <p:nvSpPr>
          <p:cNvPr id="18" name="Rectangle 17">
            <a:extLst>
              <a:ext uri="{FF2B5EF4-FFF2-40B4-BE49-F238E27FC236}">
                <a16:creationId xmlns:a16="http://schemas.microsoft.com/office/drawing/2014/main" id="{BC071D57-F019-45FD-B7F2-2DCE296A5320}"/>
              </a:ext>
            </a:extLst>
          </p:cNvPr>
          <p:cNvSpPr/>
          <p:nvPr/>
        </p:nvSpPr>
        <p:spPr>
          <a:xfrm>
            <a:off x="2409689" y="3298436"/>
            <a:ext cx="1704485" cy="646331"/>
          </a:xfrm>
          <a:prstGeom prst="rect">
            <a:avLst/>
          </a:prstGeom>
        </p:spPr>
        <p:txBody>
          <a:bodyPr wrap="square">
            <a:spAutoFit/>
          </a:bodyPr>
          <a:lstStyle/>
          <a:p>
            <a:pPr lvl="0" algn="ctr" defTabSz="622300">
              <a:lnSpc>
                <a:spcPct val="90000"/>
              </a:lnSpc>
              <a:spcBef>
                <a:spcPct val="0"/>
              </a:spcBef>
              <a:spcAft>
                <a:spcPct val="35000"/>
              </a:spcAft>
            </a:pPr>
            <a:r>
              <a:rPr lang="en-US" sz="2000" b="1" dirty="0" err="1">
                <a:latin typeface="Arial Nova Cond" panose="020B0506020202020204" pitchFamily="34" charset="0"/>
              </a:rPr>
              <a:t>Revitalisasi</a:t>
            </a:r>
            <a:r>
              <a:rPr lang="en-US" sz="2000" b="1" dirty="0">
                <a:latin typeface="Arial Nova Cond" panose="020B0506020202020204" pitchFamily="34" charset="0"/>
              </a:rPr>
              <a:t> </a:t>
            </a:r>
            <a:r>
              <a:rPr lang="en-US" sz="2000" b="1" dirty="0" err="1">
                <a:latin typeface="Arial Nova Cond" panose="020B0506020202020204" pitchFamily="34" charset="0"/>
              </a:rPr>
              <a:t>Posyandu</a:t>
            </a:r>
            <a:endParaRPr lang="en-US" sz="2000" b="1" dirty="0">
              <a:latin typeface="Arial Nova Cond" panose="020B0506020202020204" pitchFamily="34" charset="0"/>
            </a:endParaRPr>
          </a:p>
        </p:txBody>
      </p:sp>
      <p:sp>
        <p:nvSpPr>
          <p:cNvPr id="19" name="Rectangle 18">
            <a:extLst>
              <a:ext uri="{FF2B5EF4-FFF2-40B4-BE49-F238E27FC236}">
                <a16:creationId xmlns:a16="http://schemas.microsoft.com/office/drawing/2014/main" id="{B5173692-1CD2-4CF7-9DB6-7D6B4F28CB36}"/>
              </a:ext>
            </a:extLst>
          </p:cNvPr>
          <p:cNvSpPr/>
          <p:nvPr/>
        </p:nvSpPr>
        <p:spPr>
          <a:xfrm>
            <a:off x="7203789" y="4433517"/>
            <a:ext cx="1355903" cy="674031"/>
          </a:xfrm>
          <a:prstGeom prst="rect">
            <a:avLst/>
          </a:prstGeom>
        </p:spPr>
        <p:txBody>
          <a:bodyPr wrap="square">
            <a:spAutoFit/>
          </a:bodyPr>
          <a:lstStyle/>
          <a:p>
            <a:pPr lvl="0" algn="ctr" defTabSz="622300">
              <a:lnSpc>
                <a:spcPct val="90000"/>
              </a:lnSpc>
              <a:spcBef>
                <a:spcPct val="0"/>
              </a:spcBef>
              <a:spcAft>
                <a:spcPct val="35000"/>
              </a:spcAft>
            </a:pPr>
            <a:r>
              <a:rPr lang="en-US" sz="1400" b="1" dirty="0" err="1"/>
              <a:t>Peningkatan</a:t>
            </a:r>
            <a:r>
              <a:rPr lang="en-US" sz="1400" b="1" dirty="0"/>
              <a:t> Strata </a:t>
            </a:r>
            <a:r>
              <a:rPr lang="en-US" sz="1400" b="1" dirty="0" err="1"/>
              <a:t>Posyandu</a:t>
            </a:r>
            <a:endParaRPr lang="en-US" sz="1400" b="1" dirty="0"/>
          </a:p>
        </p:txBody>
      </p:sp>
      <p:pic>
        <p:nvPicPr>
          <p:cNvPr id="6146" name="Picture 2" descr="https://static.thenounproject.com/png/2208218-200.png">
            <a:extLst>
              <a:ext uri="{FF2B5EF4-FFF2-40B4-BE49-F238E27FC236}">
                <a16:creationId xmlns:a16="http://schemas.microsoft.com/office/drawing/2014/main" id="{8CB9F37B-2D7E-4B41-A1DF-375430DF43A6}"/>
              </a:ext>
            </a:extLst>
          </p:cNvPr>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47607" y="2808690"/>
            <a:ext cx="1468267" cy="146826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static.thenounproject.com/png/1915290-200.png">
            <a:extLst>
              <a:ext uri="{FF2B5EF4-FFF2-40B4-BE49-F238E27FC236}">
                <a16:creationId xmlns:a16="http://schemas.microsoft.com/office/drawing/2014/main" id="{E08DD57A-98A6-40E8-8378-83A7F032EEAE}"/>
              </a:ext>
            </a:extLst>
          </p:cNvPr>
          <p:cNvPicPr>
            <a:picLocks noChangeAspect="1" noChangeArrowheads="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790023" y="2684448"/>
            <a:ext cx="1716753" cy="171675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F6C1CBF-7B7F-F541-9755-CE4B21DC511B}"/>
              </a:ext>
            </a:extLst>
          </p:cNvPr>
          <p:cNvSpPr txBox="1"/>
          <p:nvPr/>
        </p:nvSpPr>
        <p:spPr>
          <a:xfrm>
            <a:off x="1868518" y="3251007"/>
            <a:ext cx="541171" cy="323165"/>
          </a:xfrm>
          <a:prstGeom prst="rect">
            <a:avLst/>
          </a:prstGeom>
          <a:noFill/>
        </p:spPr>
        <p:txBody>
          <a:bodyPr wrap="square" rtlCol="0">
            <a:spAutoFit/>
          </a:bodyPr>
          <a:lstStyle/>
          <a:p>
            <a:r>
              <a:rPr lang="en-US" sz="1500" dirty="0">
                <a:solidFill>
                  <a:schemeClr val="bg1"/>
                </a:solidFill>
              </a:rPr>
              <a:t>an</a:t>
            </a:r>
          </a:p>
        </p:txBody>
      </p:sp>
    </p:spTree>
    <p:extLst>
      <p:ext uri="{BB962C8B-B14F-4D97-AF65-F5344CB8AC3E}">
        <p14:creationId xmlns:p14="http://schemas.microsoft.com/office/powerpoint/2010/main" val="3347579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524000" y="0"/>
            <a:ext cx="9345768" cy="762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3200" b="1" dirty="0">
                <a:solidFill>
                  <a:prstClr val="white"/>
                </a:solidFill>
              </a:rPr>
              <a:t>PERMENDAGRI NO 54 TAHUN 2007</a:t>
            </a:r>
          </a:p>
        </p:txBody>
      </p:sp>
      <p:pic>
        <p:nvPicPr>
          <p:cNvPr id="11" name="Picture 10" descr="K:\Logo NTB\ntbane copy.png"/>
          <p:cNvPicPr>
            <a:picLocks noChangeAspect="1" noChangeArrowheads="1"/>
          </p:cNvPicPr>
          <p:nvPr/>
        </p:nvPicPr>
        <p:blipFill>
          <a:blip r:embed="rId3" cstate="print"/>
          <a:srcRect l="16842" r="15790" b="5186"/>
          <a:stretch>
            <a:fillRect/>
          </a:stretch>
        </p:blipFill>
        <p:spPr bwMode="auto">
          <a:xfrm>
            <a:off x="1600200" y="0"/>
            <a:ext cx="685800" cy="762000"/>
          </a:xfrm>
          <a:prstGeom prst="rect">
            <a:avLst/>
          </a:prstGeom>
          <a:noFill/>
        </p:spPr>
      </p:pic>
      <p:pic>
        <p:nvPicPr>
          <p:cNvPr id="12" name="Picture 2" descr="K:\Logo NTB\BALIHO 2 copy.png"/>
          <p:cNvPicPr>
            <a:picLocks noChangeAspect="1" noChangeArrowheads="1"/>
          </p:cNvPicPr>
          <p:nvPr/>
        </p:nvPicPr>
        <p:blipFill>
          <a:blip r:embed="rId4" cstate="print"/>
          <a:srcRect/>
          <a:stretch>
            <a:fillRect/>
          </a:stretch>
        </p:blipFill>
        <p:spPr bwMode="auto">
          <a:xfrm>
            <a:off x="9906000" y="0"/>
            <a:ext cx="685800" cy="762008"/>
          </a:xfrm>
          <a:prstGeom prst="rect">
            <a:avLst/>
          </a:prstGeom>
          <a:noFill/>
        </p:spPr>
      </p:pic>
      <p:sp>
        <p:nvSpPr>
          <p:cNvPr id="8" name="Rectangle 7"/>
          <p:cNvSpPr/>
          <p:nvPr/>
        </p:nvSpPr>
        <p:spPr>
          <a:xfrm>
            <a:off x="811369" y="762000"/>
            <a:ext cx="10522039" cy="554864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spcBef>
                <a:spcPts val="600"/>
              </a:spcBef>
              <a:spcAft>
                <a:spcPts val="600"/>
              </a:spcAft>
              <a:buFontTx/>
              <a:buAutoNum type="arabicPeriod"/>
            </a:pPr>
            <a:r>
              <a:rPr lang="en-US" sz="2200" b="1" dirty="0">
                <a:solidFill>
                  <a:srgbClr val="FF0066"/>
                </a:solidFill>
              </a:rPr>
              <a:t>P</a:t>
            </a:r>
            <a:r>
              <a:rPr lang="id-ID" sz="2200" b="1" dirty="0">
                <a:solidFill>
                  <a:srgbClr val="FF0066"/>
                </a:solidFill>
              </a:rPr>
              <a:t>OSYANDU </a:t>
            </a:r>
            <a:r>
              <a:rPr lang="id-ID" sz="2200" b="1" dirty="0">
                <a:solidFill>
                  <a:sysClr val="windowText" lastClr="000000"/>
                </a:solidFill>
              </a:rPr>
              <a:t> adalah salah satu bentuk Upaya Kesehatan Bersumber Daya Masyarakat yang dikelola dan diselenggarakan dari,  oleh, untuk dan bersama masyarakat dalam penyelenggaraan pembangunan kesehatan, guna memberdayakan masyarakat dan memberikan kemudahan kepada masyarakat dalam memperoleh pelayanan kesehatan dasar untuk mempercepat penurunan angka kematian ibu dan bayi </a:t>
            </a:r>
          </a:p>
          <a:p>
            <a:pPr marL="342900" indent="-342900" algn="just">
              <a:spcBef>
                <a:spcPts val="600"/>
              </a:spcBef>
              <a:spcAft>
                <a:spcPts val="600"/>
              </a:spcAft>
              <a:buFontTx/>
              <a:buAutoNum type="arabicPeriod"/>
            </a:pPr>
            <a:r>
              <a:rPr lang="id-ID" sz="2200" b="1" dirty="0">
                <a:solidFill>
                  <a:srgbClr val="FF0066"/>
                </a:solidFill>
              </a:rPr>
              <a:t>Kelompok Kerja Operasional Pembinaan Pos Pelayanan Terpadu (Pokjanal Posyandu )</a:t>
            </a:r>
            <a:r>
              <a:rPr lang="id-ID" sz="2200" b="1" dirty="0">
                <a:solidFill>
                  <a:sysClr val="windowText" lastClr="000000"/>
                </a:solidFill>
              </a:rPr>
              <a:t> adalah kelompok Kerja yang tugas dan fungsinya mempunyai keterkaitan dalam pembinaan penyelenggaraan/ pengelolaan Posyandu yang berkedudukan di Pusat, Provinsi, Kabupaten/ Kota dan Kecamatan</a:t>
            </a:r>
          </a:p>
          <a:p>
            <a:pPr marL="342900" indent="-342900" algn="just">
              <a:spcBef>
                <a:spcPts val="600"/>
              </a:spcBef>
              <a:spcAft>
                <a:spcPts val="600"/>
              </a:spcAft>
              <a:buFontTx/>
              <a:buAutoNum type="arabicPeriod"/>
            </a:pPr>
            <a:r>
              <a:rPr lang="id-ID" sz="2200" b="1" dirty="0">
                <a:solidFill>
                  <a:srgbClr val="FF0066"/>
                </a:solidFill>
              </a:rPr>
              <a:t>Kelompok Kerja Posyandu (Pokja Posyandu)</a:t>
            </a:r>
            <a:r>
              <a:rPr lang="id-ID" sz="2200" b="1" dirty="0">
                <a:solidFill>
                  <a:sysClr val="windowText" lastClr="000000"/>
                </a:solidFill>
              </a:rPr>
              <a:t> adalah Kelompok Kerja yang tugas dan fungsinya mempunyai keterkaitan dalam pembinaan penyelenggaraan/ pengelolaan Posyandu yang berkedudukan di Desa    </a:t>
            </a:r>
            <a:endParaRPr lang="en-US" sz="2200" b="1" dirty="0">
              <a:solidFill>
                <a:sysClr val="windowText" lastClr="000000"/>
              </a:solidFill>
            </a:endParaRPr>
          </a:p>
        </p:txBody>
      </p:sp>
    </p:spTree>
    <p:extLst>
      <p:ext uri="{BB962C8B-B14F-4D97-AF65-F5344CB8AC3E}">
        <p14:creationId xmlns:p14="http://schemas.microsoft.com/office/powerpoint/2010/main" val="1531531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524000" y="0"/>
            <a:ext cx="9144000" cy="762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HIERARKHI POKJANAL/POKJA POSYANDU</a:t>
            </a:r>
            <a:endParaRPr lang="id-ID" sz="2400" b="1" dirty="0"/>
          </a:p>
        </p:txBody>
      </p:sp>
      <p:pic>
        <p:nvPicPr>
          <p:cNvPr id="11" name="Picture 10" descr="K:\Logo NTB\ntbane copy.png"/>
          <p:cNvPicPr>
            <a:picLocks noChangeAspect="1" noChangeArrowheads="1"/>
          </p:cNvPicPr>
          <p:nvPr/>
        </p:nvPicPr>
        <p:blipFill>
          <a:blip r:embed="rId3" cstate="print"/>
          <a:srcRect l="16842" r="15790" b="5186"/>
          <a:stretch>
            <a:fillRect/>
          </a:stretch>
        </p:blipFill>
        <p:spPr bwMode="auto">
          <a:xfrm>
            <a:off x="1600200" y="0"/>
            <a:ext cx="685800" cy="762000"/>
          </a:xfrm>
          <a:prstGeom prst="rect">
            <a:avLst/>
          </a:prstGeom>
          <a:noFill/>
        </p:spPr>
      </p:pic>
      <p:pic>
        <p:nvPicPr>
          <p:cNvPr id="12" name="Picture 2" descr="K:\Logo NTB\BALIHO 2 copy.png"/>
          <p:cNvPicPr>
            <a:picLocks noChangeAspect="1" noChangeArrowheads="1"/>
          </p:cNvPicPr>
          <p:nvPr/>
        </p:nvPicPr>
        <p:blipFill>
          <a:blip r:embed="rId4" cstate="print"/>
          <a:srcRect/>
          <a:stretch>
            <a:fillRect/>
          </a:stretch>
        </p:blipFill>
        <p:spPr bwMode="auto">
          <a:xfrm>
            <a:off x="9906000" y="0"/>
            <a:ext cx="685800" cy="762008"/>
          </a:xfrm>
          <a:prstGeom prst="rect">
            <a:avLst/>
          </a:prstGeom>
          <a:noFill/>
        </p:spPr>
      </p:pic>
      <p:sp>
        <p:nvSpPr>
          <p:cNvPr id="5" name="Down Arrow Callout 4"/>
          <p:cNvSpPr/>
          <p:nvPr/>
        </p:nvSpPr>
        <p:spPr>
          <a:xfrm>
            <a:off x="2820473" y="990600"/>
            <a:ext cx="3885127" cy="685800"/>
          </a:xfrm>
          <a:prstGeom prst="downArrowCallout">
            <a:avLst>
              <a:gd name="adj1" fmla="val 68182"/>
              <a:gd name="adj2" fmla="val 95130"/>
              <a:gd name="adj3" fmla="val 25866"/>
              <a:gd name="adj4" fmla="val 64977"/>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POKJANAL POSYANDU PUSAT</a:t>
            </a:r>
          </a:p>
        </p:txBody>
      </p:sp>
      <p:sp>
        <p:nvSpPr>
          <p:cNvPr id="6" name="Down Arrow Callout 5"/>
          <p:cNvSpPr/>
          <p:nvPr/>
        </p:nvSpPr>
        <p:spPr>
          <a:xfrm>
            <a:off x="2820473" y="4027330"/>
            <a:ext cx="3885127" cy="685800"/>
          </a:xfrm>
          <a:prstGeom prst="downArrowCallout">
            <a:avLst>
              <a:gd name="adj1" fmla="val 68182"/>
              <a:gd name="adj2" fmla="val 95130"/>
              <a:gd name="adj3" fmla="val 25866"/>
              <a:gd name="adj4" fmla="val 64977"/>
            </a:avLst>
          </a:prstGeom>
          <a:solidFill>
            <a:srgbClr val="00B0F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POKJA POSYANDU DESA/KEL.</a:t>
            </a:r>
          </a:p>
        </p:txBody>
      </p:sp>
      <p:sp>
        <p:nvSpPr>
          <p:cNvPr id="7" name="Down Arrow Callout 6"/>
          <p:cNvSpPr/>
          <p:nvPr/>
        </p:nvSpPr>
        <p:spPr>
          <a:xfrm>
            <a:off x="2820473" y="1752600"/>
            <a:ext cx="3885127" cy="685800"/>
          </a:xfrm>
          <a:prstGeom prst="downArrowCallout">
            <a:avLst>
              <a:gd name="adj1" fmla="val 68182"/>
              <a:gd name="adj2" fmla="val 95130"/>
              <a:gd name="adj3" fmla="val 25866"/>
              <a:gd name="adj4" fmla="val 64977"/>
            </a:avLst>
          </a:prstGeom>
          <a:solidFill>
            <a:schemeClr val="accent2">
              <a:lumMod val="60000"/>
              <a:lumOff val="40000"/>
            </a:schemeClr>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POKJANAL POSYANDU PROVINSI</a:t>
            </a:r>
          </a:p>
        </p:txBody>
      </p:sp>
      <p:sp>
        <p:nvSpPr>
          <p:cNvPr id="8" name="Down Arrow Callout 7"/>
          <p:cNvSpPr/>
          <p:nvPr/>
        </p:nvSpPr>
        <p:spPr>
          <a:xfrm>
            <a:off x="2820473" y="3276600"/>
            <a:ext cx="3885127" cy="685800"/>
          </a:xfrm>
          <a:prstGeom prst="downArrowCallout">
            <a:avLst>
              <a:gd name="adj1" fmla="val 68182"/>
              <a:gd name="adj2" fmla="val 95130"/>
              <a:gd name="adj3" fmla="val 25866"/>
              <a:gd name="adj4" fmla="val 64977"/>
            </a:avLst>
          </a:prstGeom>
          <a:solidFill>
            <a:srgbClr val="92D050"/>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POKJANAL POSYANDU KECAMATAN</a:t>
            </a:r>
          </a:p>
        </p:txBody>
      </p:sp>
      <p:sp>
        <p:nvSpPr>
          <p:cNvPr id="9" name="Down Arrow Callout 8"/>
          <p:cNvSpPr/>
          <p:nvPr/>
        </p:nvSpPr>
        <p:spPr>
          <a:xfrm>
            <a:off x="2820473" y="2514600"/>
            <a:ext cx="3885127" cy="685800"/>
          </a:xfrm>
          <a:prstGeom prst="downArrowCallout">
            <a:avLst>
              <a:gd name="adj1" fmla="val 68182"/>
              <a:gd name="adj2" fmla="val 95130"/>
              <a:gd name="adj3" fmla="val 25866"/>
              <a:gd name="adj4" fmla="val 64977"/>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POKJANAL POSYANDU KAB/KOTA</a:t>
            </a:r>
          </a:p>
        </p:txBody>
      </p:sp>
      <p:sp>
        <p:nvSpPr>
          <p:cNvPr id="13" name="Rectangle 12"/>
          <p:cNvSpPr/>
          <p:nvPr/>
        </p:nvSpPr>
        <p:spPr>
          <a:xfrm>
            <a:off x="4225635" y="4876800"/>
            <a:ext cx="1447800" cy="381000"/>
          </a:xfrm>
          <a:prstGeom prst="rect">
            <a:avLst/>
          </a:prstGeom>
          <a:solidFill>
            <a:srgbClr val="00B0F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POSYANDU</a:t>
            </a:r>
          </a:p>
        </p:txBody>
      </p:sp>
      <p:sp>
        <p:nvSpPr>
          <p:cNvPr id="14" name="Rectangle 13"/>
          <p:cNvSpPr/>
          <p:nvPr/>
        </p:nvSpPr>
        <p:spPr>
          <a:xfrm>
            <a:off x="2590800" y="4876800"/>
            <a:ext cx="1447800" cy="381000"/>
          </a:xfrm>
          <a:prstGeom prst="rect">
            <a:avLst/>
          </a:prstGeom>
          <a:solidFill>
            <a:srgbClr val="00B0F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POSYANDU</a:t>
            </a:r>
          </a:p>
        </p:txBody>
      </p:sp>
      <p:sp>
        <p:nvSpPr>
          <p:cNvPr id="15" name="Rectangle 14"/>
          <p:cNvSpPr/>
          <p:nvPr/>
        </p:nvSpPr>
        <p:spPr>
          <a:xfrm>
            <a:off x="5867400" y="4876800"/>
            <a:ext cx="1447800" cy="381000"/>
          </a:xfrm>
          <a:prstGeom prst="rect">
            <a:avLst/>
          </a:prstGeom>
          <a:solidFill>
            <a:srgbClr val="00B0F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POSYANDU</a:t>
            </a:r>
          </a:p>
        </p:txBody>
      </p:sp>
      <p:sp>
        <p:nvSpPr>
          <p:cNvPr id="16" name="Rectangle 15"/>
          <p:cNvSpPr/>
          <p:nvPr/>
        </p:nvSpPr>
        <p:spPr>
          <a:xfrm>
            <a:off x="2590800" y="5562600"/>
            <a:ext cx="1447800" cy="381000"/>
          </a:xfrm>
          <a:prstGeom prst="rect">
            <a:avLst/>
          </a:prstGeom>
          <a:solidFill>
            <a:schemeClr val="accent2">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K A D E R</a:t>
            </a:r>
          </a:p>
        </p:txBody>
      </p:sp>
      <p:sp>
        <p:nvSpPr>
          <p:cNvPr id="17" name="Rectangle 16"/>
          <p:cNvSpPr/>
          <p:nvPr/>
        </p:nvSpPr>
        <p:spPr>
          <a:xfrm>
            <a:off x="4225635" y="5562600"/>
            <a:ext cx="1447800" cy="381000"/>
          </a:xfrm>
          <a:prstGeom prst="rect">
            <a:avLst/>
          </a:prstGeom>
          <a:solidFill>
            <a:schemeClr val="accent2">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K A D E R</a:t>
            </a:r>
          </a:p>
        </p:txBody>
      </p:sp>
      <p:sp>
        <p:nvSpPr>
          <p:cNvPr id="18" name="Rectangle 17"/>
          <p:cNvSpPr/>
          <p:nvPr/>
        </p:nvSpPr>
        <p:spPr>
          <a:xfrm>
            <a:off x="5867400" y="5562600"/>
            <a:ext cx="1447800" cy="381000"/>
          </a:xfrm>
          <a:prstGeom prst="rect">
            <a:avLst/>
          </a:prstGeom>
          <a:solidFill>
            <a:schemeClr val="accent2">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K A D E R</a:t>
            </a:r>
          </a:p>
        </p:txBody>
      </p:sp>
      <p:sp>
        <p:nvSpPr>
          <p:cNvPr id="19" name="Oval 18"/>
          <p:cNvSpPr/>
          <p:nvPr/>
        </p:nvSpPr>
        <p:spPr>
          <a:xfrm>
            <a:off x="3117275" y="6248400"/>
            <a:ext cx="3733800" cy="457200"/>
          </a:xfrm>
          <a:prstGeom prst="ellipse">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 A S Y A R A K A T</a:t>
            </a:r>
          </a:p>
        </p:txBody>
      </p:sp>
      <p:sp>
        <p:nvSpPr>
          <p:cNvPr id="27" name="Left Arrow Callout 26"/>
          <p:cNvSpPr/>
          <p:nvPr/>
        </p:nvSpPr>
        <p:spPr>
          <a:xfrm>
            <a:off x="7467600" y="990600"/>
            <a:ext cx="2668072" cy="457200"/>
          </a:xfrm>
          <a:prstGeom prst="leftArrowCallout">
            <a:avLst>
              <a:gd name="adj1" fmla="val 25000"/>
              <a:gd name="adj2" fmla="val 25000"/>
              <a:gd name="adj3" fmla="val 25000"/>
              <a:gd name="adj4" fmla="val 77704"/>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KEP. MENDAGRI</a:t>
            </a:r>
          </a:p>
        </p:txBody>
      </p:sp>
      <p:sp>
        <p:nvSpPr>
          <p:cNvPr id="28" name="Left Arrow Callout 27"/>
          <p:cNvSpPr/>
          <p:nvPr/>
        </p:nvSpPr>
        <p:spPr>
          <a:xfrm>
            <a:off x="7467600" y="1752600"/>
            <a:ext cx="2668072" cy="457200"/>
          </a:xfrm>
          <a:prstGeom prst="leftArrowCallout">
            <a:avLst>
              <a:gd name="adj1" fmla="val 25000"/>
              <a:gd name="adj2" fmla="val 25000"/>
              <a:gd name="adj3" fmla="val 25000"/>
              <a:gd name="adj4" fmla="val 77704"/>
            </a:avLst>
          </a:prstGeom>
          <a:solidFill>
            <a:schemeClr val="accent2">
              <a:lumMod val="60000"/>
              <a:lumOff val="40000"/>
            </a:schemeClr>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KEP. GUBERNUR</a:t>
            </a:r>
          </a:p>
        </p:txBody>
      </p:sp>
      <p:sp>
        <p:nvSpPr>
          <p:cNvPr id="29" name="Left Arrow Callout 28"/>
          <p:cNvSpPr/>
          <p:nvPr/>
        </p:nvSpPr>
        <p:spPr>
          <a:xfrm>
            <a:off x="7467600" y="2514600"/>
            <a:ext cx="2668072" cy="457200"/>
          </a:xfrm>
          <a:prstGeom prst="leftArrowCallout">
            <a:avLst>
              <a:gd name="adj1" fmla="val 25000"/>
              <a:gd name="adj2" fmla="val 25000"/>
              <a:gd name="adj3" fmla="val 25000"/>
              <a:gd name="adj4" fmla="val 77704"/>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KEP. BUPATI / WALIKOTA</a:t>
            </a:r>
          </a:p>
        </p:txBody>
      </p:sp>
      <p:sp>
        <p:nvSpPr>
          <p:cNvPr id="30" name="Left Arrow Callout 29"/>
          <p:cNvSpPr/>
          <p:nvPr/>
        </p:nvSpPr>
        <p:spPr>
          <a:xfrm>
            <a:off x="7467600" y="3276600"/>
            <a:ext cx="2668072" cy="457200"/>
          </a:xfrm>
          <a:prstGeom prst="leftArrowCallout">
            <a:avLst>
              <a:gd name="adj1" fmla="val 25000"/>
              <a:gd name="adj2" fmla="val 25000"/>
              <a:gd name="adj3" fmla="val 25000"/>
              <a:gd name="adj4" fmla="val 77704"/>
            </a:avLst>
          </a:prstGeom>
          <a:solidFill>
            <a:srgbClr val="92D050"/>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KEP. CAMAT</a:t>
            </a:r>
          </a:p>
        </p:txBody>
      </p:sp>
      <p:sp>
        <p:nvSpPr>
          <p:cNvPr id="31" name="Left Arrow Callout 30"/>
          <p:cNvSpPr/>
          <p:nvPr/>
        </p:nvSpPr>
        <p:spPr>
          <a:xfrm>
            <a:off x="7467599" y="4038600"/>
            <a:ext cx="2668073" cy="457200"/>
          </a:xfrm>
          <a:prstGeom prst="leftArrowCallout">
            <a:avLst>
              <a:gd name="adj1" fmla="val 25000"/>
              <a:gd name="adj2" fmla="val 25000"/>
              <a:gd name="adj3" fmla="val 25000"/>
              <a:gd name="adj4" fmla="val 77704"/>
            </a:avLst>
          </a:prstGeom>
          <a:solidFill>
            <a:srgbClr val="00B0F0"/>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KEP. KADES/LURAH</a:t>
            </a:r>
          </a:p>
        </p:txBody>
      </p:sp>
      <p:cxnSp>
        <p:nvCxnSpPr>
          <p:cNvPr id="33" name="Straight Arrow Connector 32"/>
          <p:cNvCxnSpPr/>
          <p:nvPr/>
        </p:nvCxnSpPr>
        <p:spPr>
          <a:xfrm>
            <a:off x="5410200" y="4648200"/>
            <a:ext cx="1066800" cy="152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10800000" flipV="1">
            <a:off x="3191277" y="4674633"/>
            <a:ext cx="1219200" cy="152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4" idx="2"/>
            <a:endCxn id="16" idx="0"/>
          </p:cNvCxnSpPr>
          <p:nvPr/>
        </p:nvCxnSpPr>
        <p:spPr>
          <a:xfrm rot="5400000">
            <a:off x="3162300" y="5410200"/>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a:off x="4799806" y="54094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5400000">
            <a:off x="6400006" y="54094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5400000">
            <a:off x="4799806" y="6095206"/>
            <a:ext cx="3048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3354388" y="6019800"/>
            <a:ext cx="989012" cy="152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10800000" flipV="1">
            <a:off x="5486400" y="6019800"/>
            <a:ext cx="1066800" cy="152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8313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524000" y="0"/>
            <a:ext cx="9144000" cy="762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TUGAS POKJANAL POSYANDU</a:t>
            </a:r>
            <a:endParaRPr lang="id-ID" sz="2400" b="1" dirty="0"/>
          </a:p>
          <a:p>
            <a:pPr algn="ctr"/>
            <a:r>
              <a:rPr lang="id-ID" sz="2400" b="1" dirty="0"/>
              <a:t>  (Permendagri No 54 Tahun</a:t>
            </a:r>
            <a:r>
              <a:rPr lang="en-US" sz="2400" b="1" dirty="0"/>
              <a:t> </a:t>
            </a:r>
            <a:r>
              <a:rPr lang="id-ID" sz="2400" b="1" dirty="0"/>
              <a:t>2007)</a:t>
            </a:r>
          </a:p>
        </p:txBody>
      </p:sp>
      <p:pic>
        <p:nvPicPr>
          <p:cNvPr id="11" name="Picture 10" descr="K:\Logo NTB\ntbane copy.png"/>
          <p:cNvPicPr>
            <a:picLocks noChangeAspect="1" noChangeArrowheads="1"/>
          </p:cNvPicPr>
          <p:nvPr/>
        </p:nvPicPr>
        <p:blipFill>
          <a:blip r:embed="rId3" cstate="print"/>
          <a:srcRect l="16842" r="15790" b="5186"/>
          <a:stretch>
            <a:fillRect/>
          </a:stretch>
        </p:blipFill>
        <p:spPr bwMode="auto">
          <a:xfrm>
            <a:off x="1600200" y="0"/>
            <a:ext cx="685800" cy="762000"/>
          </a:xfrm>
          <a:prstGeom prst="rect">
            <a:avLst/>
          </a:prstGeom>
          <a:noFill/>
        </p:spPr>
      </p:pic>
      <p:pic>
        <p:nvPicPr>
          <p:cNvPr id="12" name="Picture 2" descr="K:\Logo NTB\BALIHO 2 copy.png"/>
          <p:cNvPicPr>
            <a:picLocks noChangeAspect="1" noChangeArrowheads="1"/>
          </p:cNvPicPr>
          <p:nvPr/>
        </p:nvPicPr>
        <p:blipFill>
          <a:blip r:embed="rId4" cstate="print"/>
          <a:srcRect/>
          <a:stretch>
            <a:fillRect/>
          </a:stretch>
        </p:blipFill>
        <p:spPr bwMode="auto">
          <a:xfrm>
            <a:off x="9906000" y="0"/>
            <a:ext cx="685800" cy="762008"/>
          </a:xfrm>
          <a:prstGeom prst="rect">
            <a:avLst/>
          </a:prstGeom>
          <a:noFill/>
        </p:spPr>
      </p:pic>
      <p:sp>
        <p:nvSpPr>
          <p:cNvPr id="5" name="Rectangle 4"/>
          <p:cNvSpPr/>
          <p:nvPr/>
        </p:nvSpPr>
        <p:spPr>
          <a:xfrm>
            <a:off x="695459" y="762001"/>
            <a:ext cx="10612192" cy="5535768"/>
          </a:xfrm>
          <a:prstGeom prst="rect">
            <a:avLst/>
          </a:prstGeom>
          <a:solidFill>
            <a:schemeClr val="accent2">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spcBef>
                <a:spcPts val="300"/>
              </a:spcBef>
              <a:spcAft>
                <a:spcPts val="300"/>
              </a:spcAft>
              <a:buAutoNum type="arabicPeriod"/>
            </a:pPr>
            <a:r>
              <a:rPr lang="en-US" b="1" dirty="0" err="1">
                <a:solidFill>
                  <a:schemeClr val="tx1"/>
                </a:solidFill>
              </a:rPr>
              <a:t>Menyiapkan</a:t>
            </a:r>
            <a:r>
              <a:rPr lang="en-US" b="1" dirty="0">
                <a:solidFill>
                  <a:schemeClr val="tx1"/>
                </a:solidFill>
              </a:rPr>
              <a:t> data </a:t>
            </a:r>
            <a:r>
              <a:rPr lang="en-US" b="1" dirty="0" err="1">
                <a:solidFill>
                  <a:schemeClr val="tx1"/>
                </a:solidFill>
              </a:rPr>
              <a:t>dan</a:t>
            </a:r>
            <a:r>
              <a:rPr lang="en-US" b="1" dirty="0">
                <a:solidFill>
                  <a:schemeClr val="tx1"/>
                </a:solidFill>
              </a:rPr>
              <a:t> </a:t>
            </a:r>
            <a:r>
              <a:rPr lang="en-US" b="1" dirty="0" err="1">
                <a:solidFill>
                  <a:schemeClr val="tx1"/>
                </a:solidFill>
              </a:rPr>
              <a:t>informasi</a:t>
            </a:r>
            <a:r>
              <a:rPr lang="en-US" b="1" dirty="0">
                <a:solidFill>
                  <a:schemeClr val="tx1"/>
                </a:solidFill>
              </a:rPr>
              <a:t> </a:t>
            </a:r>
            <a:r>
              <a:rPr lang="en-US" b="1" dirty="0" err="1">
                <a:solidFill>
                  <a:schemeClr val="tx1"/>
                </a:solidFill>
              </a:rPr>
              <a:t>tentang</a:t>
            </a:r>
            <a:r>
              <a:rPr lang="en-US" b="1" dirty="0">
                <a:solidFill>
                  <a:schemeClr val="tx1"/>
                </a:solidFill>
              </a:rPr>
              <a:t> </a:t>
            </a:r>
            <a:r>
              <a:rPr lang="en-US" b="1" dirty="0" err="1">
                <a:solidFill>
                  <a:schemeClr val="tx1"/>
                </a:solidFill>
              </a:rPr>
              <a:t>keadaan</a:t>
            </a:r>
            <a:r>
              <a:rPr lang="en-US" b="1" dirty="0">
                <a:solidFill>
                  <a:schemeClr val="tx1"/>
                </a:solidFill>
              </a:rPr>
              <a:t> </a:t>
            </a:r>
            <a:r>
              <a:rPr lang="en-US" b="1" dirty="0" err="1">
                <a:solidFill>
                  <a:schemeClr val="tx1"/>
                </a:solidFill>
              </a:rPr>
              <a:t>maupun</a:t>
            </a:r>
            <a:r>
              <a:rPr lang="en-US" b="1" dirty="0">
                <a:solidFill>
                  <a:schemeClr val="tx1"/>
                </a:solidFill>
              </a:rPr>
              <a:t> </a:t>
            </a:r>
            <a:r>
              <a:rPr lang="en-US" b="1" dirty="0" err="1">
                <a:solidFill>
                  <a:schemeClr val="tx1"/>
                </a:solidFill>
              </a:rPr>
              <a:t>perkembangan</a:t>
            </a:r>
            <a:r>
              <a:rPr lang="en-US" b="1" dirty="0">
                <a:solidFill>
                  <a:schemeClr val="tx1"/>
                </a:solidFill>
              </a:rPr>
              <a:t> </a:t>
            </a:r>
            <a:r>
              <a:rPr lang="en-US" b="1" dirty="0" err="1">
                <a:solidFill>
                  <a:schemeClr val="tx1"/>
                </a:solidFill>
              </a:rPr>
              <a:t>kegiatan</a:t>
            </a:r>
            <a:r>
              <a:rPr lang="en-US" b="1" dirty="0">
                <a:solidFill>
                  <a:schemeClr val="tx1"/>
                </a:solidFill>
              </a:rPr>
              <a:t> yang </a:t>
            </a:r>
            <a:r>
              <a:rPr lang="en-US" b="1" dirty="0" err="1">
                <a:solidFill>
                  <a:schemeClr val="tx1"/>
                </a:solidFill>
              </a:rPr>
              <a:t>berkaitan</a:t>
            </a:r>
            <a:r>
              <a:rPr lang="en-US" b="1" dirty="0">
                <a:solidFill>
                  <a:schemeClr val="tx1"/>
                </a:solidFill>
              </a:rPr>
              <a:t> </a:t>
            </a:r>
            <a:r>
              <a:rPr lang="en-US" b="1" dirty="0" err="1">
                <a:solidFill>
                  <a:schemeClr val="tx1"/>
                </a:solidFill>
              </a:rPr>
              <a:t>dengan</a:t>
            </a:r>
            <a:r>
              <a:rPr lang="en-US" b="1" dirty="0">
                <a:solidFill>
                  <a:schemeClr val="tx1"/>
                </a:solidFill>
              </a:rPr>
              <a:t> </a:t>
            </a:r>
            <a:r>
              <a:rPr lang="en-US" b="1" dirty="0" err="1">
                <a:solidFill>
                  <a:schemeClr val="tx1"/>
                </a:solidFill>
              </a:rPr>
              <a:t>pengelolaan</a:t>
            </a:r>
            <a:r>
              <a:rPr lang="en-US" b="1" dirty="0">
                <a:solidFill>
                  <a:schemeClr val="tx1"/>
                </a:solidFill>
              </a:rPr>
              <a:t> program </a:t>
            </a:r>
            <a:r>
              <a:rPr lang="en-US" b="1" dirty="0" err="1">
                <a:solidFill>
                  <a:schemeClr val="tx1"/>
                </a:solidFill>
              </a:rPr>
              <a:t>posyandu</a:t>
            </a:r>
            <a:endParaRPr lang="en-US" b="1" dirty="0">
              <a:solidFill>
                <a:schemeClr val="tx1"/>
              </a:solidFill>
            </a:endParaRPr>
          </a:p>
          <a:p>
            <a:pPr marL="342900" indent="-342900" algn="just">
              <a:spcBef>
                <a:spcPts val="300"/>
              </a:spcBef>
              <a:spcAft>
                <a:spcPts val="300"/>
              </a:spcAft>
              <a:buAutoNum type="arabicPeriod"/>
            </a:pPr>
            <a:r>
              <a:rPr lang="en-US" b="1" dirty="0" err="1">
                <a:solidFill>
                  <a:schemeClr val="tx1"/>
                </a:solidFill>
              </a:rPr>
              <a:t>Menyampaikan</a:t>
            </a:r>
            <a:r>
              <a:rPr lang="en-US" b="1" dirty="0">
                <a:solidFill>
                  <a:schemeClr val="tx1"/>
                </a:solidFill>
              </a:rPr>
              <a:t> </a:t>
            </a:r>
            <a:r>
              <a:rPr lang="en-US" b="1" dirty="0" err="1">
                <a:solidFill>
                  <a:schemeClr val="tx1"/>
                </a:solidFill>
              </a:rPr>
              <a:t>berbagai</a:t>
            </a:r>
            <a:r>
              <a:rPr lang="en-US" b="1" dirty="0">
                <a:solidFill>
                  <a:schemeClr val="tx1"/>
                </a:solidFill>
              </a:rPr>
              <a:t> data, </a:t>
            </a:r>
            <a:r>
              <a:rPr lang="en-US" b="1" dirty="0" err="1">
                <a:solidFill>
                  <a:schemeClr val="tx1"/>
                </a:solidFill>
              </a:rPr>
              <a:t>informasi</a:t>
            </a:r>
            <a:r>
              <a:rPr lang="en-US" b="1" dirty="0">
                <a:solidFill>
                  <a:schemeClr val="tx1"/>
                </a:solidFill>
              </a:rPr>
              <a:t> </a:t>
            </a:r>
            <a:r>
              <a:rPr lang="en-US" b="1" dirty="0" err="1">
                <a:solidFill>
                  <a:schemeClr val="tx1"/>
                </a:solidFill>
              </a:rPr>
              <a:t>dan</a:t>
            </a:r>
            <a:r>
              <a:rPr lang="en-US" b="1" dirty="0">
                <a:solidFill>
                  <a:schemeClr val="tx1"/>
                </a:solidFill>
              </a:rPr>
              <a:t> </a:t>
            </a:r>
            <a:r>
              <a:rPr lang="en-US" b="1" dirty="0" err="1">
                <a:solidFill>
                  <a:schemeClr val="tx1"/>
                </a:solidFill>
              </a:rPr>
              <a:t>masalah</a:t>
            </a:r>
            <a:r>
              <a:rPr lang="en-US" b="1" dirty="0">
                <a:solidFill>
                  <a:schemeClr val="tx1"/>
                </a:solidFill>
              </a:rPr>
              <a:t> </a:t>
            </a:r>
            <a:r>
              <a:rPr lang="en-US" b="1" dirty="0" err="1">
                <a:solidFill>
                  <a:schemeClr val="tx1"/>
                </a:solidFill>
              </a:rPr>
              <a:t>kepada</a:t>
            </a:r>
            <a:r>
              <a:rPr lang="en-US" b="1" dirty="0">
                <a:solidFill>
                  <a:schemeClr val="tx1"/>
                </a:solidFill>
              </a:rPr>
              <a:t> </a:t>
            </a:r>
            <a:r>
              <a:rPr lang="en-US" b="1" dirty="0" err="1">
                <a:solidFill>
                  <a:schemeClr val="tx1"/>
                </a:solidFill>
              </a:rPr>
              <a:t>instansi</a:t>
            </a:r>
            <a:r>
              <a:rPr lang="en-US" b="1" dirty="0">
                <a:solidFill>
                  <a:schemeClr val="tx1"/>
                </a:solidFill>
              </a:rPr>
              <a:t>/ </a:t>
            </a:r>
            <a:r>
              <a:rPr lang="en-US" b="1" dirty="0" err="1">
                <a:solidFill>
                  <a:schemeClr val="tx1"/>
                </a:solidFill>
              </a:rPr>
              <a:t>lembaga</a:t>
            </a:r>
            <a:r>
              <a:rPr lang="en-US" b="1" dirty="0">
                <a:solidFill>
                  <a:schemeClr val="tx1"/>
                </a:solidFill>
              </a:rPr>
              <a:t> </a:t>
            </a:r>
            <a:r>
              <a:rPr lang="en-US" b="1" dirty="0" err="1">
                <a:solidFill>
                  <a:schemeClr val="tx1"/>
                </a:solidFill>
              </a:rPr>
              <a:t>terkait</a:t>
            </a:r>
            <a:r>
              <a:rPr lang="en-US" b="1" dirty="0">
                <a:solidFill>
                  <a:schemeClr val="tx1"/>
                </a:solidFill>
              </a:rPr>
              <a:t> </a:t>
            </a:r>
            <a:r>
              <a:rPr lang="en-US" b="1" dirty="0" err="1">
                <a:solidFill>
                  <a:schemeClr val="tx1"/>
                </a:solidFill>
              </a:rPr>
              <a:t>utk</a:t>
            </a:r>
            <a:r>
              <a:rPr lang="en-US" b="1" dirty="0">
                <a:solidFill>
                  <a:schemeClr val="tx1"/>
                </a:solidFill>
              </a:rPr>
              <a:t> </a:t>
            </a:r>
            <a:r>
              <a:rPr lang="en-US" b="1" dirty="0" err="1">
                <a:solidFill>
                  <a:schemeClr val="tx1"/>
                </a:solidFill>
              </a:rPr>
              <a:t>penyelesaian</a:t>
            </a:r>
            <a:r>
              <a:rPr lang="en-US" b="1" dirty="0">
                <a:solidFill>
                  <a:schemeClr val="tx1"/>
                </a:solidFill>
              </a:rPr>
              <a:t> </a:t>
            </a:r>
            <a:r>
              <a:rPr lang="en-US" b="1" dirty="0" err="1">
                <a:solidFill>
                  <a:schemeClr val="tx1"/>
                </a:solidFill>
              </a:rPr>
              <a:t>lebih</a:t>
            </a:r>
            <a:r>
              <a:rPr lang="en-US" b="1" dirty="0">
                <a:solidFill>
                  <a:schemeClr val="tx1"/>
                </a:solidFill>
              </a:rPr>
              <a:t> </a:t>
            </a:r>
            <a:r>
              <a:rPr lang="en-US" b="1" dirty="0" err="1">
                <a:solidFill>
                  <a:schemeClr val="tx1"/>
                </a:solidFill>
              </a:rPr>
              <a:t>lanjut</a:t>
            </a:r>
            <a:endParaRPr lang="en-US" b="1" dirty="0">
              <a:solidFill>
                <a:schemeClr val="tx1"/>
              </a:solidFill>
            </a:endParaRPr>
          </a:p>
          <a:p>
            <a:pPr marL="342900" indent="-342900" algn="just">
              <a:spcBef>
                <a:spcPts val="300"/>
              </a:spcBef>
              <a:spcAft>
                <a:spcPts val="300"/>
              </a:spcAft>
              <a:buAutoNum type="arabicPeriod"/>
            </a:pPr>
            <a:r>
              <a:rPr lang="en-US" b="1" dirty="0" err="1">
                <a:solidFill>
                  <a:schemeClr val="tx1"/>
                </a:solidFill>
              </a:rPr>
              <a:t>Menganalisa</a:t>
            </a:r>
            <a:r>
              <a:rPr lang="en-US" b="1" dirty="0">
                <a:solidFill>
                  <a:schemeClr val="tx1"/>
                </a:solidFill>
              </a:rPr>
              <a:t> </a:t>
            </a:r>
            <a:r>
              <a:rPr lang="en-US" b="1" dirty="0" err="1">
                <a:solidFill>
                  <a:schemeClr val="tx1"/>
                </a:solidFill>
              </a:rPr>
              <a:t>masalah</a:t>
            </a:r>
            <a:r>
              <a:rPr lang="en-US" b="1" dirty="0">
                <a:solidFill>
                  <a:schemeClr val="tx1"/>
                </a:solidFill>
              </a:rPr>
              <a:t> </a:t>
            </a:r>
            <a:r>
              <a:rPr lang="en-US" b="1" dirty="0" err="1">
                <a:solidFill>
                  <a:schemeClr val="tx1"/>
                </a:solidFill>
              </a:rPr>
              <a:t>dan</a:t>
            </a:r>
            <a:r>
              <a:rPr lang="en-US" b="1" dirty="0">
                <a:solidFill>
                  <a:schemeClr val="tx1"/>
                </a:solidFill>
              </a:rPr>
              <a:t> </a:t>
            </a:r>
            <a:r>
              <a:rPr lang="en-US" b="1" dirty="0" err="1">
                <a:solidFill>
                  <a:schemeClr val="tx1"/>
                </a:solidFill>
              </a:rPr>
              <a:t>kebutuhan</a:t>
            </a:r>
            <a:r>
              <a:rPr lang="en-US" b="1" dirty="0">
                <a:solidFill>
                  <a:schemeClr val="tx1"/>
                </a:solidFill>
              </a:rPr>
              <a:t> </a:t>
            </a:r>
            <a:r>
              <a:rPr lang="en-US" b="1" dirty="0" err="1">
                <a:solidFill>
                  <a:schemeClr val="tx1"/>
                </a:solidFill>
              </a:rPr>
              <a:t>intervensi</a:t>
            </a:r>
            <a:r>
              <a:rPr lang="en-US" b="1" dirty="0">
                <a:solidFill>
                  <a:schemeClr val="tx1"/>
                </a:solidFill>
              </a:rPr>
              <a:t> program </a:t>
            </a:r>
            <a:r>
              <a:rPr lang="en-US" b="1" dirty="0" err="1">
                <a:solidFill>
                  <a:schemeClr val="tx1"/>
                </a:solidFill>
              </a:rPr>
              <a:t>berdasarkan</a:t>
            </a:r>
            <a:r>
              <a:rPr lang="en-US" b="1" dirty="0">
                <a:solidFill>
                  <a:schemeClr val="tx1"/>
                </a:solidFill>
              </a:rPr>
              <a:t> </a:t>
            </a:r>
            <a:r>
              <a:rPr lang="en-US" b="1" dirty="0" err="1">
                <a:solidFill>
                  <a:schemeClr val="tx1"/>
                </a:solidFill>
              </a:rPr>
              <a:t>pilihan</a:t>
            </a:r>
            <a:r>
              <a:rPr lang="en-US" b="1" dirty="0">
                <a:solidFill>
                  <a:schemeClr val="tx1"/>
                </a:solidFill>
              </a:rPr>
              <a:t> </a:t>
            </a:r>
            <a:r>
              <a:rPr lang="en-US" b="1" dirty="0" err="1">
                <a:solidFill>
                  <a:schemeClr val="tx1"/>
                </a:solidFill>
              </a:rPr>
              <a:t>alternatif</a:t>
            </a:r>
            <a:r>
              <a:rPr lang="en-US" b="1" dirty="0">
                <a:solidFill>
                  <a:schemeClr val="tx1"/>
                </a:solidFill>
              </a:rPr>
              <a:t> </a:t>
            </a:r>
            <a:r>
              <a:rPr lang="en-US" b="1" dirty="0" err="1">
                <a:solidFill>
                  <a:schemeClr val="tx1"/>
                </a:solidFill>
              </a:rPr>
              <a:t>pemecahan</a:t>
            </a:r>
            <a:r>
              <a:rPr lang="en-US" b="1" dirty="0">
                <a:solidFill>
                  <a:schemeClr val="tx1"/>
                </a:solidFill>
              </a:rPr>
              <a:t> </a:t>
            </a:r>
            <a:r>
              <a:rPr lang="en-US" b="1" dirty="0" err="1">
                <a:solidFill>
                  <a:schemeClr val="tx1"/>
                </a:solidFill>
              </a:rPr>
              <a:t>masalah</a:t>
            </a:r>
            <a:r>
              <a:rPr lang="en-US" b="1" dirty="0">
                <a:solidFill>
                  <a:schemeClr val="tx1"/>
                </a:solidFill>
              </a:rPr>
              <a:t> </a:t>
            </a:r>
            <a:r>
              <a:rPr lang="en-US" b="1" dirty="0" err="1">
                <a:solidFill>
                  <a:schemeClr val="tx1"/>
                </a:solidFill>
              </a:rPr>
              <a:t>sesuai</a:t>
            </a:r>
            <a:r>
              <a:rPr lang="en-US" b="1" dirty="0">
                <a:solidFill>
                  <a:schemeClr val="tx1"/>
                </a:solidFill>
              </a:rPr>
              <a:t> </a:t>
            </a:r>
            <a:r>
              <a:rPr lang="en-US" b="1" dirty="0" err="1">
                <a:solidFill>
                  <a:schemeClr val="tx1"/>
                </a:solidFill>
              </a:rPr>
              <a:t>dengan</a:t>
            </a:r>
            <a:r>
              <a:rPr lang="en-US" b="1" dirty="0">
                <a:solidFill>
                  <a:schemeClr val="tx1"/>
                </a:solidFill>
              </a:rPr>
              <a:t> </a:t>
            </a:r>
            <a:r>
              <a:rPr lang="en-US" b="1" dirty="0" err="1">
                <a:solidFill>
                  <a:schemeClr val="tx1"/>
                </a:solidFill>
              </a:rPr>
              <a:t>potensi</a:t>
            </a:r>
            <a:r>
              <a:rPr lang="en-US" b="1" dirty="0">
                <a:solidFill>
                  <a:schemeClr val="tx1"/>
                </a:solidFill>
              </a:rPr>
              <a:t> </a:t>
            </a:r>
            <a:r>
              <a:rPr lang="en-US" b="1" dirty="0" err="1">
                <a:solidFill>
                  <a:schemeClr val="tx1"/>
                </a:solidFill>
              </a:rPr>
              <a:t>dan</a:t>
            </a:r>
            <a:r>
              <a:rPr lang="en-US" b="1" dirty="0">
                <a:solidFill>
                  <a:schemeClr val="tx1"/>
                </a:solidFill>
              </a:rPr>
              <a:t> </a:t>
            </a:r>
            <a:r>
              <a:rPr lang="en-US" b="1" dirty="0" err="1">
                <a:solidFill>
                  <a:schemeClr val="tx1"/>
                </a:solidFill>
              </a:rPr>
              <a:t>kebutuhan</a:t>
            </a:r>
            <a:r>
              <a:rPr lang="en-US" b="1" dirty="0">
                <a:solidFill>
                  <a:schemeClr val="tx1"/>
                </a:solidFill>
              </a:rPr>
              <a:t> </a:t>
            </a:r>
            <a:r>
              <a:rPr lang="en-US" b="1" dirty="0" err="1">
                <a:solidFill>
                  <a:schemeClr val="tx1"/>
                </a:solidFill>
              </a:rPr>
              <a:t>lokal</a:t>
            </a:r>
            <a:endParaRPr lang="en-US" b="1" dirty="0">
              <a:solidFill>
                <a:schemeClr val="tx1"/>
              </a:solidFill>
            </a:endParaRPr>
          </a:p>
          <a:p>
            <a:pPr marL="342900" indent="-342900" algn="just">
              <a:spcBef>
                <a:spcPts val="300"/>
              </a:spcBef>
              <a:spcAft>
                <a:spcPts val="300"/>
              </a:spcAft>
              <a:buAutoNum type="arabicPeriod"/>
            </a:pPr>
            <a:r>
              <a:rPr lang="en-US" b="1" dirty="0" err="1">
                <a:solidFill>
                  <a:schemeClr val="tx1"/>
                </a:solidFill>
              </a:rPr>
              <a:t>Menyusun</a:t>
            </a:r>
            <a:r>
              <a:rPr lang="en-US" b="1" dirty="0">
                <a:solidFill>
                  <a:schemeClr val="tx1"/>
                </a:solidFill>
              </a:rPr>
              <a:t> </a:t>
            </a:r>
            <a:r>
              <a:rPr lang="en-US" b="1" dirty="0" err="1">
                <a:solidFill>
                  <a:schemeClr val="tx1"/>
                </a:solidFill>
              </a:rPr>
              <a:t>rencana</a:t>
            </a:r>
            <a:r>
              <a:rPr lang="en-US" b="1" dirty="0">
                <a:solidFill>
                  <a:schemeClr val="tx1"/>
                </a:solidFill>
              </a:rPr>
              <a:t> </a:t>
            </a:r>
            <a:r>
              <a:rPr lang="en-US" b="1" dirty="0" err="1">
                <a:solidFill>
                  <a:schemeClr val="tx1"/>
                </a:solidFill>
              </a:rPr>
              <a:t>kegiatan</a:t>
            </a:r>
            <a:r>
              <a:rPr lang="en-US" b="1" dirty="0">
                <a:solidFill>
                  <a:schemeClr val="tx1"/>
                </a:solidFill>
              </a:rPr>
              <a:t> </a:t>
            </a:r>
            <a:r>
              <a:rPr lang="en-US" b="1" dirty="0" err="1">
                <a:solidFill>
                  <a:schemeClr val="tx1"/>
                </a:solidFill>
              </a:rPr>
              <a:t>tahunan</a:t>
            </a:r>
            <a:r>
              <a:rPr lang="en-US" b="1" dirty="0">
                <a:solidFill>
                  <a:schemeClr val="tx1"/>
                </a:solidFill>
              </a:rPr>
              <a:t> </a:t>
            </a:r>
            <a:r>
              <a:rPr lang="en-US" b="1" dirty="0" err="1">
                <a:solidFill>
                  <a:schemeClr val="tx1"/>
                </a:solidFill>
              </a:rPr>
              <a:t>dan</a:t>
            </a:r>
            <a:r>
              <a:rPr lang="en-US" b="1" dirty="0">
                <a:solidFill>
                  <a:schemeClr val="tx1"/>
                </a:solidFill>
              </a:rPr>
              <a:t> </a:t>
            </a:r>
            <a:r>
              <a:rPr lang="en-US" b="1" dirty="0" err="1">
                <a:solidFill>
                  <a:schemeClr val="tx1"/>
                </a:solidFill>
              </a:rPr>
              <a:t>mengupayakan</a:t>
            </a:r>
            <a:r>
              <a:rPr lang="en-US" b="1" dirty="0">
                <a:solidFill>
                  <a:schemeClr val="tx1"/>
                </a:solidFill>
              </a:rPr>
              <a:t> </a:t>
            </a:r>
            <a:r>
              <a:rPr lang="en-US" b="1" dirty="0" err="1">
                <a:solidFill>
                  <a:schemeClr val="tx1"/>
                </a:solidFill>
              </a:rPr>
              <a:t>adanya</a:t>
            </a:r>
            <a:r>
              <a:rPr lang="en-US" b="1" dirty="0">
                <a:solidFill>
                  <a:schemeClr val="tx1"/>
                </a:solidFill>
              </a:rPr>
              <a:t> </a:t>
            </a:r>
            <a:r>
              <a:rPr lang="en-US" b="1" dirty="0" err="1">
                <a:solidFill>
                  <a:schemeClr val="tx1"/>
                </a:solidFill>
              </a:rPr>
              <a:t>sumber</a:t>
            </a:r>
            <a:r>
              <a:rPr lang="en-US" b="1" dirty="0">
                <a:solidFill>
                  <a:schemeClr val="tx1"/>
                </a:solidFill>
              </a:rPr>
              <a:t> </a:t>
            </a:r>
            <a:r>
              <a:rPr lang="id-ID" b="1" dirty="0">
                <a:solidFill>
                  <a:schemeClr val="tx1"/>
                </a:solidFill>
              </a:rPr>
              <a:t>pen</a:t>
            </a:r>
            <a:r>
              <a:rPr lang="en-US" b="1" dirty="0" err="1">
                <a:solidFill>
                  <a:schemeClr val="tx1"/>
                </a:solidFill>
              </a:rPr>
              <a:t>dana</a:t>
            </a:r>
            <a:r>
              <a:rPr lang="id-ID" b="1" dirty="0">
                <a:solidFill>
                  <a:schemeClr val="tx1"/>
                </a:solidFill>
              </a:rPr>
              <a:t>an</a:t>
            </a:r>
            <a:r>
              <a:rPr lang="en-US" b="1" dirty="0">
                <a:solidFill>
                  <a:schemeClr val="tx1"/>
                </a:solidFill>
              </a:rPr>
              <a:t> </a:t>
            </a:r>
            <a:r>
              <a:rPr lang="en-US" b="1" dirty="0" err="1">
                <a:solidFill>
                  <a:schemeClr val="tx1"/>
                </a:solidFill>
              </a:rPr>
              <a:t>untuk</a:t>
            </a:r>
            <a:r>
              <a:rPr lang="en-US" b="1" dirty="0">
                <a:solidFill>
                  <a:schemeClr val="tx1"/>
                </a:solidFill>
              </a:rPr>
              <a:t> </a:t>
            </a:r>
            <a:r>
              <a:rPr lang="en-US" b="1" dirty="0" err="1">
                <a:solidFill>
                  <a:schemeClr val="tx1"/>
                </a:solidFill>
              </a:rPr>
              <a:t>mendukung</a:t>
            </a:r>
            <a:r>
              <a:rPr lang="id-ID" b="1" dirty="0">
                <a:solidFill>
                  <a:schemeClr val="tx1"/>
                </a:solidFill>
              </a:rPr>
              <a:t> kegiatan</a:t>
            </a:r>
            <a:r>
              <a:rPr lang="en-US" b="1" dirty="0">
                <a:solidFill>
                  <a:schemeClr val="tx1"/>
                </a:solidFill>
              </a:rPr>
              <a:t> </a:t>
            </a:r>
            <a:r>
              <a:rPr lang="en-US" b="1" dirty="0" err="1">
                <a:solidFill>
                  <a:schemeClr val="tx1"/>
                </a:solidFill>
              </a:rPr>
              <a:t>pembinaan</a:t>
            </a:r>
            <a:r>
              <a:rPr lang="en-US" b="1" dirty="0">
                <a:solidFill>
                  <a:schemeClr val="tx1"/>
                </a:solidFill>
              </a:rPr>
              <a:t> </a:t>
            </a:r>
            <a:r>
              <a:rPr lang="en-US" b="1" dirty="0" err="1">
                <a:solidFill>
                  <a:schemeClr val="tx1"/>
                </a:solidFill>
              </a:rPr>
              <a:t>posyandu</a:t>
            </a:r>
            <a:endParaRPr lang="en-US" b="1" dirty="0">
              <a:solidFill>
                <a:schemeClr val="tx1"/>
              </a:solidFill>
            </a:endParaRPr>
          </a:p>
          <a:p>
            <a:pPr marL="342900" indent="-342900" algn="just">
              <a:spcBef>
                <a:spcPts val="300"/>
              </a:spcBef>
              <a:spcAft>
                <a:spcPts val="300"/>
              </a:spcAft>
              <a:buAutoNum type="arabicPeriod"/>
            </a:pPr>
            <a:r>
              <a:rPr lang="en-US" b="1" dirty="0" err="1">
                <a:solidFill>
                  <a:schemeClr val="tx1"/>
                </a:solidFill>
              </a:rPr>
              <a:t>Melakukan</a:t>
            </a:r>
            <a:r>
              <a:rPr lang="en-US" b="1" dirty="0">
                <a:solidFill>
                  <a:schemeClr val="tx1"/>
                </a:solidFill>
              </a:rPr>
              <a:t> </a:t>
            </a:r>
            <a:r>
              <a:rPr lang="en-US" b="1" dirty="0" err="1">
                <a:solidFill>
                  <a:schemeClr val="tx1"/>
                </a:solidFill>
              </a:rPr>
              <a:t>bimbingan</a:t>
            </a:r>
            <a:r>
              <a:rPr lang="en-US" b="1" dirty="0">
                <a:solidFill>
                  <a:schemeClr val="tx1"/>
                </a:solidFill>
              </a:rPr>
              <a:t>,  </a:t>
            </a:r>
            <a:r>
              <a:rPr lang="en-US" b="1" dirty="0" err="1">
                <a:solidFill>
                  <a:schemeClr val="tx1"/>
                </a:solidFill>
              </a:rPr>
              <a:t>pembinaan</a:t>
            </a:r>
            <a:r>
              <a:rPr lang="en-US" b="1" dirty="0">
                <a:solidFill>
                  <a:schemeClr val="tx1"/>
                </a:solidFill>
              </a:rPr>
              <a:t>, </a:t>
            </a:r>
            <a:r>
              <a:rPr lang="en-US" b="1" dirty="0" err="1">
                <a:solidFill>
                  <a:schemeClr val="tx1"/>
                </a:solidFill>
              </a:rPr>
              <a:t>fasilitasi</a:t>
            </a:r>
            <a:r>
              <a:rPr lang="en-US" b="1" dirty="0">
                <a:solidFill>
                  <a:schemeClr val="tx1"/>
                </a:solidFill>
              </a:rPr>
              <a:t>, </a:t>
            </a:r>
            <a:r>
              <a:rPr lang="en-US" b="1" dirty="0" err="1">
                <a:solidFill>
                  <a:schemeClr val="tx1"/>
                </a:solidFill>
              </a:rPr>
              <a:t>advokasi</a:t>
            </a:r>
            <a:r>
              <a:rPr lang="en-US" b="1" dirty="0">
                <a:solidFill>
                  <a:schemeClr val="tx1"/>
                </a:solidFill>
              </a:rPr>
              <a:t>, </a:t>
            </a:r>
            <a:r>
              <a:rPr lang="en-US" b="1" dirty="0" err="1">
                <a:solidFill>
                  <a:schemeClr val="tx1"/>
                </a:solidFill>
              </a:rPr>
              <a:t>pemantauan</a:t>
            </a:r>
            <a:r>
              <a:rPr lang="en-US" b="1" dirty="0">
                <a:solidFill>
                  <a:schemeClr val="tx1"/>
                </a:solidFill>
              </a:rPr>
              <a:t> </a:t>
            </a:r>
            <a:r>
              <a:rPr lang="en-US" b="1" dirty="0" err="1">
                <a:solidFill>
                  <a:schemeClr val="tx1"/>
                </a:solidFill>
              </a:rPr>
              <a:t>dan</a:t>
            </a:r>
            <a:r>
              <a:rPr lang="en-US" b="1" dirty="0">
                <a:solidFill>
                  <a:schemeClr val="tx1"/>
                </a:solidFill>
              </a:rPr>
              <a:t> </a:t>
            </a:r>
            <a:r>
              <a:rPr lang="en-US" b="1" dirty="0" err="1">
                <a:solidFill>
                  <a:schemeClr val="tx1"/>
                </a:solidFill>
              </a:rPr>
              <a:t>evaluasi</a:t>
            </a:r>
            <a:r>
              <a:rPr lang="en-US" b="1" dirty="0">
                <a:solidFill>
                  <a:schemeClr val="tx1"/>
                </a:solidFill>
              </a:rPr>
              <a:t> </a:t>
            </a:r>
            <a:r>
              <a:rPr lang="en-US" b="1" dirty="0" err="1">
                <a:solidFill>
                  <a:schemeClr val="tx1"/>
                </a:solidFill>
              </a:rPr>
              <a:t>secara</a:t>
            </a:r>
            <a:r>
              <a:rPr lang="en-US" b="1" dirty="0">
                <a:solidFill>
                  <a:schemeClr val="tx1"/>
                </a:solidFill>
              </a:rPr>
              <a:t> </a:t>
            </a:r>
            <a:r>
              <a:rPr lang="en-US" b="1" dirty="0" err="1">
                <a:solidFill>
                  <a:schemeClr val="tx1"/>
                </a:solidFill>
              </a:rPr>
              <a:t>rutin</a:t>
            </a:r>
            <a:r>
              <a:rPr lang="en-US" b="1" dirty="0">
                <a:solidFill>
                  <a:schemeClr val="tx1"/>
                </a:solidFill>
              </a:rPr>
              <a:t> </a:t>
            </a:r>
            <a:r>
              <a:rPr lang="en-US" b="1" dirty="0" err="1">
                <a:solidFill>
                  <a:schemeClr val="tx1"/>
                </a:solidFill>
              </a:rPr>
              <a:t>dan</a:t>
            </a:r>
            <a:r>
              <a:rPr lang="en-US" b="1" dirty="0">
                <a:solidFill>
                  <a:schemeClr val="tx1"/>
                </a:solidFill>
              </a:rPr>
              <a:t> </a:t>
            </a:r>
            <a:r>
              <a:rPr lang="en-US" b="1" dirty="0" err="1">
                <a:solidFill>
                  <a:schemeClr val="tx1"/>
                </a:solidFill>
              </a:rPr>
              <a:t>terjadwal</a:t>
            </a:r>
            <a:endParaRPr lang="en-US" b="1" dirty="0">
              <a:solidFill>
                <a:schemeClr val="tx1"/>
              </a:solidFill>
            </a:endParaRPr>
          </a:p>
          <a:p>
            <a:pPr marL="342900" indent="-342900" algn="just">
              <a:spcBef>
                <a:spcPts val="300"/>
              </a:spcBef>
              <a:spcAft>
                <a:spcPts val="300"/>
              </a:spcAft>
              <a:buAutoNum type="arabicPeriod"/>
            </a:pPr>
            <a:r>
              <a:rPr lang="en-US" b="1" dirty="0" err="1">
                <a:solidFill>
                  <a:schemeClr val="tx1"/>
                </a:solidFill>
              </a:rPr>
              <a:t>Memfasilitasi</a:t>
            </a:r>
            <a:r>
              <a:rPr lang="en-US" b="1" dirty="0">
                <a:solidFill>
                  <a:schemeClr val="tx1"/>
                </a:solidFill>
              </a:rPr>
              <a:t> </a:t>
            </a:r>
            <a:r>
              <a:rPr lang="en-US" b="1" dirty="0" err="1">
                <a:solidFill>
                  <a:schemeClr val="tx1"/>
                </a:solidFill>
              </a:rPr>
              <a:t>peng</a:t>
            </a:r>
            <a:r>
              <a:rPr lang="id-ID" b="1" dirty="0">
                <a:solidFill>
                  <a:schemeClr val="tx1"/>
                </a:solidFill>
              </a:rPr>
              <a:t>g</a:t>
            </a:r>
            <a:r>
              <a:rPr lang="en-US" b="1" dirty="0" err="1">
                <a:solidFill>
                  <a:schemeClr val="tx1"/>
                </a:solidFill>
              </a:rPr>
              <a:t>erakan</a:t>
            </a:r>
            <a:r>
              <a:rPr lang="en-US" b="1" dirty="0">
                <a:solidFill>
                  <a:schemeClr val="tx1"/>
                </a:solidFill>
              </a:rPr>
              <a:t> </a:t>
            </a:r>
            <a:r>
              <a:rPr lang="en-US" b="1" dirty="0" err="1">
                <a:solidFill>
                  <a:schemeClr val="tx1"/>
                </a:solidFill>
              </a:rPr>
              <a:t>dan</a:t>
            </a:r>
            <a:r>
              <a:rPr lang="en-US" b="1" dirty="0">
                <a:solidFill>
                  <a:schemeClr val="tx1"/>
                </a:solidFill>
              </a:rPr>
              <a:t> </a:t>
            </a:r>
            <a:r>
              <a:rPr lang="en-US" b="1" dirty="0" err="1">
                <a:solidFill>
                  <a:schemeClr val="tx1"/>
                </a:solidFill>
              </a:rPr>
              <a:t>pengembang</a:t>
            </a:r>
            <a:r>
              <a:rPr lang="id-ID" b="1" dirty="0">
                <a:solidFill>
                  <a:schemeClr val="tx1"/>
                </a:solidFill>
              </a:rPr>
              <a:t>an</a:t>
            </a:r>
            <a:r>
              <a:rPr lang="en-US" b="1" dirty="0">
                <a:solidFill>
                  <a:schemeClr val="tx1"/>
                </a:solidFill>
              </a:rPr>
              <a:t> </a:t>
            </a:r>
            <a:r>
              <a:rPr lang="en-US" b="1" dirty="0" err="1">
                <a:solidFill>
                  <a:schemeClr val="tx1"/>
                </a:solidFill>
              </a:rPr>
              <a:t>partisipasi</a:t>
            </a:r>
            <a:r>
              <a:rPr lang="en-US" b="1" dirty="0">
                <a:solidFill>
                  <a:schemeClr val="tx1"/>
                </a:solidFill>
              </a:rPr>
              <a:t> </a:t>
            </a:r>
            <a:r>
              <a:rPr lang="en-US" b="1" dirty="0" err="1">
                <a:solidFill>
                  <a:schemeClr val="tx1"/>
                </a:solidFill>
              </a:rPr>
              <a:t>gotong</a:t>
            </a:r>
            <a:r>
              <a:rPr lang="en-US" b="1" dirty="0">
                <a:solidFill>
                  <a:schemeClr val="tx1"/>
                </a:solidFill>
              </a:rPr>
              <a:t> </a:t>
            </a:r>
            <a:r>
              <a:rPr lang="en-US" b="1" dirty="0" err="1">
                <a:solidFill>
                  <a:schemeClr val="tx1"/>
                </a:solidFill>
              </a:rPr>
              <a:t>royong</a:t>
            </a:r>
            <a:r>
              <a:rPr lang="en-US" b="1" dirty="0">
                <a:solidFill>
                  <a:schemeClr val="tx1"/>
                </a:solidFill>
              </a:rPr>
              <a:t> </a:t>
            </a:r>
            <a:r>
              <a:rPr lang="en-US" b="1" dirty="0" err="1">
                <a:solidFill>
                  <a:schemeClr val="tx1"/>
                </a:solidFill>
              </a:rPr>
              <a:t>dan</a:t>
            </a:r>
            <a:r>
              <a:rPr lang="en-US" b="1" dirty="0">
                <a:solidFill>
                  <a:schemeClr val="tx1"/>
                </a:solidFill>
              </a:rPr>
              <a:t> </a:t>
            </a:r>
            <a:r>
              <a:rPr lang="en-US" b="1" dirty="0" err="1">
                <a:solidFill>
                  <a:schemeClr val="tx1"/>
                </a:solidFill>
              </a:rPr>
              <a:t>swadaya</a:t>
            </a:r>
            <a:r>
              <a:rPr lang="en-US" b="1" dirty="0">
                <a:solidFill>
                  <a:schemeClr val="tx1"/>
                </a:solidFill>
              </a:rPr>
              <a:t> </a:t>
            </a:r>
            <a:r>
              <a:rPr lang="en-US" b="1" dirty="0" err="1">
                <a:solidFill>
                  <a:schemeClr val="tx1"/>
                </a:solidFill>
              </a:rPr>
              <a:t>masyarakat</a:t>
            </a:r>
            <a:r>
              <a:rPr lang="en-US" b="1" dirty="0">
                <a:solidFill>
                  <a:schemeClr val="tx1"/>
                </a:solidFill>
              </a:rPr>
              <a:t> </a:t>
            </a:r>
            <a:r>
              <a:rPr lang="en-US" b="1" dirty="0" err="1">
                <a:solidFill>
                  <a:schemeClr val="tx1"/>
                </a:solidFill>
              </a:rPr>
              <a:t>dalam</a:t>
            </a:r>
            <a:r>
              <a:rPr lang="en-US" b="1" dirty="0">
                <a:solidFill>
                  <a:schemeClr val="tx1"/>
                </a:solidFill>
              </a:rPr>
              <a:t>  </a:t>
            </a:r>
            <a:r>
              <a:rPr lang="en-US" b="1" dirty="0" err="1">
                <a:solidFill>
                  <a:schemeClr val="tx1"/>
                </a:solidFill>
              </a:rPr>
              <a:t>mengembangkan</a:t>
            </a:r>
            <a:r>
              <a:rPr lang="en-US" b="1" dirty="0">
                <a:solidFill>
                  <a:schemeClr val="tx1"/>
                </a:solidFill>
              </a:rPr>
              <a:t> </a:t>
            </a:r>
            <a:r>
              <a:rPr lang="en-US" b="1" dirty="0" err="1">
                <a:solidFill>
                  <a:schemeClr val="tx1"/>
                </a:solidFill>
              </a:rPr>
              <a:t>posyandu</a:t>
            </a:r>
            <a:endParaRPr lang="en-US" b="1" dirty="0">
              <a:solidFill>
                <a:schemeClr val="tx1"/>
              </a:solidFill>
            </a:endParaRPr>
          </a:p>
          <a:p>
            <a:pPr marL="342900" indent="-342900" algn="just">
              <a:spcBef>
                <a:spcPts val="300"/>
              </a:spcBef>
              <a:spcAft>
                <a:spcPts val="300"/>
              </a:spcAft>
              <a:buAutoNum type="arabicPeriod"/>
            </a:pPr>
            <a:r>
              <a:rPr lang="en-US" b="1" dirty="0" err="1">
                <a:solidFill>
                  <a:schemeClr val="tx1"/>
                </a:solidFill>
              </a:rPr>
              <a:t>Mengembangkan</a:t>
            </a:r>
            <a:r>
              <a:rPr lang="en-US" b="1" dirty="0">
                <a:solidFill>
                  <a:schemeClr val="tx1"/>
                </a:solidFill>
              </a:rPr>
              <a:t>  </a:t>
            </a:r>
            <a:r>
              <a:rPr lang="en-US" b="1" dirty="0" err="1">
                <a:solidFill>
                  <a:schemeClr val="tx1"/>
                </a:solidFill>
              </a:rPr>
              <a:t>kegiatan</a:t>
            </a:r>
            <a:r>
              <a:rPr lang="en-US" b="1" dirty="0">
                <a:solidFill>
                  <a:schemeClr val="tx1"/>
                </a:solidFill>
              </a:rPr>
              <a:t> lain </a:t>
            </a:r>
            <a:r>
              <a:rPr lang="en-US" b="1" dirty="0" err="1">
                <a:solidFill>
                  <a:schemeClr val="tx1"/>
                </a:solidFill>
              </a:rPr>
              <a:t>sesuai</a:t>
            </a:r>
            <a:r>
              <a:rPr lang="en-US" b="1" dirty="0">
                <a:solidFill>
                  <a:schemeClr val="tx1"/>
                </a:solidFill>
              </a:rPr>
              <a:t> </a:t>
            </a:r>
            <a:r>
              <a:rPr lang="en-US" b="1" dirty="0" err="1">
                <a:solidFill>
                  <a:schemeClr val="tx1"/>
                </a:solidFill>
              </a:rPr>
              <a:t>kebutuhan</a:t>
            </a:r>
            <a:endParaRPr lang="en-US" b="1" dirty="0">
              <a:solidFill>
                <a:schemeClr val="tx1"/>
              </a:solidFill>
            </a:endParaRPr>
          </a:p>
          <a:p>
            <a:pPr marL="342900" indent="-342900" algn="just">
              <a:spcBef>
                <a:spcPts val="300"/>
              </a:spcBef>
              <a:spcAft>
                <a:spcPts val="300"/>
              </a:spcAft>
              <a:buAutoNum type="arabicPeriod"/>
            </a:pPr>
            <a:r>
              <a:rPr lang="en-US" b="1" dirty="0" err="1">
                <a:solidFill>
                  <a:schemeClr val="tx1"/>
                </a:solidFill>
              </a:rPr>
              <a:t>Melaporkan</a:t>
            </a:r>
            <a:r>
              <a:rPr lang="en-US" b="1" dirty="0">
                <a:solidFill>
                  <a:schemeClr val="tx1"/>
                </a:solidFill>
              </a:rPr>
              <a:t> </a:t>
            </a:r>
            <a:r>
              <a:rPr lang="en-US" b="1" dirty="0" err="1">
                <a:solidFill>
                  <a:schemeClr val="tx1"/>
                </a:solidFill>
              </a:rPr>
              <a:t>hasil</a:t>
            </a:r>
            <a:r>
              <a:rPr lang="en-US" b="1" dirty="0">
                <a:solidFill>
                  <a:schemeClr val="tx1"/>
                </a:solidFill>
              </a:rPr>
              <a:t> </a:t>
            </a:r>
            <a:r>
              <a:rPr lang="en-US" b="1" dirty="0" err="1">
                <a:solidFill>
                  <a:schemeClr val="tx1"/>
                </a:solidFill>
              </a:rPr>
              <a:t>pelaksanaan</a:t>
            </a:r>
            <a:r>
              <a:rPr lang="en-US" b="1" dirty="0">
                <a:solidFill>
                  <a:schemeClr val="tx1"/>
                </a:solidFill>
              </a:rPr>
              <a:t> </a:t>
            </a:r>
            <a:r>
              <a:rPr lang="en-US" b="1" dirty="0" err="1">
                <a:solidFill>
                  <a:schemeClr val="tx1"/>
                </a:solidFill>
              </a:rPr>
              <a:t>kegiatan</a:t>
            </a:r>
            <a:r>
              <a:rPr lang="en-US" b="1" dirty="0">
                <a:solidFill>
                  <a:schemeClr val="tx1"/>
                </a:solidFill>
              </a:rPr>
              <a:t> </a:t>
            </a:r>
            <a:r>
              <a:rPr lang="en-US" b="1" dirty="0" err="1">
                <a:solidFill>
                  <a:schemeClr val="tx1"/>
                </a:solidFill>
              </a:rPr>
              <a:t>kepada</a:t>
            </a:r>
            <a:r>
              <a:rPr lang="en-US" b="1" dirty="0">
                <a:solidFill>
                  <a:schemeClr val="tx1"/>
                </a:solidFill>
              </a:rPr>
              <a:t> </a:t>
            </a:r>
            <a:r>
              <a:rPr lang="en-US" b="1" dirty="0" err="1">
                <a:solidFill>
                  <a:schemeClr val="tx1"/>
                </a:solidFill>
              </a:rPr>
              <a:t>Mendagri</a:t>
            </a:r>
            <a:r>
              <a:rPr lang="en-US" b="1" dirty="0">
                <a:solidFill>
                  <a:schemeClr val="tx1"/>
                </a:solidFill>
              </a:rPr>
              <a:t>, </a:t>
            </a:r>
            <a:r>
              <a:rPr lang="en-US" b="1" dirty="0" err="1">
                <a:solidFill>
                  <a:schemeClr val="tx1"/>
                </a:solidFill>
              </a:rPr>
              <a:t>Gubernur</a:t>
            </a:r>
            <a:r>
              <a:rPr lang="en-US" b="1" dirty="0">
                <a:solidFill>
                  <a:schemeClr val="tx1"/>
                </a:solidFill>
              </a:rPr>
              <a:t>, </a:t>
            </a:r>
            <a:r>
              <a:rPr lang="en-US" b="1" dirty="0" err="1">
                <a:solidFill>
                  <a:schemeClr val="tx1"/>
                </a:solidFill>
              </a:rPr>
              <a:t>Bupati</a:t>
            </a:r>
            <a:r>
              <a:rPr lang="en-US" b="1" dirty="0">
                <a:solidFill>
                  <a:schemeClr val="tx1"/>
                </a:solidFill>
              </a:rPr>
              <a:t>/</a:t>
            </a:r>
            <a:r>
              <a:rPr lang="en-US" b="1" dirty="0" err="1">
                <a:solidFill>
                  <a:schemeClr val="tx1"/>
                </a:solidFill>
              </a:rPr>
              <a:t>Walikota</a:t>
            </a:r>
            <a:r>
              <a:rPr lang="en-US" b="1" dirty="0">
                <a:solidFill>
                  <a:schemeClr val="tx1"/>
                </a:solidFill>
              </a:rPr>
              <a:t> </a:t>
            </a:r>
            <a:r>
              <a:rPr lang="en-US" b="1" dirty="0" err="1">
                <a:solidFill>
                  <a:schemeClr val="tx1"/>
                </a:solidFill>
              </a:rPr>
              <a:t>dan</a:t>
            </a:r>
            <a:r>
              <a:rPr lang="en-US" b="1" dirty="0">
                <a:solidFill>
                  <a:schemeClr val="tx1"/>
                </a:solidFill>
              </a:rPr>
              <a:t> </a:t>
            </a:r>
            <a:r>
              <a:rPr lang="en-US" b="1" dirty="0" err="1">
                <a:solidFill>
                  <a:schemeClr val="tx1"/>
                </a:solidFill>
              </a:rPr>
              <a:t>Camat</a:t>
            </a:r>
            <a:endParaRPr lang="en-US" b="1" dirty="0">
              <a:solidFill>
                <a:schemeClr val="tx1"/>
              </a:solidFill>
            </a:endParaRPr>
          </a:p>
        </p:txBody>
      </p:sp>
    </p:spTree>
    <p:extLst>
      <p:ext uri="{BB962C8B-B14F-4D97-AF65-F5344CB8AC3E}">
        <p14:creationId xmlns:p14="http://schemas.microsoft.com/office/powerpoint/2010/main" val="1221494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524000" y="0"/>
            <a:ext cx="9144000" cy="762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TUGAS FUNGSI POKJA POSYANDU</a:t>
            </a:r>
            <a:endParaRPr lang="id-ID" sz="2400" b="1" dirty="0"/>
          </a:p>
        </p:txBody>
      </p:sp>
      <p:pic>
        <p:nvPicPr>
          <p:cNvPr id="11" name="Picture 10" descr="K:\Logo NTB\ntbane copy.png"/>
          <p:cNvPicPr>
            <a:picLocks noChangeAspect="1" noChangeArrowheads="1"/>
          </p:cNvPicPr>
          <p:nvPr/>
        </p:nvPicPr>
        <p:blipFill>
          <a:blip r:embed="rId3" cstate="print"/>
          <a:srcRect l="16842" r="15790" b="5186"/>
          <a:stretch>
            <a:fillRect/>
          </a:stretch>
        </p:blipFill>
        <p:spPr bwMode="auto">
          <a:xfrm>
            <a:off x="1600200" y="0"/>
            <a:ext cx="685800" cy="762000"/>
          </a:xfrm>
          <a:prstGeom prst="rect">
            <a:avLst/>
          </a:prstGeom>
          <a:noFill/>
        </p:spPr>
      </p:pic>
      <p:pic>
        <p:nvPicPr>
          <p:cNvPr id="12" name="Picture 2" descr="K:\Logo NTB\BALIHO 2 copy.png"/>
          <p:cNvPicPr>
            <a:picLocks noChangeAspect="1" noChangeArrowheads="1"/>
          </p:cNvPicPr>
          <p:nvPr/>
        </p:nvPicPr>
        <p:blipFill>
          <a:blip r:embed="rId4" cstate="print"/>
          <a:srcRect/>
          <a:stretch>
            <a:fillRect/>
          </a:stretch>
        </p:blipFill>
        <p:spPr bwMode="auto">
          <a:xfrm>
            <a:off x="9906000" y="0"/>
            <a:ext cx="685800" cy="762008"/>
          </a:xfrm>
          <a:prstGeom prst="rect">
            <a:avLst/>
          </a:prstGeom>
          <a:noFill/>
        </p:spPr>
      </p:pic>
      <p:sp>
        <p:nvSpPr>
          <p:cNvPr id="6" name="Rectangle 5"/>
          <p:cNvSpPr/>
          <p:nvPr/>
        </p:nvSpPr>
        <p:spPr>
          <a:xfrm>
            <a:off x="2653320" y="857127"/>
            <a:ext cx="3605812" cy="756272"/>
          </a:xfrm>
          <a:prstGeom prst="rect">
            <a:avLst/>
          </a:prstGeom>
          <a:solidFill>
            <a:srgbClr val="FFFF00"/>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a:solidFill>
                  <a:schemeClr val="tx1"/>
                </a:solidFill>
              </a:rPr>
              <a:t>Kelola</a:t>
            </a:r>
            <a:r>
              <a:rPr lang="en-US" sz="1600" b="1" dirty="0">
                <a:solidFill>
                  <a:schemeClr val="tx1"/>
                </a:solidFill>
              </a:rPr>
              <a:t> data </a:t>
            </a:r>
            <a:r>
              <a:rPr lang="en-US" sz="1600" b="1" dirty="0" err="1">
                <a:solidFill>
                  <a:schemeClr val="tx1"/>
                </a:solidFill>
              </a:rPr>
              <a:t>dan</a:t>
            </a:r>
            <a:r>
              <a:rPr lang="en-US" sz="1600" b="1" dirty="0">
                <a:solidFill>
                  <a:schemeClr val="tx1"/>
                </a:solidFill>
              </a:rPr>
              <a:t> </a:t>
            </a:r>
            <a:r>
              <a:rPr lang="en-US" sz="1600" b="1" dirty="0" err="1">
                <a:solidFill>
                  <a:schemeClr val="tx1"/>
                </a:solidFill>
              </a:rPr>
              <a:t>informasi</a:t>
            </a:r>
            <a:r>
              <a:rPr lang="en-US" sz="1600" b="1" dirty="0">
                <a:solidFill>
                  <a:schemeClr val="tx1"/>
                </a:solidFill>
              </a:rPr>
              <a:t> yang </a:t>
            </a:r>
            <a:r>
              <a:rPr lang="en-US" sz="1600" b="1" dirty="0" err="1">
                <a:solidFill>
                  <a:schemeClr val="tx1"/>
                </a:solidFill>
              </a:rPr>
              <a:t>berkaitan</a:t>
            </a:r>
            <a:r>
              <a:rPr lang="en-US" sz="1600" b="1" dirty="0">
                <a:solidFill>
                  <a:schemeClr val="tx1"/>
                </a:solidFill>
              </a:rPr>
              <a:t> </a:t>
            </a:r>
            <a:r>
              <a:rPr lang="en-US" sz="1600" b="1" dirty="0" err="1">
                <a:solidFill>
                  <a:schemeClr val="tx1"/>
                </a:solidFill>
              </a:rPr>
              <a:t>dengan</a:t>
            </a:r>
            <a:r>
              <a:rPr lang="en-US" sz="1600" b="1" dirty="0">
                <a:solidFill>
                  <a:schemeClr val="tx1"/>
                </a:solidFill>
              </a:rPr>
              <a:t> </a:t>
            </a:r>
            <a:r>
              <a:rPr lang="en-US" sz="1600" b="1" dirty="0" err="1">
                <a:solidFill>
                  <a:schemeClr val="tx1"/>
                </a:solidFill>
              </a:rPr>
              <a:t>kegiatan</a:t>
            </a:r>
            <a:r>
              <a:rPr lang="en-US" sz="1600" b="1" dirty="0">
                <a:solidFill>
                  <a:schemeClr val="tx1"/>
                </a:solidFill>
              </a:rPr>
              <a:t> </a:t>
            </a:r>
            <a:r>
              <a:rPr lang="en-US" sz="1600" b="1" dirty="0" err="1">
                <a:solidFill>
                  <a:schemeClr val="tx1"/>
                </a:solidFill>
              </a:rPr>
              <a:t>Posyandu</a:t>
            </a:r>
            <a:endParaRPr lang="en-US" sz="1600" b="1" dirty="0">
              <a:solidFill>
                <a:schemeClr val="tx1"/>
              </a:solidFill>
            </a:endParaRPr>
          </a:p>
        </p:txBody>
      </p:sp>
      <p:sp>
        <p:nvSpPr>
          <p:cNvPr id="7" name="Rectangle 6"/>
          <p:cNvSpPr/>
          <p:nvPr/>
        </p:nvSpPr>
        <p:spPr>
          <a:xfrm>
            <a:off x="2653320" y="1726023"/>
            <a:ext cx="3585691" cy="552512"/>
          </a:xfrm>
          <a:prstGeom prst="rect">
            <a:avLst/>
          </a:prstGeom>
          <a:solidFill>
            <a:srgbClr val="FFFF0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a:solidFill>
                  <a:schemeClr val="tx1"/>
                </a:solidFill>
              </a:rPr>
              <a:t>Menyusun</a:t>
            </a:r>
            <a:r>
              <a:rPr lang="en-US" sz="1600" b="1" dirty="0">
                <a:solidFill>
                  <a:schemeClr val="tx1"/>
                </a:solidFill>
              </a:rPr>
              <a:t> </a:t>
            </a:r>
            <a:r>
              <a:rPr lang="en-US" sz="1600" b="1" dirty="0" err="1">
                <a:solidFill>
                  <a:schemeClr val="tx1"/>
                </a:solidFill>
              </a:rPr>
              <a:t>rencana</a:t>
            </a:r>
            <a:r>
              <a:rPr lang="en-US" sz="1600" b="1" dirty="0">
                <a:solidFill>
                  <a:schemeClr val="tx1"/>
                </a:solidFill>
              </a:rPr>
              <a:t> </a:t>
            </a:r>
            <a:r>
              <a:rPr lang="en-US" sz="1600" b="1" dirty="0" err="1">
                <a:solidFill>
                  <a:schemeClr val="tx1"/>
                </a:solidFill>
              </a:rPr>
              <a:t>Kegiatan</a:t>
            </a:r>
            <a:r>
              <a:rPr lang="en-US" sz="1600" b="1" dirty="0">
                <a:solidFill>
                  <a:schemeClr val="tx1"/>
                </a:solidFill>
              </a:rPr>
              <a:t> </a:t>
            </a:r>
            <a:r>
              <a:rPr lang="en-US" sz="1600" b="1" dirty="0" err="1">
                <a:solidFill>
                  <a:schemeClr val="tx1"/>
                </a:solidFill>
              </a:rPr>
              <a:t>Tahunan</a:t>
            </a:r>
            <a:endParaRPr lang="en-US" sz="1600" b="1" dirty="0">
              <a:solidFill>
                <a:schemeClr val="tx1"/>
              </a:solidFill>
            </a:endParaRPr>
          </a:p>
        </p:txBody>
      </p:sp>
      <p:sp>
        <p:nvSpPr>
          <p:cNvPr id="9" name="Rectangle 8"/>
          <p:cNvSpPr/>
          <p:nvPr/>
        </p:nvSpPr>
        <p:spPr>
          <a:xfrm>
            <a:off x="2685246" y="3215968"/>
            <a:ext cx="3573884" cy="997090"/>
          </a:xfrm>
          <a:prstGeom prst="rect">
            <a:avLst/>
          </a:prstGeom>
          <a:solidFill>
            <a:srgbClr val="FFFF00"/>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a:solidFill>
                  <a:schemeClr val="tx1"/>
                </a:solidFill>
              </a:rPr>
              <a:t>Analisis</a:t>
            </a:r>
            <a:r>
              <a:rPr lang="en-US" sz="1600" b="1" dirty="0">
                <a:solidFill>
                  <a:schemeClr val="tx1"/>
                </a:solidFill>
              </a:rPr>
              <a:t> </a:t>
            </a:r>
            <a:r>
              <a:rPr lang="en-US" sz="1600" b="1" dirty="0" err="1">
                <a:solidFill>
                  <a:schemeClr val="tx1"/>
                </a:solidFill>
              </a:rPr>
              <a:t>masalah</a:t>
            </a:r>
            <a:r>
              <a:rPr lang="en-US" sz="1600" b="1" dirty="0">
                <a:solidFill>
                  <a:schemeClr val="tx1"/>
                </a:solidFill>
              </a:rPr>
              <a:t> </a:t>
            </a:r>
            <a:r>
              <a:rPr lang="en-US" sz="1600" b="1" dirty="0" err="1">
                <a:solidFill>
                  <a:schemeClr val="tx1"/>
                </a:solidFill>
              </a:rPr>
              <a:t>pelaksanaan</a:t>
            </a:r>
            <a:r>
              <a:rPr lang="en-US" sz="1600" b="1" dirty="0">
                <a:solidFill>
                  <a:schemeClr val="tx1"/>
                </a:solidFill>
              </a:rPr>
              <a:t>  program </a:t>
            </a:r>
            <a:r>
              <a:rPr lang="en-US" sz="1600" b="1" dirty="0" err="1">
                <a:solidFill>
                  <a:schemeClr val="tx1"/>
                </a:solidFill>
              </a:rPr>
              <a:t>berdasarkan</a:t>
            </a:r>
            <a:r>
              <a:rPr lang="en-US" sz="1600" b="1" dirty="0">
                <a:solidFill>
                  <a:schemeClr val="tx1"/>
                </a:solidFill>
              </a:rPr>
              <a:t> alternative </a:t>
            </a:r>
            <a:r>
              <a:rPr lang="en-US" sz="1600" b="1" dirty="0" err="1">
                <a:solidFill>
                  <a:schemeClr val="tx1"/>
                </a:solidFill>
              </a:rPr>
              <a:t>pemecahan</a:t>
            </a:r>
            <a:r>
              <a:rPr lang="en-US" sz="1600" b="1" dirty="0">
                <a:solidFill>
                  <a:schemeClr val="tx1"/>
                </a:solidFill>
              </a:rPr>
              <a:t> </a:t>
            </a:r>
            <a:r>
              <a:rPr lang="en-US" sz="1600" b="1" dirty="0" err="1">
                <a:solidFill>
                  <a:schemeClr val="tx1"/>
                </a:solidFill>
              </a:rPr>
              <a:t>masalah</a:t>
            </a:r>
            <a:r>
              <a:rPr lang="en-US" sz="1600" b="1" dirty="0">
                <a:solidFill>
                  <a:schemeClr val="tx1"/>
                </a:solidFill>
              </a:rPr>
              <a:t> </a:t>
            </a:r>
            <a:r>
              <a:rPr lang="en-US" sz="1600" b="1" dirty="0" err="1">
                <a:solidFill>
                  <a:schemeClr val="tx1"/>
                </a:solidFill>
              </a:rPr>
              <a:t>sesuai</a:t>
            </a:r>
            <a:r>
              <a:rPr lang="en-US" sz="1600" b="1" dirty="0">
                <a:solidFill>
                  <a:schemeClr val="tx1"/>
                </a:solidFill>
              </a:rPr>
              <a:t> </a:t>
            </a:r>
            <a:r>
              <a:rPr lang="en-US" sz="1600" b="1" dirty="0" err="1">
                <a:solidFill>
                  <a:schemeClr val="tx1"/>
                </a:solidFill>
              </a:rPr>
              <a:t>potensi</a:t>
            </a:r>
            <a:r>
              <a:rPr lang="en-US" sz="1600" b="1" dirty="0">
                <a:solidFill>
                  <a:schemeClr val="tx1"/>
                </a:solidFill>
              </a:rPr>
              <a:t> </a:t>
            </a:r>
            <a:r>
              <a:rPr lang="en-US" sz="1600" b="1" dirty="0" err="1">
                <a:solidFill>
                  <a:schemeClr val="tx1"/>
                </a:solidFill>
              </a:rPr>
              <a:t>dan</a:t>
            </a:r>
            <a:r>
              <a:rPr lang="en-US" sz="1600" b="1" dirty="0">
                <a:solidFill>
                  <a:schemeClr val="tx1"/>
                </a:solidFill>
              </a:rPr>
              <a:t> </a:t>
            </a:r>
            <a:r>
              <a:rPr lang="en-US" sz="1600" b="1" dirty="0" err="1">
                <a:solidFill>
                  <a:schemeClr val="tx1"/>
                </a:solidFill>
              </a:rPr>
              <a:t>kebutuhan</a:t>
            </a:r>
            <a:r>
              <a:rPr lang="en-US" sz="1600" b="1" dirty="0">
                <a:solidFill>
                  <a:schemeClr val="tx1"/>
                </a:solidFill>
              </a:rPr>
              <a:t> </a:t>
            </a:r>
            <a:r>
              <a:rPr lang="en-US" sz="1600" b="1" dirty="0" err="1">
                <a:solidFill>
                  <a:schemeClr val="tx1"/>
                </a:solidFill>
              </a:rPr>
              <a:t>desa</a:t>
            </a:r>
            <a:r>
              <a:rPr lang="en-US" sz="1600" b="1" dirty="0">
                <a:solidFill>
                  <a:schemeClr val="tx1"/>
                </a:solidFill>
              </a:rPr>
              <a:t> </a:t>
            </a:r>
          </a:p>
        </p:txBody>
      </p:sp>
      <p:sp>
        <p:nvSpPr>
          <p:cNvPr id="13" name="Rectangle 12"/>
          <p:cNvSpPr/>
          <p:nvPr/>
        </p:nvSpPr>
        <p:spPr>
          <a:xfrm>
            <a:off x="2663379" y="2378728"/>
            <a:ext cx="3595751" cy="718543"/>
          </a:xfrm>
          <a:prstGeom prst="rect">
            <a:avLst/>
          </a:prstGeom>
          <a:solidFill>
            <a:srgbClr val="FFFF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a:solidFill>
                  <a:schemeClr val="tx1"/>
                </a:solidFill>
              </a:rPr>
              <a:t>Mengupayakan</a:t>
            </a:r>
            <a:r>
              <a:rPr lang="en-US" sz="1600" b="1" dirty="0">
                <a:solidFill>
                  <a:schemeClr val="tx1"/>
                </a:solidFill>
              </a:rPr>
              <a:t> </a:t>
            </a:r>
            <a:r>
              <a:rPr lang="en-US" sz="1600" b="1" dirty="0" err="1">
                <a:solidFill>
                  <a:schemeClr val="tx1"/>
                </a:solidFill>
              </a:rPr>
              <a:t>sumber</a:t>
            </a:r>
            <a:r>
              <a:rPr lang="en-US" sz="1600" b="1" dirty="0">
                <a:solidFill>
                  <a:schemeClr val="tx1"/>
                </a:solidFill>
              </a:rPr>
              <a:t> </a:t>
            </a:r>
            <a:r>
              <a:rPr lang="en-US" sz="1600" b="1" dirty="0" err="1">
                <a:solidFill>
                  <a:schemeClr val="tx1"/>
                </a:solidFill>
              </a:rPr>
              <a:t>sumber</a:t>
            </a:r>
            <a:r>
              <a:rPr lang="en-US" sz="1600" b="1" dirty="0">
                <a:solidFill>
                  <a:schemeClr val="tx1"/>
                </a:solidFill>
              </a:rPr>
              <a:t> </a:t>
            </a:r>
            <a:r>
              <a:rPr lang="en-US" sz="1600" b="1" dirty="0" err="1">
                <a:solidFill>
                  <a:schemeClr val="tx1"/>
                </a:solidFill>
              </a:rPr>
              <a:t>Pendanaan</a:t>
            </a:r>
            <a:r>
              <a:rPr lang="en-US" sz="1600" b="1" dirty="0">
                <a:solidFill>
                  <a:schemeClr val="tx1"/>
                </a:solidFill>
              </a:rPr>
              <a:t> </a:t>
            </a:r>
            <a:r>
              <a:rPr lang="en-US" sz="1600" b="1" dirty="0" err="1">
                <a:solidFill>
                  <a:schemeClr val="tx1"/>
                </a:solidFill>
              </a:rPr>
              <a:t>untuk</a:t>
            </a:r>
            <a:r>
              <a:rPr lang="en-US" sz="1600" b="1" dirty="0">
                <a:solidFill>
                  <a:schemeClr val="tx1"/>
                </a:solidFill>
              </a:rPr>
              <a:t> </a:t>
            </a:r>
            <a:r>
              <a:rPr lang="en-US" sz="1600" b="1" dirty="0" err="1">
                <a:solidFill>
                  <a:schemeClr val="tx1"/>
                </a:solidFill>
              </a:rPr>
              <a:t>mendukung</a:t>
            </a:r>
            <a:r>
              <a:rPr lang="en-US" sz="1600" b="1" dirty="0">
                <a:solidFill>
                  <a:schemeClr val="tx1"/>
                </a:solidFill>
              </a:rPr>
              <a:t> keg. </a:t>
            </a:r>
            <a:r>
              <a:rPr lang="en-US" sz="1600" b="1" dirty="0" err="1">
                <a:solidFill>
                  <a:schemeClr val="tx1"/>
                </a:solidFill>
              </a:rPr>
              <a:t>Pembinaan</a:t>
            </a:r>
            <a:r>
              <a:rPr lang="en-US" sz="1600" b="1" dirty="0">
                <a:solidFill>
                  <a:schemeClr val="tx1"/>
                </a:solidFill>
              </a:rPr>
              <a:t> </a:t>
            </a:r>
            <a:r>
              <a:rPr lang="en-US" sz="1600" b="1" dirty="0" err="1">
                <a:solidFill>
                  <a:schemeClr val="tx1"/>
                </a:solidFill>
              </a:rPr>
              <a:t>Posyandu</a:t>
            </a:r>
            <a:endParaRPr lang="en-US" sz="1600" b="1" dirty="0">
              <a:solidFill>
                <a:schemeClr val="tx1"/>
              </a:solidFill>
            </a:endParaRPr>
          </a:p>
        </p:txBody>
      </p:sp>
      <p:sp>
        <p:nvSpPr>
          <p:cNvPr id="19" name="Right Arrow 18"/>
          <p:cNvSpPr/>
          <p:nvPr/>
        </p:nvSpPr>
        <p:spPr>
          <a:xfrm rot="10800000">
            <a:off x="9538418" y="1661850"/>
            <a:ext cx="609600" cy="3837432"/>
          </a:xfrm>
          <a:prstGeom prst="rightArrow">
            <a:avLst>
              <a:gd name="adj1" fmla="val 50973"/>
              <a:gd name="adj2" fmla="val 50000"/>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rot="5400000">
            <a:off x="504037" y="2923772"/>
            <a:ext cx="1363250" cy="154385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1"/>
          <a:lstStyle/>
          <a:p>
            <a:pPr algn="ctr"/>
            <a:endParaRPr lang="en-US" sz="2400" dirty="0">
              <a:solidFill>
                <a:schemeClr val="tx1"/>
              </a:solidFill>
            </a:endParaRPr>
          </a:p>
          <a:p>
            <a:pPr algn="ctr"/>
            <a:r>
              <a:rPr lang="en-US" sz="2400" dirty="0">
                <a:solidFill>
                  <a:schemeClr val="tx1"/>
                </a:solidFill>
              </a:rPr>
              <a:t>TUGAS </a:t>
            </a:r>
          </a:p>
        </p:txBody>
      </p:sp>
      <p:sp>
        <p:nvSpPr>
          <p:cNvPr id="27" name="Right Arrow 26"/>
          <p:cNvSpPr/>
          <p:nvPr/>
        </p:nvSpPr>
        <p:spPr>
          <a:xfrm>
            <a:off x="1957590" y="1830587"/>
            <a:ext cx="640724" cy="3837432"/>
          </a:xfrm>
          <a:prstGeom prst="rightArrow">
            <a:avLst>
              <a:gd name="adj1" fmla="val 50973"/>
              <a:gd name="adj2" fmla="val 50000"/>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6432464" y="872744"/>
            <a:ext cx="3105954" cy="719581"/>
          </a:xfrm>
          <a:prstGeom prst="rect">
            <a:avLst/>
          </a:prstGeom>
          <a:solidFill>
            <a:schemeClr val="bg2">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PENYALURAN ASPIRASI MASYARAKAT </a:t>
            </a:r>
            <a:r>
              <a:rPr lang="en-US" sz="1600" b="1" dirty="0" err="1">
                <a:solidFill>
                  <a:schemeClr val="tx1"/>
                </a:solidFill>
              </a:rPr>
              <a:t>dlm</a:t>
            </a:r>
            <a:r>
              <a:rPr lang="en-US" sz="1600" b="1" dirty="0">
                <a:solidFill>
                  <a:schemeClr val="tx1"/>
                </a:solidFill>
              </a:rPr>
              <a:t> </a:t>
            </a:r>
            <a:r>
              <a:rPr lang="en-US" sz="1600" b="1" dirty="0" err="1">
                <a:solidFill>
                  <a:schemeClr val="tx1"/>
                </a:solidFill>
              </a:rPr>
              <a:t>Pengembangn</a:t>
            </a:r>
            <a:r>
              <a:rPr lang="en-US" sz="1600" b="1" dirty="0">
                <a:solidFill>
                  <a:schemeClr val="tx1"/>
                </a:solidFill>
              </a:rPr>
              <a:t> </a:t>
            </a:r>
            <a:r>
              <a:rPr lang="en-US" sz="1600" b="1" dirty="0" err="1">
                <a:solidFill>
                  <a:schemeClr val="tx1"/>
                </a:solidFill>
              </a:rPr>
              <a:t>Posyandu</a:t>
            </a:r>
            <a:endParaRPr lang="en-US" sz="1600" b="1" dirty="0">
              <a:solidFill>
                <a:schemeClr val="tx1"/>
              </a:solidFill>
            </a:endParaRPr>
          </a:p>
        </p:txBody>
      </p:sp>
      <p:sp>
        <p:nvSpPr>
          <p:cNvPr id="18" name="Rectangle 17"/>
          <p:cNvSpPr/>
          <p:nvPr/>
        </p:nvSpPr>
        <p:spPr>
          <a:xfrm rot="5400000">
            <a:off x="10238321" y="2718486"/>
            <a:ext cx="1363250" cy="154385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t" anchorCtr="1"/>
          <a:lstStyle/>
          <a:p>
            <a:pPr algn="ctr"/>
            <a:endParaRPr lang="en-US" sz="2400" dirty="0">
              <a:solidFill>
                <a:schemeClr val="tx1"/>
              </a:solidFill>
            </a:endParaRPr>
          </a:p>
          <a:p>
            <a:pPr algn="ctr"/>
            <a:r>
              <a:rPr lang="en-US" sz="2000" dirty="0">
                <a:solidFill>
                  <a:schemeClr val="tx1"/>
                </a:solidFill>
              </a:rPr>
              <a:t>FUNGSI </a:t>
            </a:r>
            <a:r>
              <a:rPr lang="en-US" sz="2000" dirty="0" err="1">
                <a:solidFill>
                  <a:schemeClr val="tx1"/>
                </a:solidFill>
              </a:rPr>
              <a:t>Pokjanal</a:t>
            </a:r>
            <a:r>
              <a:rPr lang="en-US" sz="2000" dirty="0">
                <a:solidFill>
                  <a:schemeClr val="tx1"/>
                </a:solidFill>
              </a:rPr>
              <a:t>/ </a:t>
            </a:r>
            <a:r>
              <a:rPr lang="en-US" sz="2000" dirty="0" err="1">
                <a:solidFill>
                  <a:schemeClr val="tx1"/>
                </a:solidFill>
              </a:rPr>
              <a:t>Pokja</a:t>
            </a:r>
            <a:endParaRPr lang="en-US" sz="2000" dirty="0">
              <a:solidFill>
                <a:schemeClr val="tx1"/>
              </a:solidFill>
            </a:endParaRPr>
          </a:p>
        </p:txBody>
      </p:sp>
      <p:sp>
        <p:nvSpPr>
          <p:cNvPr id="20" name="Rectangle 19"/>
          <p:cNvSpPr/>
          <p:nvPr/>
        </p:nvSpPr>
        <p:spPr>
          <a:xfrm>
            <a:off x="6441585" y="2028474"/>
            <a:ext cx="3105954" cy="719581"/>
          </a:xfrm>
          <a:prstGeom prst="rect">
            <a:avLst/>
          </a:prstGeom>
          <a:solidFill>
            <a:schemeClr val="bg2">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PELAKSANAAN KEBIJAKAN PEMERINTAH DALAM PEMBINAAN POSY</a:t>
            </a:r>
          </a:p>
        </p:txBody>
      </p:sp>
      <p:sp>
        <p:nvSpPr>
          <p:cNvPr id="21" name="Rectangle 20"/>
          <p:cNvSpPr/>
          <p:nvPr/>
        </p:nvSpPr>
        <p:spPr>
          <a:xfrm>
            <a:off x="6441585" y="3114680"/>
            <a:ext cx="3105954" cy="706187"/>
          </a:xfrm>
          <a:prstGeom prst="rect">
            <a:avLst/>
          </a:prstGeom>
          <a:solidFill>
            <a:schemeClr val="bg2">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PENGOORDINASIAN PELAKSANAAN PROGRAM</a:t>
            </a:r>
          </a:p>
        </p:txBody>
      </p:sp>
      <p:sp>
        <p:nvSpPr>
          <p:cNvPr id="22" name="Rectangle 21"/>
          <p:cNvSpPr/>
          <p:nvPr/>
        </p:nvSpPr>
        <p:spPr>
          <a:xfrm>
            <a:off x="6491492" y="4235416"/>
            <a:ext cx="3105954" cy="719581"/>
          </a:xfrm>
          <a:prstGeom prst="rect">
            <a:avLst/>
          </a:prstGeom>
          <a:solidFill>
            <a:schemeClr val="bg2">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PENINGKATKAN KUALITAS PELAYANAN POSYANDU </a:t>
            </a:r>
          </a:p>
        </p:txBody>
      </p:sp>
      <p:sp>
        <p:nvSpPr>
          <p:cNvPr id="23" name="Rectangle 22"/>
          <p:cNvSpPr/>
          <p:nvPr/>
        </p:nvSpPr>
        <p:spPr>
          <a:xfrm>
            <a:off x="6441585" y="5554040"/>
            <a:ext cx="3105954" cy="719581"/>
          </a:xfrm>
          <a:prstGeom prst="rect">
            <a:avLst/>
          </a:prstGeom>
          <a:solidFill>
            <a:schemeClr val="bg2">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PENGEMBANGAN KEMITRAAN DALAM PEMBINAAN POSYANDU</a:t>
            </a:r>
          </a:p>
        </p:txBody>
      </p:sp>
      <p:sp>
        <p:nvSpPr>
          <p:cNvPr id="24" name="Rectangle 23"/>
          <p:cNvSpPr/>
          <p:nvPr/>
        </p:nvSpPr>
        <p:spPr>
          <a:xfrm>
            <a:off x="2648958" y="6018907"/>
            <a:ext cx="3610172" cy="803518"/>
          </a:xfrm>
          <a:prstGeom prst="rect">
            <a:avLst/>
          </a:prstGeom>
          <a:solidFill>
            <a:srgbClr val="FFFF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a:solidFill>
                  <a:schemeClr val="tx1"/>
                </a:solidFill>
              </a:rPr>
              <a:t>Melaporkan</a:t>
            </a:r>
            <a:r>
              <a:rPr lang="en-US" sz="1600" b="1" dirty="0">
                <a:solidFill>
                  <a:schemeClr val="tx1"/>
                </a:solidFill>
              </a:rPr>
              <a:t> keg </a:t>
            </a:r>
            <a:r>
              <a:rPr lang="en-US" sz="1600" b="1" dirty="0" err="1">
                <a:solidFill>
                  <a:schemeClr val="tx1"/>
                </a:solidFill>
              </a:rPr>
              <a:t>ke</a:t>
            </a:r>
            <a:r>
              <a:rPr lang="en-US" sz="1600" b="1" dirty="0">
                <a:solidFill>
                  <a:schemeClr val="tx1"/>
                </a:solidFill>
              </a:rPr>
              <a:t> </a:t>
            </a:r>
            <a:r>
              <a:rPr lang="en-US" sz="1600" b="1" dirty="0" err="1">
                <a:solidFill>
                  <a:schemeClr val="tx1"/>
                </a:solidFill>
              </a:rPr>
              <a:t>Kades</a:t>
            </a:r>
            <a:r>
              <a:rPr lang="en-US" sz="1600" b="1" dirty="0">
                <a:solidFill>
                  <a:schemeClr val="tx1"/>
                </a:solidFill>
              </a:rPr>
              <a:t> </a:t>
            </a:r>
            <a:r>
              <a:rPr lang="en-US" sz="1600" b="1" dirty="0" err="1">
                <a:solidFill>
                  <a:schemeClr val="tx1"/>
                </a:solidFill>
              </a:rPr>
              <a:t>dan</a:t>
            </a:r>
            <a:r>
              <a:rPr lang="en-US" sz="1600" b="1" dirty="0">
                <a:solidFill>
                  <a:schemeClr val="tx1"/>
                </a:solidFill>
              </a:rPr>
              <a:t> </a:t>
            </a:r>
            <a:r>
              <a:rPr lang="en-US" sz="1600" b="1" dirty="0" err="1">
                <a:solidFill>
                  <a:schemeClr val="tx1"/>
                </a:solidFill>
              </a:rPr>
              <a:t>Ketua</a:t>
            </a:r>
            <a:r>
              <a:rPr lang="en-US" sz="1600" b="1" dirty="0">
                <a:solidFill>
                  <a:schemeClr val="tx1"/>
                </a:solidFill>
              </a:rPr>
              <a:t> </a:t>
            </a:r>
            <a:r>
              <a:rPr lang="en-US" sz="1600" b="1" dirty="0" err="1">
                <a:solidFill>
                  <a:schemeClr val="tx1"/>
                </a:solidFill>
              </a:rPr>
              <a:t>Pokjanal</a:t>
            </a:r>
            <a:r>
              <a:rPr lang="en-US" sz="1600" b="1" dirty="0">
                <a:solidFill>
                  <a:schemeClr val="tx1"/>
                </a:solidFill>
              </a:rPr>
              <a:t> </a:t>
            </a:r>
            <a:r>
              <a:rPr lang="en-US" sz="1600" b="1" dirty="0" err="1">
                <a:solidFill>
                  <a:schemeClr val="tx1"/>
                </a:solidFill>
              </a:rPr>
              <a:t>kec</a:t>
            </a:r>
            <a:endParaRPr lang="en-US" sz="1600" b="1" dirty="0">
              <a:solidFill>
                <a:schemeClr val="tx1"/>
              </a:solidFill>
            </a:endParaRPr>
          </a:p>
          <a:p>
            <a:pPr algn="ctr"/>
            <a:endParaRPr lang="en-US" sz="1600" b="1" dirty="0">
              <a:solidFill>
                <a:schemeClr val="tx1"/>
              </a:solidFill>
            </a:endParaRPr>
          </a:p>
        </p:txBody>
      </p:sp>
      <p:sp>
        <p:nvSpPr>
          <p:cNvPr id="25" name="Rectangle 24"/>
          <p:cNvSpPr/>
          <p:nvPr/>
        </p:nvSpPr>
        <p:spPr>
          <a:xfrm>
            <a:off x="2648957" y="5338553"/>
            <a:ext cx="3590053" cy="572850"/>
          </a:xfrm>
          <a:prstGeom prst="rect">
            <a:avLst/>
          </a:prstGeom>
          <a:solidFill>
            <a:srgbClr val="FFFF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a:solidFill>
                  <a:schemeClr val="tx1"/>
                </a:solidFill>
              </a:rPr>
              <a:t>Mengembangkan</a:t>
            </a:r>
            <a:r>
              <a:rPr lang="en-US" sz="1600" b="1" dirty="0">
                <a:solidFill>
                  <a:schemeClr val="tx1"/>
                </a:solidFill>
              </a:rPr>
              <a:t> </a:t>
            </a:r>
            <a:r>
              <a:rPr lang="en-US" sz="1600" b="1" dirty="0" err="1">
                <a:solidFill>
                  <a:schemeClr val="tx1"/>
                </a:solidFill>
              </a:rPr>
              <a:t>kegiatan</a:t>
            </a:r>
            <a:r>
              <a:rPr lang="en-US" sz="1600" b="1" dirty="0">
                <a:solidFill>
                  <a:schemeClr val="tx1"/>
                </a:solidFill>
              </a:rPr>
              <a:t> lain </a:t>
            </a:r>
            <a:r>
              <a:rPr lang="en-US" sz="1600" b="1" dirty="0" err="1">
                <a:solidFill>
                  <a:schemeClr val="tx1"/>
                </a:solidFill>
              </a:rPr>
              <a:t>sesuai</a:t>
            </a:r>
            <a:r>
              <a:rPr lang="en-US" sz="1600" b="1" dirty="0">
                <a:solidFill>
                  <a:schemeClr val="tx1"/>
                </a:solidFill>
              </a:rPr>
              <a:t> </a:t>
            </a:r>
            <a:r>
              <a:rPr lang="en-US" sz="1600" b="1" dirty="0" err="1">
                <a:solidFill>
                  <a:schemeClr val="tx1"/>
                </a:solidFill>
              </a:rPr>
              <a:t>kebutuhan</a:t>
            </a:r>
            <a:endParaRPr lang="en-US" sz="1600" b="1" dirty="0">
              <a:solidFill>
                <a:schemeClr val="tx1"/>
              </a:solidFill>
            </a:endParaRPr>
          </a:p>
        </p:txBody>
      </p:sp>
      <p:sp>
        <p:nvSpPr>
          <p:cNvPr id="28" name="Rectangle 27"/>
          <p:cNvSpPr/>
          <p:nvPr/>
        </p:nvSpPr>
        <p:spPr>
          <a:xfrm>
            <a:off x="2663381" y="4320563"/>
            <a:ext cx="3575630" cy="910485"/>
          </a:xfrm>
          <a:prstGeom prst="rect">
            <a:avLst/>
          </a:prstGeom>
          <a:solidFill>
            <a:srgbClr val="FFFF0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a:solidFill>
                  <a:schemeClr val="tx1"/>
                </a:solidFill>
              </a:rPr>
              <a:t>Menggerakan</a:t>
            </a:r>
            <a:r>
              <a:rPr lang="en-US" sz="1600" b="1" dirty="0">
                <a:solidFill>
                  <a:schemeClr val="tx1"/>
                </a:solidFill>
              </a:rPr>
              <a:t> </a:t>
            </a:r>
            <a:r>
              <a:rPr lang="en-US" sz="1600" b="1" dirty="0" err="1">
                <a:solidFill>
                  <a:schemeClr val="tx1"/>
                </a:solidFill>
              </a:rPr>
              <a:t>dan</a:t>
            </a:r>
            <a:r>
              <a:rPr lang="en-US" sz="1600" b="1" dirty="0">
                <a:solidFill>
                  <a:schemeClr val="tx1"/>
                </a:solidFill>
              </a:rPr>
              <a:t> </a:t>
            </a:r>
            <a:r>
              <a:rPr lang="en-US" sz="1600" b="1" dirty="0" err="1">
                <a:solidFill>
                  <a:schemeClr val="tx1"/>
                </a:solidFill>
              </a:rPr>
              <a:t>mengembangkan</a:t>
            </a:r>
            <a:r>
              <a:rPr lang="en-US" sz="1600" b="1" dirty="0">
                <a:solidFill>
                  <a:schemeClr val="tx1"/>
                </a:solidFill>
              </a:rPr>
              <a:t> </a:t>
            </a:r>
            <a:r>
              <a:rPr lang="en-US" sz="1600" b="1" dirty="0" err="1">
                <a:solidFill>
                  <a:schemeClr val="tx1"/>
                </a:solidFill>
              </a:rPr>
              <a:t>partsisipasi</a:t>
            </a:r>
            <a:r>
              <a:rPr lang="en-US" sz="1600" b="1" dirty="0">
                <a:solidFill>
                  <a:schemeClr val="tx1"/>
                </a:solidFill>
              </a:rPr>
              <a:t>, </a:t>
            </a:r>
            <a:r>
              <a:rPr lang="en-US" sz="1600" b="1" dirty="0" err="1">
                <a:solidFill>
                  <a:schemeClr val="tx1"/>
                </a:solidFill>
              </a:rPr>
              <a:t>gotong</a:t>
            </a:r>
            <a:r>
              <a:rPr lang="en-US" sz="1600" b="1" dirty="0">
                <a:solidFill>
                  <a:schemeClr val="tx1"/>
                </a:solidFill>
              </a:rPr>
              <a:t> </a:t>
            </a:r>
            <a:r>
              <a:rPr lang="en-US" sz="1600" b="1" dirty="0" err="1">
                <a:solidFill>
                  <a:schemeClr val="tx1"/>
                </a:solidFill>
              </a:rPr>
              <a:t>royong</a:t>
            </a:r>
            <a:r>
              <a:rPr lang="en-US" sz="1600" b="1" dirty="0">
                <a:solidFill>
                  <a:schemeClr val="tx1"/>
                </a:solidFill>
              </a:rPr>
              <a:t>, </a:t>
            </a:r>
            <a:r>
              <a:rPr lang="en-US" sz="1600" b="1" dirty="0" err="1">
                <a:solidFill>
                  <a:schemeClr val="tx1"/>
                </a:solidFill>
              </a:rPr>
              <a:t>dan</a:t>
            </a:r>
            <a:r>
              <a:rPr lang="en-US" sz="1600" b="1" dirty="0">
                <a:solidFill>
                  <a:schemeClr val="tx1"/>
                </a:solidFill>
              </a:rPr>
              <a:t> </a:t>
            </a:r>
            <a:r>
              <a:rPr lang="en-US" sz="1600" b="1" dirty="0" err="1">
                <a:solidFill>
                  <a:schemeClr val="tx1"/>
                </a:solidFill>
              </a:rPr>
              <a:t>swadaya</a:t>
            </a:r>
            <a:r>
              <a:rPr lang="en-US" sz="1600" b="1" dirty="0">
                <a:solidFill>
                  <a:schemeClr val="tx1"/>
                </a:solidFill>
              </a:rPr>
              <a:t> </a:t>
            </a:r>
            <a:r>
              <a:rPr lang="en-US" sz="1600" b="1" dirty="0" err="1">
                <a:solidFill>
                  <a:schemeClr val="tx1"/>
                </a:solidFill>
              </a:rPr>
              <a:t>masy</a:t>
            </a:r>
            <a:r>
              <a:rPr lang="en-US" sz="1600" b="1" dirty="0">
                <a:solidFill>
                  <a:schemeClr val="tx1"/>
                </a:solidFill>
              </a:rPr>
              <a:t> </a:t>
            </a:r>
            <a:r>
              <a:rPr lang="en-US" sz="1600" b="1" dirty="0" err="1">
                <a:solidFill>
                  <a:schemeClr val="tx1"/>
                </a:solidFill>
              </a:rPr>
              <a:t>dlm</a:t>
            </a:r>
            <a:r>
              <a:rPr lang="en-US" sz="1600" b="1" dirty="0">
                <a:solidFill>
                  <a:schemeClr val="tx1"/>
                </a:solidFill>
              </a:rPr>
              <a:t> </a:t>
            </a:r>
            <a:r>
              <a:rPr lang="en-US" sz="1600" b="1" dirty="0" err="1">
                <a:solidFill>
                  <a:schemeClr val="tx1"/>
                </a:solidFill>
              </a:rPr>
              <a:t>mengembangkan</a:t>
            </a:r>
            <a:r>
              <a:rPr lang="en-US" sz="1600" b="1" dirty="0">
                <a:solidFill>
                  <a:schemeClr val="tx1"/>
                </a:solidFill>
              </a:rPr>
              <a:t> </a:t>
            </a:r>
            <a:r>
              <a:rPr lang="en-US" sz="1600" b="1" dirty="0" err="1">
                <a:solidFill>
                  <a:schemeClr val="tx1"/>
                </a:solidFill>
              </a:rPr>
              <a:t>posyandu</a:t>
            </a:r>
            <a:endParaRPr lang="en-US" sz="1600" b="1" dirty="0">
              <a:solidFill>
                <a:schemeClr val="tx1"/>
              </a:solidFill>
            </a:endParaRPr>
          </a:p>
        </p:txBody>
      </p:sp>
    </p:spTree>
    <p:extLst>
      <p:ext uri="{BB962C8B-B14F-4D97-AF65-F5344CB8AC3E}">
        <p14:creationId xmlns:p14="http://schemas.microsoft.com/office/powerpoint/2010/main" val="1837899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97735" y="1571223"/>
            <a:ext cx="9247031" cy="3296991"/>
          </a:xfrm>
        </p:spPr>
        <p:txBody>
          <a:bodyPr>
            <a:normAutofit fontScale="92500"/>
          </a:bodyPr>
          <a:lstStyle/>
          <a:p>
            <a:pPr marL="0" lvl="0" indent="0" algn="ctr">
              <a:buNone/>
            </a:pPr>
            <a:endParaRPr lang="en-US" sz="3900" dirty="0">
              <a:solidFill>
                <a:srgbClr val="0070C0"/>
              </a:solidFill>
              <a:latin typeface="Microsoft Sans Serif" pitchFamily="34" charset="0"/>
              <a:ea typeface="Microsoft Sans Serif" pitchFamily="34" charset="0"/>
              <a:cs typeface="Microsoft Sans Serif" pitchFamily="34" charset="0"/>
              <a:sym typeface="Wingdings" pitchFamily="2" charset="2"/>
            </a:endParaRPr>
          </a:p>
          <a:p>
            <a:pPr marL="0" lvl="0" indent="0" algn="ctr">
              <a:buNone/>
            </a:pPr>
            <a:endParaRPr lang="en-US" sz="3900" b="1" dirty="0">
              <a:solidFill>
                <a:srgbClr val="FF0000"/>
              </a:solidFill>
              <a:latin typeface="Microsoft Sans Serif" pitchFamily="34" charset="0"/>
              <a:ea typeface="Microsoft Sans Serif" pitchFamily="34" charset="0"/>
              <a:cs typeface="Microsoft Sans Serif" pitchFamily="34" charset="0"/>
              <a:sym typeface="Wingdings" pitchFamily="2" charset="2"/>
            </a:endParaRPr>
          </a:p>
          <a:p>
            <a:pPr marL="0" lvl="0" indent="0" algn="ctr">
              <a:buNone/>
            </a:pPr>
            <a:r>
              <a:rPr lang="en-US" sz="3900" b="1" dirty="0">
                <a:solidFill>
                  <a:srgbClr val="FF0000"/>
                </a:solidFill>
                <a:latin typeface="Microsoft Sans Serif" pitchFamily="34" charset="0"/>
                <a:ea typeface="Microsoft Sans Serif" pitchFamily="34" charset="0"/>
                <a:cs typeface="Microsoft Sans Serif" pitchFamily="34" charset="0"/>
                <a:sym typeface="Wingdings" pitchFamily="2" charset="2"/>
              </a:rPr>
              <a:t>PERCEPATAN REVITALISASI POSYANDU MELALUI PENGUATAN KELEMBAGAAN DAN ADVOKASI REGULASI OLEH DPMPD </a:t>
            </a:r>
            <a:endParaRPr lang="en-US" sz="3900" u="sng" dirty="0">
              <a:latin typeface="Microsoft Sans Serif" pitchFamily="34" charset="0"/>
              <a:ea typeface="Microsoft Sans Serif" pitchFamily="34" charset="0"/>
              <a:cs typeface="Microsoft Sans Serif" pitchFamily="34" charset="0"/>
            </a:endParaRPr>
          </a:p>
        </p:txBody>
      </p:sp>
      <p:sp>
        <p:nvSpPr>
          <p:cNvPr id="4" name="Slide Number Placeholder 3"/>
          <p:cNvSpPr>
            <a:spLocks noGrp="1"/>
          </p:cNvSpPr>
          <p:nvPr>
            <p:ph type="sldNum" sz="quarter" idx="12"/>
          </p:nvPr>
        </p:nvSpPr>
        <p:spPr/>
        <p:txBody>
          <a:bodyPr/>
          <a:lstStyle/>
          <a:p>
            <a:pPr>
              <a:defRPr/>
            </a:pPr>
            <a:fld id="{E4D33737-9397-43A7-AAC9-7B991B81513B}" type="slidenum">
              <a:rPr lang="en-US" altLang="en-US" smtClean="0"/>
              <a:pPr>
                <a:defRPr/>
              </a:pPr>
              <a:t>8</a:t>
            </a:fld>
            <a:endParaRPr lang="en-US" altLang="en-US"/>
          </a:p>
        </p:txBody>
      </p:sp>
    </p:spTree>
    <p:extLst>
      <p:ext uri="{BB962C8B-B14F-4D97-AF65-F5344CB8AC3E}">
        <p14:creationId xmlns:p14="http://schemas.microsoft.com/office/powerpoint/2010/main" val="4245770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INDIKATOR CAPAIAN KEBERHASILAN</a:t>
            </a:r>
          </a:p>
        </p:txBody>
      </p:sp>
      <p:sp>
        <p:nvSpPr>
          <p:cNvPr id="3" name="Content Placeholder 2"/>
          <p:cNvSpPr>
            <a:spLocks noGrp="1"/>
          </p:cNvSpPr>
          <p:nvPr>
            <p:ph idx="1"/>
          </p:nvPr>
        </p:nvSpPr>
        <p:spPr/>
        <p:txBody>
          <a:bodyPr/>
          <a:lstStyle/>
          <a:p>
            <a:r>
              <a:rPr lang="en-US" b="1" dirty="0"/>
              <a:t>KELEMBAGAAN POSYANDU (POKJANAL DAN POKJA) AKTIF</a:t>
            </a:r>
          </a:p>
          <a:p>
            <a:r>
              <a:rPr lang="en-US" b="1" dirty="0"/>
              <a:t>MENINGKATNYA STRATA POSYANDU MENJADI POSYANDU KELUARGA YANG TERINTEGRASI DENGAN PROGRAM BANK SAMPAH DAN PROGRAM2 LAIN2</a:t>
            </a:r>
          </a:p>
          <a:p>
            <a:r>
              <a:rPr lang="en-US" b="1" dirty="0"/>
              <a:t>MENINGKATNYA KUALITAS KESEHATAN MASYARAKAT</a:t>
            </a:r>
          </a:p>
          <a:p>
            <a:r>
              <a:rPr lang="en-US" b="1" dirty="0"/>
              <a:t>MENURUNNYA ANGKA STUNTING </a:t>
            </a:r>
          </a:p>
          <a:p>
            <a:r>
              <a:rPr lang="en-US" b="1" dirty="0"/>
              <a:t>MENINGKATNYA PENDAPATAN DAN KESEJAHTERAAN MASYARAKAT</a:t>
            </a:r>
          </a:p>
          <a:p>
            <a:r>
              <a:rPr lang="en-US" b="1" dirty="0"/>
              <a:t>SISTIM INFORMASI POSYANDU BERJALAN</a:t>
            </a:r>
          </a:p>
        </p:txBody>
      </p:sp>
    </p:spTree>
    <p:extLst>
      <p:ext uri="{BB962C8B-B14F-4D97-AF65-F5344CB8AC3E}">
        <p14:creationId xmlns:p14="http://schemas.microsoft.com/office/powerpoint/2010/main" val="13892626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2512</TotalTime>
  <Words>1447</Words>
  <Application>Microsoft Office PowerPoint</Application>
  <PresentationFormat>Widescreen</PresentationFormat>
  <Paragraphs>185</Paragraphs>
  <Slides>15</Slides>
  <Notes>12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15</vt:i4>
      </vt:variant>
    </vt:vector>
  </HeadingPairs>
  <TitlesOfParts>
    <vt:vector size="25" baseType="lpstr">
      <vt:lpstr>Arial</vt:lpstr>
      <vt:lpstr>Arial Nova Cond</vt:lpstr>
      <vt:lpstr>Berlin Sans FB Demi</vt:lpstr>
      <vt:lpstr>Calibri</vt:lpstr>
      <vt:lpstr>Century Gothic</vt:lpstr>
      <vt:lpstr>Microsoft Sans Serif</vt:lpstr>
      <vt:lpstr>Wingdings 3</vt:lpstr>
      <vt:lpstr>Ion Boardroom</vt:lpstr>
      <vt:lpstr>Office Theme</vt:lpstr>
      <vt:lpstr>2_Office Theme</vt:lpstr>
      <vt:lpstr>REVITALISASI POSYANDU  MELALUI PENGUATAN KELEMBAGAAN DAN ADVOKASI REGULASI  </vt:lpstr>
      <vt:lpstr>Revitalisasi Posyandu sebagai upaya mengoptimalkan fungsi dan strata posyandu</vt:lpstr>
      <vt:lpstr>PowerPoint Presentation</vt:lpstr>
      <vt:lpstr>PowerPoint Presentation</vt:lpstr>
      <vt:lpstr>PowerPoint Presentation</vt:lpstr>
      <vt:lpstr>PowerPoint Presentation</vt:lpstr>
      <vt:lpstr>PowerPoint Presentation</vt:lpstr>
      <vt:lpstr>PowerPoint Presentation</vt:lpstr>
      <vt:lpstr>INDIKATOR CAPAIAN KEBERHASILAN</vt:lpstr>
      <vt:lpstr>  Dalam rangka melaksanakan tanggung jawab yang diemban oleh DPMPD DUKCAPIL untuk Program Revitalisasi Posyandu, Langkah Langkah yang dilakukan adalah : </vt:lpstr>
      <vt:lpstr>  Dalam rangka melaksanakan tanggung jawab yang diemban oleh DPMPD DUKCAPIL untuk Program Revitalisasi Posyandu, Langkah Langkah yang dilakukan adalah : </vt:lpstr>
      <vt:lpstr>PowerPoint Presentation</vt:lpstr>
      <vt:lpstr>KEGIATAN YANG DILAKUKAN TAHUN 2019</vt:lpstr>
      <vt:lpstr>KEGIATAN YANG DILAKUKAN TAHUN 2020 S/D 2022</vt:lpstr>
      <vt:lpstr>EVALUASI KEGIATAN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DANA DESA UNTUK 10 PROGRAM POKOK PKK</dc:title>
  <dc:creator>Windows User</dc:creator>
  <cp:lastModifiedBy>ASUS</cp:lastModifiedBy>
  <cp:revision>135</cp:revision>
  <cp:lastPrinted>2020-06-15T04:55:44Z</cp:lastPrinted>
  <dcterms:created xsi:type="dcterms:W3CDTF">2018-11-29T08:31:53Z</dcterms:created>
  <dcterms:modified xsi:type="dcterms:W3CDTF">2023-03-29T01:12:02Z</dcterms:modified>
</cp:coreProperties>
</file>