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iieP5Avu+sOng+QSXUhvOMmTr2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escripción">
  <p:cSld name="Título y descripció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2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 con descripción">
  <p:cSld name="Cita con descripció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2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103" name="Google Shape;103;p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23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jeta de nombre">
  <p:cSld name="Tarjeta de nombr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2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r la tarjeta de nombre">
  <p:cSld name="Citar la tarjeta de nombr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25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2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118" name="Google Shape;118;p25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25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adero o falso">
  <p:cSld name="Verdadero o falso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7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2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8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2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14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30" name="Google Shape;30;p14"/>
            <p:cNvSpPr/>
            <p:nvPr/>
          </p:nvSpPr>
          <p:spPr>
            <a:xfrm>
              <a:off x="0" y="-7862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31" name="Google Shape;31;p1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" name="Google Shape;32;p1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3" name="Google Shape;33;p14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34" name="Google Shape;34;p14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5" name="Google Shape;35;p1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4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37" name="Google Shape;37;p14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38" name="Google Shape;38;p14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39" name="Google Shape;39;p1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" name="Google Shape;40;p14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3" name="Google Shape;63;p17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0" name="Google Shape;80;p2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6" name="Google Shape;86;p21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2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89" name="Google Shape;89;p2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0" name="Google Shape;10;p1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13" name="Google Shape;13;p1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4" name="Google Shape;14;p1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15" name="Google Shape;15;p1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2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2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5.jpg"/><Relationship Id="rId9" Type="http://schemas.openxmlformats.org/officeDocument/2006/relationships/image" Target="../media/image4.png"/><Relationship Id="rId5" Type="http://schemas.openxmlformats.org/officeDocument/2006/relationships/image" Target="../media/image9.jpg"/><Relationship Id="rId6" Type="http://schemas.openxmlformats.org/officeDocument/2006/relationships/image" Target="../media/image8.jpg"/><Relationship Id="rId7" Type="http://schemas.openxmlformats.org/officeDocument/2006/relationships/image" Target="../media/image13.jpg"/><Relationship Id="rId8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3.jpg"/><Relationship Id="rId5" Type="http://schemas.openxmlformats.org/officeDocument/2006/relationships/image" Target="../media/image10.jpg"/><Relationship Id="rId6" Type="http://schemas.openxmlformats.org/officeDocument/2006/relationships/image" Target="../media/image18.jpg"/><Relationship Id="rId7" Type="http://schemas.openxmlformats.org/officeDocument/2006/relationships/image" Target="../media/image12.jpg"/><Relationship Id="rId8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5.jpg"/><Relationship Id="rId5" Type="http://schemas.openxmlformats.org/officeDocument/2006/relationships/image" Target="../media/image20.png"/><Relationship Id="rId6" Type="http://schemas.openxmlformats.org/officeDocument/2006/relationships/image" Target="../media/image19.png"/><Relationship Id="rId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/>
          <p:nvPr>
            <p:ph type="title"/>
          </p:nvPr>
        </p:nvSpPr>
        <p:spPr>
          <a:xfrm>
            <a:off x="677334" y="609600"/>
            <a:ext cx="8596668" cy="704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Trebuchet MS"/>
              <a:buNone/>
            </a:pPr>
            <a:r>
              <a:rPr b="1" lang="es-AR" sz="4400">
                <a:solidFill>
                  <a:srgbClr val="0070C0"/>
                </a:solidFill>
              </a:rPr>
              <a:t>PRESENTACION</a:t>
            </a:r>
            <a:r>
              <a:rPr b="1" lang="es-AR" sz="4400"/>
              <a:t> </a:t>
            </a:r>
            <a:endParaRPr/>
          </a:p>
        </p:txBody>
      </p:sp>
      <p:pic>
        <p:nvPicPr>
          <p:cNvPr id="144" name="Google Shape;14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0100" y="2160302"/>
            <a:ext cx="2708846" cy="27088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sarrollo Sostenible Logo" id="145" name="Google Shape;14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7334" y="1893602"/>
            <a:ext cx="8010525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"/>
          <p:cNvSpPr txBox="1"/>
          <p:nvPr/>
        </p:nvSpPr>
        <p:spPr>
          <a:xfrm>
            <a:off x="866774" y="3429000"/>
            <a:ext cx="755332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2400" u="none" cap="none" strike="noStrik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LIC. ANA MARIA PAREDES – SECRETARIA DE SALUD PUBLICA Y DESARROLLO SOCIAL  </a:t>
            </a:r>
            <a:endParaRPr/>
          </a:p>
        </p:txBody>
      </p:sp>
      <p:sp>
        <p:nvSpPr>
          <p:cNvPr id="147" name="Google Shape;147;p1"/>
          <p:cNvSpPr txBox="1"/>
          <p:nvPr/>
        </p:nvSpPr>
        <p:spPr>
          <a:xfrm>
            <a:off x="866775" y="4545982"/>
            <a:ext cx="747712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240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LIC. C. AGUSTIN PERONI – SECRETARIO DE GOBIERNO Y HACIENDA 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s-AR"/>
              <a:t>ACCIONES OGP LOCAL</a:t>
            </a:r>
            <a:br>
              <a:rPr b="1" lang="es-AR"/>
            </a:br>
            <a:r>
              <a:rPr b="1" lang="es-AR"/>
              <a:t>GENERO</a:t>
            </a:r>
            <a:endParaRPr/>
          </a:p>
        </p:txBody>
      </p:sp>
      <p:sp>
        <p:nvSpPr>
          <p:cNvPr id="318" name="Google Shape;318;p10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b="1" lang="es-AR" sz="2400">
                <a:solidFill>
                  <a:srgbClr val="FFC000"/>
                </a:solidFill>
              </a:rPr>
              <a:t>BECAS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b="1" lang="es-AR" sz="2400">
                <a:solidFill>
                  <a:srgbClr val="FFC000"/>
                </a:solidFill>
              </a:rPr>
              <a:t>PROMOCION EMPLEO Y ECONOMIA FAMILIAR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b="1" lang="es-AR" sz="2400">
                <a:solidFill>
                  <a:srgbClr val="FFC000"/>
                </a:solidFill>
              </a:rPr>
              <a:t>POLO DE LA MUJER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b="1" lang="es-AR" sz="2400">
                <a:solidFill>
                  <a:srgbClr val="FFC000"/>
                </a:solidFill>
              </a:rPr>
              <a:t>SALVA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b="1" lang="es-AR" sz="2400">
                <a:solidFill>
                  <a:srgbClr val="FFC000"/>
                </a:solidFill>
              </a:rPr>
              <a:t>ESI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b="1" lang="es-AR" sz="2400">
                <a:solidFill>
                  <a:srgbClr val="FFC000"/>
                </a:solidFill>
              </a:rPr>
              <a:t>INCORPORACION ENFOQUE GENERO ESPACIOS DE LIDERAZGO POLITICO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b="1">
              <a:solidFill>
                <a:srgbClr val="FFC000"/>
              </a:solidFill>
            </a:endParaRPr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319" name="Google Shape;31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8281" y="1930400"/>
            <a:ext cx="2708846" cy="27088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lustración de Masculino Y Femenino Símbolo De Género Dibujo y más Vectores  Libres de Derechos de Arte - iStock" id="320" name="Google Shape;32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38924" y="241300"/>
            <a:ext cx="2421467" cy="22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1"/>
          <p:cNvSpPr txBox="1"/>
          <p:nvPr>
            <p:ph type="title"/>
          </p:nvPr>
        </p:nvSpPr>
        <p:spPr>
          <a:xfrm>
            <a:off x="-40787" y="1251665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s-AR"/>
              <a:t>FIN</a:t>
            </a:r>
            <a:endParaRPr/>
          </a:p>
        </p:txBody>
      </p:sp>
      <p:pic>
        <p:nvPicPr>
          <p:cNvPr id="326" name="Google Shape;32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5881" y="2184686"/>
            <a:ext cx="2708846" cy="2708846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1"/>
          <p:cNvSpPr txBox="1"/>
          <p:nvPr/>
        </p:nvSpPr>
        <p:spPr>
          <a:xfrm>
            <a:off x="-40787" y="2651482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s-AR"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MUCHAS GRACIAS</a:t>
            </a:r>
            <a:endParaRPr/>
          </a:p>
        </p:txBody>
      </p:sp>
      <p:pic>
        <p:nvPicPr>
          <p:cNvPr descr="Desarrollo Sostenible Logo" id="328" name="Google Shape;32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1088" y="4285536"/>
            <a:ext cx="8010525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"/>
          <p:cNvSpPr txBox="1"/>
          <p:nvPr>
            <p:ph type="title"/>
          </p:nvPr>
        </p:nvSpPr>
        <p:spPr>
          <a:xfrm>
            <a:off x="241071" y="221638"/>
            <a:ext cx="9198203" cy="83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s-AR"/>
              <a:t>VICUÑA MACKENNA - CIUDAD</a:t>
            </a:r>
            <a:endParaRPr/>
          </a:p>
        </p:txBody>
      </p:sp>
      <p:pic>
        <p:nvPicPr>
          <p:cNvPr id="153" name="Google Shape;153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532" y="1102546"/>
            <a:ext cx="4258114" cy="5614723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4" name="Google Shape;154;p2"/>
          <p:cNvSpPr txBox="1"/>
          <p:nvPr/>
        </p:nvSpPr>
        <p:spPr>
          <a:xfrm>
            <a:off x="265059" y="1592908"/>
            <a:ext cx="343924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</a:pPr>
            <a:r>
              <a:rPr b="1" lang="es-AR" sz="240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HABITANTES: 15.000</a:t>
            </a:r>
            <a:endParaRPr/>
          </a:p>
        </p:txBody>
      </p:sp>
      <p:sp>
        <p:nvSpPr>
          <p:cNvPr id="155" name="Google Shape;155;p2"/>
          <p:cNvSpPr txBox="1"/>
          <p:nvPr/>
        </p:nvSpPr>
        <p:spPr>
          <a:xfrm>
            <a:off x="265059" y="2116313"/>
            <a:ext cx="630883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1" lang="es-AR" sz="2400">
                <a:solidFill>
                  <a:srgbClr val="7030A0"/>
                </a:solidFill>
                <a:latin typeface="Trebuchet MS"/>
                <a:ea typeface="Trebuchet MS"/>
                <a:cs typeface="Trebuchet MS"/>
                <a:sym typeface="Trebuchet MS"/>
              </a:rPr>
              <a:t>ACT. ECON.: SECTOR AGROPECUARIO</a:t>
            </a:r>
            <a:endParaRPr/>
          </a:p>
        </p:txBody>
      </p:sp>
      <p:sp>
        <p:nvSpPr>
          <p:cNvPr id="156" name="Google Shape;156;p2"/>
          <p:cNvSpPr txBox="1"/>
          <p:nvPr/>
        </p:nvSpPr>
        <p:spPr>
          <a:xfrm>
            <a:off x="241072" y="1067270"/>
            <a:ext cx="31784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b="1" lang="es-AR" sz="2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FUNDACION: 1904</a:t>
            </a: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8409229" y="5076047"/>
            <a:ext cx="478172" cy="436228"/>
          </a:xfrm>
          <a:prstGeom prst="ellipse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8" name="Google Shape;15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3450" y="2654814"/>
            <a:ext cx="4599405" cy="3909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"/>
          <p:cNvSpPr txBox="1"/>
          <p:nvPr>
            <p:ph type="title"/>
          </p:nvPr>
        </p:nvSpPr>
        <p:spPr>
          <a:xfrm>
            <a:off x="352425" y="255664"/>
            <a:ext cx="5019675" cy="67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s-AR"/>
              <a:t>MUNICIPIO - MISION</a:t>
            </a:r>
            <a:endParaRPr/>
          </a:p>
        </p:txBody>
      </p:sp>
      <p:sp>
        <p:nvSpPr>
          <p:cNvPr id="164" name="Google Shape;164;p3"/>
          <p:cNvSpPr txBox="1"/>
          <p:nvPr>
            <p:ph idx="1" type="body"/>
          </p:nvPr>
        </p:nvSpPr>
        <p:spPr>
          <a:xfrm>
            <a:off x="803846" y="1125080"/>
            <a:ext cx="10515600" cy="2303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280"/>
              <a:buChar char="►"/>
            </a:pPr>
            <a:r>
              <a:rPr b="1" lang="es-AR" sz="1600"/>
              <a:t>ORGANISMO PUBLICO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b="1" lang="es-AR" sz="1600"/>
              <a:t>LEY PROVINCIAL Nº 8.102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b="1" lang="es-AR" sz="1600"/>
              <a:t>CONTRIBUIR BIENESTAR SOCIAL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b="1" lang="es-AR" sz="1600"/>
              <a:t>PROMOVER DESARROLLO ECONOMICO, SOCIAL Y CULTURAL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b="1" lang="es-AR" sz="1600"/>
              <a:t>GESTION INTEGRAL, MODERNA, INNOVADORA Y EFICIENTE 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b="1" lang="es-AR" sz="1600"/>
              <a:t>CIUDADANOS</a:t>
            </a:r>
            <a:endParaRPr/>
          </a:p>
        </p:txBody>
      </p:sp>
      <p:pic>
        <p:nvPicPr>
          <p:cNvPr id="165" name="Google Shape;16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8767" y="3050810"/>
            <a:ext cx="5402708" cy="3538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9425" y="-297203"/>
            <a:ext cx="2708846" cy="270884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"/>
          <p:cNvSpPr txBox="1"/>
          <p:nvPr/>
        </p:nvSpPr>
        <p:spPr>
          <a:xfrm>
            <a:off x="390525" y="3429000"/>
            <a:ext cx="5019675" cy="953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s-AR"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GESTION - VALORES</a:t>
            </a:r>
            <a:endParaRPr/>
          </a:p>
        </p:txBody>
      </p:sp>
      <p:sp>
        <p:nvSpPr>
          <p:cNvPr id="168" name="Google Shape;168;p3"/>
          <p:cNvSpPr txBox="1"/>
          <p:nvPr/>
        </p:nvSpPr>
        <p:spPr>
          <a:xfrm>
            <a:off x="2663603" y="5182165"/>
            <a:ext cx="14620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80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EFICIENCIA</a:t>
            </a:r>
            <a:endParaRPr/>
          </a:p>
        </p:txBody>
      </p:sp>
      <p:sp>
        <p:nvSpPr>
          <p:cNvPr id="169" name="Google Shape;169;p3"/>
          <p:cNvSpPr txBox="1"/>
          <p:nvPr/>
        </p:nvSpPr>
        <p:spPr>
          <a:xfrm>
            <a:off x="3514057" y="5747008"/>
            <a:ext cx="243770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8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COMPROMISO SOCIAL </a:t>
            </a:r>
            <a:endParaRPr/>
          </a:p>
        </p:txBody>
      </p:sp>
      <p:sp>
        <p:nvSpPr>
          <p:cNvPr id="170" name="Google Shape;170;p3"/>
          <p:cNvSpPr txBox="1"/>
          <p:nvPr/>
        </p:nvSpPr>
        <p:spPr>
          <a:xfrm>
            <a:off x="743299" y="4869775"/>
            <a:ext cx="27707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TRANSPARENCIA</a:t>
            </a:r>
            <a:endParaRPr/>
          </a:p>
        </p:txBody>
      </p:sp>
      <p:sp>
        <p:nvSpPr>
          <p:cNvPr id="171" name="Google Shape;171;p3"/>
          <p:cNvSpPr txBox="1"/>
          <p:nvPr/>
        </p:nvSpPr>
        <p:spPr>
          <a:xfrm>
            <a:off x="2566988" y="6217454"/>
            <a:ext cx="14716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CONFIANZA</a:t>
            </a:r>
            <a:endParaRPr/>
          </a:p>
        </p:txBody>
      </p:sp>
      <p:sp>
        <p:nvSpPr>
          <p:cNvPr id="172" name="Google Shape;172;p3"/>
          <p:cNvSpPr txBox="1"/>
          <p:nvPr/>
        </p:nvSpPr>
        <p:spPr>
          <a:xfrm>
            <a:off x="1173194" y="5682718"/>
            <a:ext cx="18938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80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INTEGRACION</a:t>
            </a:r>
            <a:endParaRPr/>
          </a:p>
        </p:txBody>
      </p:sp>
      <p:sp>
        <p:nvSpPr>
          <p:cNvPr id="173" name="Google Shape;173;p3"/>
          <p:cNvSpPr txBox="1"/>
          <p:nvPr/>
        </p:nvSpPr>
        <p:spPr>
          <a:xfrm>
            <a:off x="4164218" y="4782235"/>
            <a:ext cx="21960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800">
                <a:solidFill>
                  <a:srgbClr val="16B0E3"/>
                </a:solidFill>
                <a:latin typeface="Trebuchet MS"/>
                <a:ea typeface="Trebuchet MS"/>
                <a:cs typeface="Trebuchet MS"/>
                <a:sym typeface="Trebuchet MS"/>
              </a:rPr>
              <a:t>RESPONSABILIDAD</a:t>
            </a:r>
            <a:endParaRPr/>
          </a:p>
        </p:txBody>
      </p:sp>
      <p:sp>
        <p:nvSpPr>
          <p:cNvPr id="174" name="Google Shape;174;p3"/>
          <p:cNvSpPr txBox="1"/>
          <p:nvPr/>
        </p:nvSpPr>
        <p:spPr>
          <a:xfrm>
            <a:off x="1975675" y="4382305"/>
            <a:ext cx="32808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800">
                <a:solidFill>
                  <a:srgbClr val="7030A0"/>
                </a:solidFill>
                <a:latin typeface="Trebuchet MS"/>
                <a:ea typeface="Trebuchet MS"/>
                <a:cs typeface="Trebuchet MS"/>
                <a:sym typeface="Trebuchet MS"/>
              </a:rPr>
              <a:t>PARTICIPACION CIUDADANA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4"/>
          <p:cNvGrpSpPr/>
          <p:nvPr/>
        </p:nvGrpSpPr>
        <p:grpSpPr>
          <a:xfrm>
            <a:off x="448103" y="1200636"/>
            <a:ext cx="5033086" cy="2825592"/>
            <a:chOff x="207945" y="486"/>
            <a:chExt cx="5033086" cy="2825592"/>
          </a:xfrm>
        </p:grpSpPr>
        <p:sp>
          <p:nvSpPr>
            <p:cNvPr id="180" name="Google Shape;180;p4"/>
            <p:cNvSpPr/>
            <p:nvPr/>
          </p:nvSpPr>
          <p:spPr>
            <a:xfrm>
              <a:off x="2724488" y="736317"/>
              <a:ext cx="108402" cy="68658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19050">
              <a:solidFill>
                <a:srgbClr val="4BA0B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1" name="Google Shape;181;p4"/>
            <p:cNvSpPr/>
            <p:nvPr/>
          </p:nvSpPr>
          <p:spPr>
            <a:xfrm>
              <a:off x="2569963" y="736317"/>
              <a:ext cx="154524" cy="67696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19050">
              <a:solidFill>
                <a:srgbClr val="4BA0B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2" name="Google Shape;182;p4"/>
            <p:cNvSpPr/>
            <p:nvPr/>
          </p:nvSpPr>
          <p:spPr>
            <a:xfrm>
              <a:off x="2724488" y="736317"/>
              <a:ext cx="1780711" cy="135392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06304"/>
                  </a:lnTo>
                  <a:lnTo>
                    <a:pt x="120000" y="106304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19050">
              <a:solidFill>
                <a:srgbClr val="4BA0B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3" name="Google Shape;183;p4"/>
            <p:cNvSpPr/>
            <p:nvPr/>
          </p:nvSpPr>
          <p:spPr>
            <a:xfrm>
              <a:off x="2678768" y="736317"/>
              <a:ext cx="91440" cy="135392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19050">
              <a:solidFill>
                <a:srgbClr val="4BA0B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4" name="Google Shape;184;p4"/>
            <p:cNvSpPr/>
            <p:nvPr/>
          </p:nvSpPr>
          <p:spPr>
            <a:xfrm>
              <a:off x="943776" y="736317"/>
              <a:ext cx="1780711" cy="135392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06304"/>
                  </a:lnTo>
                  <a:lnTo>
                    <a:pt x="0" y="106304"/>
                  </a:lnTo>
                  <a:lnTo>
                    <a:pt x="0" y="120000"/>
                  </a:lnTo>
                </a:path>
              </a:pathLst>
            </a:custGeom>
            <a:noFill/>
            <a:ln cap="rnd" cmpd="sng" w="19050">
              <a:solidFill>
                <a:srgbClr val="4BA0B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5" name="Google Shape;185;p4"/>
            <p:cNvSpPr/>
            <p:nvPr/>
          </p:nvSpPr>
          <p:spPr>
            <a:xfrm>
              <a:off x="1988657" y="486"/>
              <a:ext cx="1471662" cy="735831"/>
            </a:xfrm>
            <a:prstGeom prst="rect">
              <a:avLst/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4"/>
            <p:cNvSpPr txBox="1"/>
            <p:nvPr/>
          </p:nvSpPr>
          <p:spPr>
            <a:xfrm>
              <a:off x="1988657" y="486"/>
              <a:ext cx="1471662" cy="735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9525" spcFirstLastPara="1" rIns="9525" wrap="square" tIns="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rebuchet MS"/>
                <a:buNone/>
              </a:pPr>
              <a:r>
                <a:rPr lang="es-AR" sz="15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Intendente</a:t>
              </a: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207945" y="2090247"/>
              <a:ext cx="1471662" cy="735831"/>
            </a:xfrm>
            <a:prstGeom prst="rect">
              <a:avLst/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4"/>
            <p:cNvSpPr txBox="1"/>
            <p:nvPr/>
          </p:nvSpPr>
          <p:spPr>
            <a:xfrm>
              <a:off x="207945" y="2090247"/>
              <a:ext cx="1471662" cy="735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9525" spcFirstLastPara="1" rIns="9525" wrap="square" tIns="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rebuchet MS"/>
                <a:buNone/>
              </a:pPr>
              <a:r>
                <a:rPr lang="es-AR" sz="15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Secretaría de Gobierno y Hacienda</a:t>
              </a: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988657" y="2090247"/>
              <a:ext cx="1471662" cy="735831"/>
            </a:xfrm>
            <a:prstGeom prst="rect">
              <a:avLst/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4"/>
            <p:cNvSpPr txBox="1"/>
            <p:nvPr/>
          </p:nvSpPr>
          <p:spPr>
            <a:xfrm>
              <a:off x="1988657" y="2090247"/>
              <a:ext cx="1471662" cy="735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9525" spcFirstLastPara="1" rIns="9525" wrap="square" tIns="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rebuchet MS"/>
                <a:buNone/>
              </a:pPr>
              <a:r>
                <a:rPr lang="es-AR" sz="15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Secretaría de Desarrollo Social y Salud Pública</a:t>
              </a: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769369" y="2090247"/>
              <a:ext cx="1471662" cy="735831"/>
            </a:xfrm>
            <a:prstGeom prst="rect">
              <a:avLst/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4"/>
            <p:cNvSpPr txBox="1"/>
            <p:nvPr/>
          </p:nvSpPr>
          <p:spPr>
            <a:xfrm>
              <a:off x="3769369" y="2090247"/>
              <a:ext cx="1471662" cy="735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9525" spcFirstLastPara="1" rIns="9525" wrap="square" tIns="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rebuchet MS"/>
                <a:buNone/>
              </a:pPr>
              <a:r>
                <a:rPr lang="es-AR" sz="15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Secretaría de Obras Públicas</a:t>
              </a: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1098301" y="1045366"/>
              <a:ext cx="1471662" cy="735831"/>
            </a:xfrm>
            <a:prstGeom prst="rect">
              <a:avLst/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4"/>
            <p:cNvSpPr txBox="1"/>
            <p:nvPr/>
          </p:nvSpPr>
          <p:spPr>
            <a:xfrm>
              <a:off x="1098301" y="1045366"/>
              <a:ext cx="1471662" cy="735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9525" spcFirstLastPara="1" rIns="9525" wrap="square" tIns="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rebuchet MS"/>
                <a:buNone/>
              </a:pPr>
              <a:r>
                <a:rPr lang="es-AR" sz="15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Concejo Deliberante</a:t>
              </a: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2832891" y="1054991"/>
              <a:ext cx="1471662" cy="735831"/>
            </a:xfrm>
            <a:prstGeom prst="rect">
              <a:avLst/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4"/>
            <p:cNvSpPr txBox="1"/>
            <p:nvPr/>
          </p:nvSpPr>
          <p:spPr>
            <a:xfrm>
              <a:off x="2832891" y="1054991"/>
              <a:ext cx="1471662" cy="735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9525" spcFirstLastPara="1" rIns="9525" wrap="square" tIns="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rebuchet MS"/>
                <a:buNone/>
              </a:pPr>
              <a:r>
                <a:rPr lang="es-AR" sz="15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Tribunal de Cuentas</a:t>
              </a:r>
              <a:endParaRPr/>
            </a:p>
          </p:txBody>
        </p:sp>
      </p:grpSp>
      <p:grpSp>
        <p:nvGrpSpPr>
          <p:cNvPr id="197" name="Google Shape;197;p4"/>
          <p:cNvGrpSpPr/>
          <p:nvPr/>
        </p:nvGrpSpPr>
        <p:grpSpPr>
          <a:xfrm>
            <a:off x="242788" y="4599513"/>
            <a:ext cx="8302962" cy="1425047"/>
            <a:chOff x="2630" y="177452"/>
            <a:chExt cx="8302962" cy="1425047"/>
          </a:xfrm>
        </p:grpSpPr>
        <p:sp>
          <p:nvSpPr>
            <p:cNvPr id="198" name="Google Shape;198;p4"/>
            <p:cNvSpPr/>
            <p:nvPr/>
          </p:nvSpPr>
          <p:spPr>
            <a:xfrm>
              <a:off x="4154111" y="766314"/>
              <a:ext cx="3562618" cy="24732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19050">
              <a:solidFill>
                <a:srgbClr val="4BA0B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9" name="Google Shape;199;p4"/>
            <p:cNvSpPr/>
            <p:nvPr/>
          </p:nvSpPr>
          <p:spPr>
            <a:xfrm>
              <a:off x="4154111" y="766314"/>
              <a:ext cx="2137571" cy="24732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19050">
              <a:solidFill>
                <a:srgbClr val="4BA0B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0" name="Google Shape;200;p4"/>
            <p:cNvSpPr/>
            <p:nvPr/>
          </p:nvSpPr>
          <p:spPr>
            <a:xfrm>
              <a:off x="4154111" y="766314"/>
              <a:ext cx="712523" cy="24732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19050">
              <a:solidFill>
                <a:srgbClr val="4BA0B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1" name="Google Shape;201;p4"/>
            <p:cNvSpPr/>
            <p:nvPr/>
          </p:nvSpPr>
          <p:spPr>
            <a:xfrm>
              <a:off x="3441587" y="766314"/>
              <a:ext cx="712523" cy="24732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19050">
              <a:solidFill>
                <a:srgbClr val="4BA0B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2" name="Google Shape;202;p4"/>
            <p:cNvSpPr/>
            <p:nvPr/>
          </p:nvSpPr>
          <p:spPr>
            <a:xfrm>
              <a:off x="2016540" y="766314"/>
              <a:ext cx="2137571" cy="24732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19050">
              <a:solidFill>
                <a:srgbClr val="4BA0B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3" name="Google Shape;203;p4"/>
            <p:cNvSpPr/>
            <p:nvPr/>
          </p:nvSpPr>
          <p:spPr>
            <a:xfrm>
              <a:off x="591493" y="766314"/>
              <a:ext cx="3562618" cy="24732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19050">
              <a:solidFill>
                <a:srgbClr val="4BA0B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4" name="Google Shape;204;p4"/>
            <p:cNvSpPr/>
            <p:nvPr/>
          </p:nvSpPr>
          <p:spPr>
            <a:xfrm>
              <a:off x="3565248" y="177452"/>
              <a:ext cx="1177725" cy="588862"/>
            </a:xfrm>
            <a:prstGeom prst="rect">
              <a:avLst/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4"/>
            <p:cNvSpPr txBox="1"/>
            <p:nvPr/>
          </p:nvSpPr>
          <p:spPr>
            <a:xfrm>
              <a:off x="3565248" y="177452"/>
              <a:ext cx="1177725" cy="588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rebuchet MS"/>
                <a:buNone/>
              </a:pPr>
              <a:r>
                <a:rPr lang="es-AR" sz="1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Secretaría de Desarrollo Social y Salud Pública</a:t>
              </a: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2630" y="1013637"/>
              <a:ext cx="1177725" cy="588862"/>
            </a:xfrm>
            <a:prstGeom prst="rect">
              <a:avLst/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4"/>
            <p:cNvSpPr txBox="1"/>
            <p:nvPr/>
          </p:nvSpPr>
          <p:spPr>
            <a:xfrm>
              <a:off x="2630" y="1013637"/>
              <a:ext cx="1177725" cy="588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rebuchet MS"/>
                <a:buNone/>
              </a:pPr>
              <a:r>
                <a:rPr lang="es-AR" sz="1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Dirección de Deportes</a:t>
              </a: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27677" y="1013637"/>
              <a:ext cx="1177725" cy="588862"/>
            </a:xfrm>
            <a:prstGeom prst="rect">
              <a:avLst/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4"/>
            <p:cNvSpPr txBox="1"/>
            <p:nvPr/>
          </p:nvSpPr>
          <p:spPr>
            <a:xfrm>
              <a:off x="1427677" y="1013637"/>
              <a:ext cx="1177725" cy="588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rebuchet MS"/>
                <a:buNone/>
              </a:pPr>
              <a:r>
                <a:rPr lang="es-AR" sz="1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Dirección de Cultura</a:t>
              </a: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2852725" y="1013637"/>
              <a:ext cx="1177725" cy="588862"/>
            </a:xfrm>
            <a:prstGeom prst="rect">
              <a:avLst/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4"/>
            <p:cNvSpPr txBox="1"/>
            <p:nvPr/>
          </p:nvSpPr>
          <p:spPr>
            <a:xfrm>
              <a:off x="2852725" y="1013637"/>
              <a:ext cx="1177725" cy="588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rebuchet MS"/>
                <a:buNone/>
              </a:pPr>
              <a:r>
                <a:rPr lang="es-AR" sz="1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Dirección Hospital</a:t>
              </a: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4277772" y="1013637"/>
              <a:ext cx="1177725" cy="588862"/>
            </a:xfrm>
            <a:prstGeom prst="rect">
              <a:avLst/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4"/>
            <p:cNvSpPr txBox="1"/>
            <p:nvPr/>
          </p:nvSpPr>
          <p:spPr>
            <a:xfrm>
              <a:off x="4277772" y="1013637"/>
              <a:ext cx="1177725" cy="588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rebuchet MS"/>
                <a:buNone/>
              </a:pPr>
              <a:r>
                <a:rPr lang="es-AR" sz="1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Área Social</a:t>
              </a: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5702819" y="1013637"/>
              <a:ext cx="1177725" cy="588862"/>
            </a:xfrm>
            <a:prstGeom prst="rect">
              <a:avLst/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4"/>
            <p:cNvSpPr txBox="1"/>
            <p:nvPr/>
          </p:nvSpPr>
          <p:spPr>
            <a:xfrm>
              <a:off x="5702819" y="1013637"/>
              <a:ext cx="1177725" cy="588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rebuchet MS"/>
                <a:buNone/>
              </a:pPr>
              <a:r>
                <a:rPr lang="es-AR" sz="1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Guardería</a:t>
              </a: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7127867" y="1013637"/>
              <a:ext cx="1177725" cy="588862"/>
            </a:xfrm>
            <a:prstGeom prst="rect">
              <a:avLst/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4"/>
            <p:cNvSpPr txBox="1"/>
            <p:nvPr/>
          </p:nvSpPr>
          <p:spPr>
            <a:xfrm>
              <a:off x="7127867" y="1013637"/>
              <a:ext cx="1177725" cy="588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rebuchet MS"/>
                <a:buNone/>
              </a:pPr>
              <a:r>
                <a:rPr lang="es-AR" sz="1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Hogar de Día</a:t>
              </a:r>
              <a:endParaRPr/>
            </a:p>
          </p:txBody>
        </p:sp>
      </p:grpSp>
      <p:grpSp>
        <p:nvGrpSpPr>
          <p:cNvPr id="218" name="Google Shape;218;p4"/>
          <p:cNvGrpSpPr/>
          <p:nvPr/>
        </p:nvGrpSpPr>
        <p:grpSpPr>
          <a:xfrm>
            <a:off x="8584669" y="538040"/>
            <a:ext cx="2541992" cy="5475061"/>
            <a:chOff x="659869" y="725"/>
            <a:chExt cx="2541992" cy="5475061"/>
          </a:xfrm>
        </p:grpSpPr>
        <p:sp>
          <p:nvSpPr>
            <p:cNvPr id="219" name="Google Shape;219;p4"/>
            <p:cNvSpPr/>
            <p:nvPr/>
          </p:nvSpPr>
          <p:spPr>
            <a:xfrm>
              <a:off x="1810092" y="575837"/>
              <a:ext cx="120773" cy="461239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19050">
              <a:solidFill>
                <a:srgbClr val="4BA0B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0" name="Google Shape;220;p4"/>
            <p:cNvSpPr/>
            <p:nvPr/>
          </p:nvSpPr>
          <p:spPr>
            <a:xfrm>
              <a:off x="1930866" y="575837"/>
              <a:ext cx="120773" cy="379573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19050">
              <a:solidFill>
                <a:srgbClr val="4BA0B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1" name="Google Shape;221;p4"/>
            <p:cNvSpPr/>
            <p:nvPr/>
          </p:nvSpPr>
          <p:spPr>
            <a:xfrm>
              <a:off x="1810092" y="575837"/>
              <a:ext cx="120773" cy="379573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19050">
              <a:solidFill>
                <a:srgbClr val="4BA0B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2" name="Google Shape;222;p4"/>
            <p:cNvSpPr/>
            <p:nvPr/>
          </p:nvSpPr>
          <p:spPr>
            <a:xfrm>
              <a:off x="1930866" y="575837"/>
              <a:ext cx="120773" cy="297907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19050">
              <a:solidFill>
                <a:srgbClr val="4BA0B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3" name="Google Shape;223;p4"/>
            <p:cNvSpPr/>
            <p:nvPr/>
          </p:nvSpPr>
          <p:spPr>
            <a:xfrm>
              <a:off x="1810092" y="575837"/>
              <a:ext cx="120773" cy="297907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19050">
              <a:solidFill>
                <a:srgbClr val="4BA0B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4" name="Google Shape;224;p4"/>
            <p:cNvSpPr/>
            <p:nvPr/>
          </p:nvSpPr>
          <p:spPr>
            <a:xfrm>
              <a:off x="1930866" y="575837"/>
              <a:ext cx="120773" cy="216241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19050">
              <a:solidFill>
                <a:srgbClr val="4BA0B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5" name="Google Shape;225;p4"/>
            <p:cNvSpPr/>
            <p:nvPr/>
          </p:nvSpPr>
          <p:spPr>
            <a:xfrm>
              <a:off x="1810092" y="575837"/>
              <a:ext cx="120773" cy="216241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19050">
              <a:solidFill>
                <a:srgbClr val="4BA0B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6" name="Google Shape;226;p4"/>
            <p:cNvSpPr/>
            <p:nvPr/>
          </p:nvSpPr>
          <p:spPr>
            <a:xfrm>
              <a:off x="1930866" y="575837"/>
              <a:ext cx="120773" cy="134576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19050">
              <a:solidFill>
                <a:srgbClr val="4BA0B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7" name="Google Shape;227;p4"/>
            <p:cNvSpPr/>
            <p:nvPr/>
          </p:nvSpPr>
          <p:spPr>
            <a:xfrm>
              <a:off x="1810092" y="575837"/>
              <a:ext cx="120773" cy="134576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19050">
              <a:solidFill>
                <a:srgbClr val="4BA0B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8" name="Google Shape;228;p4"/>
            <p:cNvSpPr/>
            <p:nvPr/>
          </p:nvSpPr>
          <p:spPr>
            <a:xfrm>
              <a:off x="1930866" y="575837"/>
              <a:ext cx="120773" cy="52910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19050">
              <a:solidFill>
                <a:srgbClr val="4BA0B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9" name="Google Shape;229;p4"/>
            <p:cNvSpPr/>
            <p:nvPr/>
          </p:nvSpPr>
          <p:spPr>
            <a:xfrm>
              <a:off x="1810092" y="575837"/>
              <a:ext cx="120773" cy="52910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19050">
              <a:solidFill>
                <a:srgbClr val="4BA0B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0" name="Google Shape;230;p4"/>
            <p:cNvSpPr/>
            <p:nvPr/>
          </p:nvSpPr>
          <p:spPr>
            <a:xfrm>
              <a:off x="1355754" y="725"/>
              <a:ext cx="1150222" cy="575111"/>
            </a:xfrm>
            <a:prstGeom prst="rect">
              <a:avLst/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4"/>
            <p:cNvSpPr txBox="1"/>
            <p:nvPr/>
          </p:nvSpPr>
          <p:spPr>
            <a:xfrm>
              <a:off x="1355754" y="725"/>
              <a:ext cx="1150222" cy="575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Trebuchet MS"/>
                <a:buNone/>
              </a:pPr>
              <a:r>
                <a:rPr lang="es-AR" sz="13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Secretaría de Gobierno y Hacienda</a:t>
              </a: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659869" y="817384"/>
              <a:ext cx="1150222" cy="575111"/>
            </a:xfrm>
            <a:prstGeom prst="rect">
              <a:avLst/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4"/>
            <p:cNvSpPr txBox="1"/>
            <p:nvPr/>
          </p:nvSpPr>
          <p:spPr>
            <a:xfrm>
              <a:off x="659869" y="817384"/>
              <a:ext cx="1150222" cy="575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Trebuchet MS"/>
                <a:buNone/>
              </a:pPr>
              <a:r>
                <a:rPr lang="es-AR" sz="13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Juzgado de Faltas</a:t>
              </a: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051639" y="817384"/>
              <a:ext cx="1150222" cy="575111"/>
            </a:xfrm>
            <a:prstGeom prst="rect">
              <a:avLst/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4"/>
            <p:cNvSpPr txBox="1"/>
            <p:nvPr/>
          </p:nvSpPr>
          <p:spPr>
            <a:xfrm>
              <a:off x="2051639" y="817384"/>
              <a:ext cx="1150222" cy="575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Trebuchet MS"/>
                <a:buNone/>
              </a:pPr>
              <a:r>
                <a:rPr lang="es-AR" sz="13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Registro Civil</a:t>
              </a: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659869" y="1634042"/>
              <a:ext cx="1150222" cy="575111"/>
            </a:xfrm>
            <a:prstGeom prst="rect">
              <a:avLst/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4"/>
            <p:cNvSpPr txBox="1"/>
            <p:nvPr/>
          </p:nvSpPr>
          <p:spPr>
            <a:xfrm>
              <a:off x="659869" y="1634042"/>
              <a:ext cx="1150222" cy="575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Trebuchet MS"/>
                <a:buNone/>
              </a:pPr>
              <a:r>
                <a:rPr lang="es-AR" sz="13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Bromatología</a:t>
              </a: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2051639" y="1634042"/>
              <a:ext cx="1150222" cy="575111"/>
            </a:xfrm>
            <a:prstGeom prst="rect">
              <a:avLst/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4"/>
            <p:cNvSpPr txBox="1"/>
            <p:nvPr/>
          </p:nvSpPr>
          <p:spPr>
            <a:xfrm>
              <a:off x="2051639" y="1634042"/>
              <a:ext cx="1150222" cy="575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Trebuchet MS"/>
                <a:buNone/>
              </a:pPr>
              <a:r>
                <a:rPr lang="es-AR" sz="13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Corralón </a:t>
              </a: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659869" y="2450700"/>
              <a:ext cx="1150222" cy="575111"/>
            </a:xfrm>
            <a:prstGeom prst="rect">
              <a:avLst/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4"/>
            <p:cNvSpPr txBox="1"/>
            <p:nvPr/>
          </p:nvSpPr>
          <p:spPr>
            <a:xfrm>
              <a:off x="659869" y="2450700"/>
              <a:ext cx="1150222" cy="575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Trebuchet MS"/>
                <a:buNone/>
              </a:pPr>
              <a:r>
                <a:rPr lang="es-AR" sz="13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Tránsito</a:t>
              </a: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2051639" y="2450700"/>
              <a:ext cx="1150222" cy="575111"/>
            </a:xfrm>
            <a:prstGeom prst="rect">
              <a:avLst/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4"/>
            <p:cNvSpPr txBox="1"/>
            <p:nvPr/>
          </p:nvSpPr>
          <p:spPr>
            <a:xfrm>
              <a:off x="2051639" y="2450700"/>
              <a:ext cx="1150222" cy="575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Trebuchet MS"/>
                <a:buNone/>
              </a:pPr>
              <a:r>
                <a:rPr lang="es-AR" sz="13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Licencias de Conducir</a:t>
              </a: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659869" y="3267359"/>
              <a:ext cx="1150222" cy="575111"/>
            </a:xfrm>
            <a:prstGeom prst="rect">
              <a:avLst/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4"/>
            <p:cNvSpPr txBox="1"/>
            <p:nvPr/>
          </p:nvSpPr>
          <p:spPr>
            <a:xfrm>
              <a:off x="659869" y="3267359"/>
              <a:ext cx="1150222" cy="575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Trebuchet MS"/>
                <a:buNone/>
              </a:pPr>
              <a:r>
                <a:rPr lang="es-AR" sz="13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Bioseguridad</a:t>
              </a: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2051639" y="3267359"/>
              <a:ext cx="1150222" cy="575111"/>
            </a:xfrm>
            <a:prstGeom prst="rect">
              <a:avLst/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4"/>
            <p:cNvSpPr txBox="1"/>
            <p:nvPr/>
          </p:nvSpPr>
          <p:spPr>
            <a:xfrm>
              <a:off x="2051639" y="3267359"/>
              <a:ext cx="1150222" cy="575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Trebuchet MS"/>
                <a:buNone/>
              </a:pPr>
              <a:r>
                <a:rPr lang="es-AR" sz="13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Legales</a:t>
              </a: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659869" y="4084017"/>
              <a:ext cx="1150222" cy="575111"/>
            </a:xfrm>
            <a:prstGeom prst="rect">
              <a:avLst/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4"/>
            <p:cNvSpPr txBox="1"/>
            <p:nvPr/>
          </p:nvSpPr>
          <p:spPr>
            <a:xfrm>
              <a:off x="659869" y="4084017"/>
              <a:ext cx="1150222" cy="575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Trebuchet MS"/>
                <a:buNone/>
              </a:pPr>
              <a:r>
                <a:rPr lang="es-AR" sz="13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Contaduría</a:t>
              </a: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2051639" y="4084017"/>
              <a:ext cx="1150222" cy="575111"/>
            </a:xfrm>
            <a:prstGeom prst="rect">
              <a:avLst/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4"/>
            <p:cNvSpPr txBox="1"/>
            <p:nvPr/>
          </p:nvSpPr>
          <p:spPr>
            <a:xfrm>
              <a:off x="2051639" y="4084017"/>
              <a:ext cx="1150222" cy="575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Trebuchet MS"/>
                <a:buNone/>
              </a:pPr>
              <a:r>
                <a:rPr lang="es-AR" sz="13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Prensa</a:t>
              </a: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659869" y="4900675"/>
              <a:ext cx="1150222" cy="575111"/>
            </a:xfrm>
            <a:prstGeom prst="rect">
              <a:avLst/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4"/>
            <p:cNvSpPr txBox="1"/>
            <p:nvPr/>
          </p:nvSpPr>
          <p:spPr>
            <a:xfrm>
              <a:off x="659869" y="4900675"/>
              <a:ext cx="1150222" cy="575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Trebuchet MS"/>
                <a:buNone/>
              </a:pPr>
              <a:r>
                <a:rPr lang="es-AR" sz="13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Sistemas</a:t>
              </a:r>
              <a:endParaRPr/>
            </a:p>
          </p:txBody>
        </p:sp>
      </p:grpSp>
      <p:sp>
        <p:nvSpPr>
          <p:cNvPr id="254" name="Google Shape;254;p4"/>
          <p:cNvSpPr txBox="1"/>
          <p:nvPr/>
        </p:nvSpPr>
        <p:spPr>
          <a:xfrm>
            <a:off x="4103615" y="1047900"/>
            <a:ext cx="39847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1843C"/>
              </a:buClr>
              <a:buSzPts val="1800"/>
              <a:buFont typeface="Arial"/>
              <a:buChar char="•"/>
            </a:pPr>
            <a:r>
              <a:rPr b="1" lang="es-AR" sz="1800">
                <a:solidFill>
                  <a:srgbClr val="31843C"/>
                </a:solidFill>
                <a:latin typeface="Trebuchet MS"/>
                <a:ea typeface="Trebuchet MS"/>
                <a:cs typeface="Trebuchet MS"/>
                <a:sym typeface="Trebuchet MS"/>
              </a:rPr>
              <a:t>232 EMPLEADOS (51% MUJERES</a:t>
            </a:r>
            <a:r>
              <a:rPr lang="es-AR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/>
          </a:p>
        </p:txBody>
      </p:sp>
      <p:sp>
        <p:nvSpPr>
          <p:cNvPr id="255" name="Google Shape;255;p4"/>
          <p:cNvSpPr txBox="1"/>
          <p:nvPr/>
        </p:nvSpPr>
        <p:spPr>
          <a:xfrm>
            <a:off x="4114359" y="1482751"/>
            <a:ext cx="42196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1843C"/>
              </a:buClr>
              <a:buSzPts val="1800"/>
              <a:buFont typeface="Arial"/>
              <a:buChar char="•"/>
            </a:pPr>
            <a:r>
              <a:rPr b="1" lang="es-AR" sz="1800">
                <a:solidFill>
                  <a:srgbClr val="31843C"/>
                </a:solidFill>
                <a:latin typeface="Trebuchet MS"/>
                <a:ea typeface="Trebuchet MS"/>
                <a:cs typeface="Trebuchet MS"/>
                <a:sym typeface="Trebuchet MS"/>
              </a:rPr>
              <a:t>CARGOS JERARQUICOS (48% MUJERES)</a:t>
            </a:r>
            <a:endParaRPr/>
          </a:p>
        </p:txBody>
      </p:sp>
      <p:pic>
        <p:nvPicPr>
          <p:cNvPr id="256" name="Google Shape;25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9474" y="2524428"/>
            <a:ext cx="2754547" cy="275454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"/>
          <p:cNvSpPr txBox="1"/>
          <p:nvPr/>
        </p:nvSpPr>
        <p:spPr>
          <a:xfrm>
            <a:off x="707303" y="311593"/>
            <a:ext cx="6924048" cy="67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s-AR"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MUNICIPIO - ORGANIGRAMA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"/>
          <p:cNvSpPr txBox="1"/>
          <p:nvPr>
            <p:ph type="title"/>
          </p:nvPr>
        </p:nvSpPr>
        <p:spPr>
          <a:xfrm>
            <a:off x="389910" y="581025"/>
            <a:ext cx="9171516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s-AR"/>
              <a:t>OBJETIVOS DE DESARROLLO SOSTENIBLES</a:t>
            </a:r>
            <a:endParaRPr/>
          </a:p>
        </p:txBody>
      </p:sp>
      <p:sp>
        <p:nvSpPr>
          <p:cNvPr id="263" name="Google Shape;263;p5"/>
          <p:cNvSpPr txBox="1"/>
          <p:nvPr>
            <p:ph idx="1" type="body"/>
          </p:nvPr>
        </p:nvSpPr>
        <p:spPr>
          <a:xfrm>
            <a:off x="671157" y="1429404"/>
            <a:ext cx="8596668" cy="4231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AR"/>
              <a:t>CONOCIMIENTOS PREVIOS DEL MUNICIPIO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AR"/>
              <a:t>TRABAJOS PREVIOS E INICIATIVAS RELACIONADAS A ODS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AR"/>
              <a:t>ODS A PROFUNDIZAR: </a:t>
            </a:r>
            <a:endParaRPr/>
          </a:p>
        </p:txBody>
      </p:sp>
      <p:pic>
        <p:nvPicPr>
          <p:cNvPr id="264" name="Google Shape;26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0885" y="1937852"/>
            <a:ext cx="2708846" cy="27088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jetivo 3 - SALUD Y BIENESTAR" id="265" name="Google Shape;26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8643" y="2846926"/>
            <a:ext cx="1733551" cy="17335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jetivo 5 - IGUALDAD DE GÉNERO" id="266" name="Google Shape;26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45418" y="2512528"/>
            <a:ext cx="1733551" cy="17335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jetivo 8 - AGUA TRABAJO DECENTE Y CRECIMIENTO ECONÓMICO. Foto ONU" id="267" name="Google Shape;26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23846" y="4914875"/>
            <a:ext cx="1733551" cy="17335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jetivo 4 - EDUCACIÓN DE CALIDAD" id="268" name="Google Shape;268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07425" y="2529668"/>
            <a:ext cx="1757364" cy="17573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eriales de comunicación – Desarrollo Sostenible" id="269" name="Google Shape;269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94211" y="4506897"/>
            <a:ext cx="1733551" cy="17335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eriales de comunicación – Desarrollo Sostenible" id="270" name="Google Shape;270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464576" y="4956176"/>
            <a:ext cx="1733551" cy="173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"/>
          <p:cNvSpPr txBox="1"/>
          <p:nvPr>
            <p:ph type="title"/>
          </p:nvPr>
        </p:nvSpPr>
        <p:spPr>
          <a:xfrm>
            <a:off x="763059" y="596265"/>
            <a:ext cx="8596668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s-AR"/>
              <a:t>POLITICAS GOBIERNO ABIERTO - EJES</a:t>
            </a:r>
            <a:endParaRPr/>
          </a:p>
        </p:txBody>
      </p:sp>
      <p:sp>
        <p:nvSpPr>
          <p:cNvPr id="276" name="Google Shape;276;p6"/>
          <p:cNvSpPr txBox="1"/>
          <p:nvPr/>
        </p:nvSpPr>
        <p:spPr>
          <a:xfrm>
            <a:off x="3600450" y="2285999"/>
            <a:ext cx="30670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2800">
                <a:solidFill>
                  <a:srgbClr val="31843C"/>
                </a:solidFill>
                <a:latin typeface="Trebuchet MS"/>
                <a:ea typeface="Trebuchet MS"/>
                <a:cs typeface="Trebuchet MS"/>
                <a:sym typeface="Trebuchet MS"/>
              </a:rPr>
              <a:t>COMUNICACION</a:t>
            </a:r>
            <a:r>
              <a:rPr lang="es-AR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</p:txBody>
      </p:sp>
      <p:sp>
        <p:nvSpPr>
          <p:cNvPr id="277" name="Google Shape;277;p6"/>
          <p:cNvSpPr txBox="1"/>
          <p:nvPr/>
        </p:nvSpPr>
        <p:spPr>
          <a:xfrm>
            <a:off x="3448050" y="5572784"/>
            <a:ext cx="25336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280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INFORMACION</a:t>
            </a:r>
            <a:endParaRPr sz="2800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8" name="Google Shape;278;p6"/>
          <p:cNvSpPr txBox="1"/>
          <p:nvPr/>
        </p:nvSpPr>
        <p:spPr>
          <a:xfrm>
            <a:off x="6033415" y="3929392"/>
            <a:ext cx="391477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2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TRABAJO CONJUNTO</a:t>
            </a:r>
            <a:endParaRPr sz="28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9" name="Google Shape;279;p6"/>
          <p:cNvSpPr txBox="1"/>
          <p:nvPr/>
        </p:nvSpPr>
        <p:spPr>
          <a:xfrm>
            <a:off x="1068525" y="3929392"/>
            <a:ext cx="29967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280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INTERRELACION</a:t>
            </a:r>
            <a:r>
              <a:rPr lang="es-AR" sz="280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</p:txBody>
      </p:sp>
      <p:pic>
        <p:nvPicPr>
          <p:cNvPr id="280" name="Google Shape;28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0885" y="1937852"/>
            <a:ext cx="2708846" cy="27088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ímbolo comunicación. Icono plano lineal hombres con flechas en fondo gris  Stock Vector | Adobe Stock" id="281" name="Google Shape;28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05699" y="3286941"/>
            <a:ext cx="1808121" cy="18081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ímbolo De Información Fotos e Imágenes de stock - Alamy" id="282" name="Google Shape;28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83887" y="4863767"/>
            <a:ext cx="1383017" cy="1652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ímbolo, de, comunicación, tecnologías Clipart | k9213065 | Fotosearch" id="283" name="Google Shape;28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6300" y="1568145"/>
            <a:ext cx="219075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unicación Símbolo Ilustraciones Vectoriales, Clip Art Vectorizado Libre  De Derechos. Image 12152694." id="284" name="Google Shape;284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09594" y="1568145"/>
            <a:ext cx="24003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dios de comunicación social de marketing digital con una mujer y un  símbolo de computadora portátil | Vector Premium" id="285" name="Google Shape;285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19226" y="4653303"/>
            <a:ext cx="2381923" cy="1984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s-AR"/>
              <a:t>ACCIONES OGP LOCAL  </a:t>
            </a:r>
            <a:br>
              <a:rPr b="1" lang="es-AR"/>
            </a:br>
            <a:r>
              <a:rPr b="1" lang="es-AR"/>
              <a:t>DESARROLLO SOSTENIBLE  </a:t>
            </a:r>
            <a:endParaRPr/>
          </a:p>
        </p:txBody>
      </p:sp>
      <p:sp>
        <p:nvSpPr>
          <p:cNvPr id="291" name="Google Shape;291;p7"/>
          <p:cNvSpPr txBox="1"/>
          <p:nvPr>
            <p:ph idx="1" type="body"/>
          </p:nvPr>
        </p:nvSpPr>
        <p:spPr>
          <a:xfrm>
            <a:off x="838200" y="2230437"/>
            <a:ext cx="10515600" cy="4017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b="1" lang="es-AR" sz="2400">
                <a:solidFill>
                  <a:srgbClr val="226292"/>
                </a:solidFill>
              </a:rPr>
              <a:t>SECTOR PRIVADO  - SECTOR PUBLICO – INSTITUCIONES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b="1" lang="es-AR" sz="2400">
                <a:solidFill>
                  <a:srgbClr val="226292"/>
                </a:solidFill>
              </a:rPr>
              <a:t>INFRAESTRUCTURA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b="1" lang="es-AR" sz="2400">
                <a:solidFill>
                  <a:srgbClr val="226292"/>
                </a:solidFill>
              </a:rPr>
              <a:t>PLANIFICACION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b="1" lang="es-AR" sz="2400">
                <a:solidFill>
                  <a:srgbClr val="226292"/>
                </a:solidFill>
              </a:rPr>
              <a:t>MEDIO AMBIENTE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b="1" lang="es-AR" sz="2400">
                <a:solidFill>
                  <a:srgbClr val="226292"/>
                </a:solidFill>
              </a:rPr>
              <a:t>DESARROLLO SOCIAL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b="1" lang="es-AR" sz="2400">
                <a:solidFill>
                  <a:srgbClr val="226292"/>
                </a:solidFill>
              </a:rPr>
              <a:t>EDUCACION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b="1" lang="es-AR" sz="2400">
                <a:solidFill>
                  <a:srgbClr val="226292"/>
                </a:solidFill>
              </a:rPr>
              <a:t>SALUD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b="1" lang="es-AR" sz="2400">
                <a:solidFill>
                  <a:srgbClr val="226292"/>
                </a:solidFill>
              </a:rPr>
              <a:t>INSERCION LABORAL</a:t>
            </a:r>
            <a:endParaRPr/>
          </a:p>
          <a:p>
            <a:pPr indent="-220980" lvl="0" marL="34290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b="1" sz="2400">
              <a:solidFill>
                <a:srgbClr val="226292"/>
              </a:solidFill>
            </a:endParaRPr>
          </a:p>
        </p:txBody>
      </p:sp>
      <p:pic>
        <p:nvPicPr>
          <p:cNvPr id="292" name="Google Shape;29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8281" y="1930400"/>
            <a:ext cx="2708846" cy="27088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é es Desarrollo Sustentable? » Su Definición y Significado [2021]" id="293" name="Google Shape;29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81513" y="3131121"/>
            <a:ext cx="4400550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s-AR"/>
              <a:t>ACCIONES OGP LOCAL </a:t>
            </a:r>
            <a:br>
              <a:rPr b="1" lang="es-AR"/>
            </a:br>
            <a:r>
              <a:rPr b="1" lang="es-AR"/>
              <a:t>COLABORACION</a:t>
            </a:r>
            <a:endParaRPr/>
          </a:p>
        </p:txBody>
      </p:sp>
      <p:sp>
        <p:nvSpPr>
          <p:cNvPr id="299" name="Google Shape;299;p8"/>
          <p:cNvSpPr txBox="1"/>
          <p:nvPr>
            <p:ph idx="1" type="body"/>
          </p:nvPr>
        </p:nvSpPr>
        <p:spPr>
          <a:xfrm>
            <a:off x="677334" y="2579689"/>
            <a:ext cx="8596668" cy="3173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b="1" lang="es-AR" sz="2400">
                <a:solidFill>
                  <a:srgbClr val="226F50"/>
                </a:solidFill>
              </a:rPr>
              <a:t>TRABAJO CONJUNTO CON INSTITUCIONES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b="1" lang="es-AR" sz="2400">
                <a:solidFill>
                  <a:srgbClr val="226F50"/>
                </a:solidFill>
              </a:rPr>
              <a:t>NEXO CON COMISIONES BARRIALES Y GRUPOS DE VECINOS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b="1" lang="es-AR" sz="2400">
                <a:solidFill>
                  <a:srgbClr val="226F50"/>
                </a:solidFill>
              </a:rPr>
              <a:t>COMUNICACIÓN CON REFENTES DE DIVERSOS SECTORES ECONOMICOS 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b="1" lang="es-AR" sz="2400">
                <a:solidFill>
                  <a:srgbClr val="226F50"/>
                </a:solidFill>
              </a:rPr>
              <a:t>AUDIENCIAS PUBLICAS Y BANCA DEL CIUDADANO</a:t>
            </a:r>
            <a:endParaRPr/>
          </a:p>
        </p:txBody>
      </p:sp>
      <p:pic>
        <p:nvPicPr>
          <p:cNvPr id="300" name="Google Shape;30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8281" y="1930400"/>
            <a:ext cx="2708846" cy="27088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ímbolo De Trabajo En Equipo. Manos Multicolores Ilustraciones Vectoriales,  Clip Art Vectorizado Libre De Derechos. Image 42932114." id="301" name="Google Shape;30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5156" y="198437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s-AR"/>
              <a:t>ACCIONES OGP LOCAL </a:t>
            </a:r>
            <a:br>
              <a:rPr b="1" lang="es-AR"/>
            </a:br>
            <a:r>
              <a:rPr b="1" lang="es-AR"/>
              <a:t>JUVENTUDES</a:t>
            </a:r>
            <a:endParaRPr/>
          </a:p>
        </p:txBody>
      </p:sp>
      <p:sp>
        <p:nvSpPr>
          <p:cNvPr id="307" name="Google Shape;307;p9"/>
          <p:cNvSpPr txBox="1"/>
          <p:nvPr>
            <p:ph idx="1" type="body"/>
          </p:nvPr>
        </p:nvSpPr>
        <p:spPr>
          <a:xfrm>
            <a:off x="595184" y="2225992"/>
            <a:ext cx="8596668" cy="3097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b="1" lang="es-AR" sz="2400">
                <a:solidFill>
                  <a:srgbClr val="7030A0"/>
                </a:solidFill>
              </a:rPr>
              <a:t>INSERCION LABORAL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b="1" lang="es-AR" sz="2400">
                <a:solidFill>
                  <a:srgbClr val="7030A0"/>
                </a:solidFill>
              </a:rPr>
              <a:t>CAPACITACION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b="1" lang="es-AR" sz="2400">
                <a:solidFill>
                  <a:srgbClr val="7030A0"/>
                </a:solidFill>
              </a:rPr>
              <a:t>EDUCACION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b="1" lang="es-AR" sz="2400">
                <a:solidFill>
                  <a:srgbClr val="7030A0"/>
                </a:solidFill>
              </a:rPr>
              <a:t>ACTIVIDADES CULTURALES, DEPORTIVAS Y VOLUNTARIADO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308" name="Google Shape;30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8281" y="1930400"/>
            <a:ext cx="2708846" cy="27088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portes Masculinos Icono De Signo Y Símbolo Del Deporte O De Los Hombres  De Concepto Como Un Grupo De Equipos Deportivos Como El Tenis De Fútbol De  Fútbol En Forma De Un" id="309" name="Google Shape;30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720868"/>
            <a:ext cx="2476181" cy="2419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os de computadora cultura de iconos cultural, símbolo, diverso, cultura  png | PNGEgg" id="310" name="Google Shape;31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1481" y="4639246"/>
            <a:ext cx="2314575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ímbolo De La Educación, Concepto Del Conocimiento Ilustración del Vector -  Ilustración de bosquejo, escuela: 23560116" id="311" name="Google Shape;311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50520" y="4785519"/>
            <a:ext cx="1929957" cy="17500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ía del trabajo símbolo del día del trabajo, símbolo, diverso, ángulo png |  PNGEgg" id="312" name="Google Shape;312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4259" y="4761544"/>
            <a:ext cx="2657475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ceta">
  <a:themeElements>
    <a:clrScheme name="Fac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2021-05-06T21:35:07Z</dcterms:created>
  <dc:creator>HECTOR LUIS LABORDE</dc:creator>
</cp:coreProperties>
</file>