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18"/>
  </p:notesMasterIdLst>
  <p:sldIdLst>
    <p:sldId id="280" r:id="rId3"/>
    <p:sldId id="317" r:id="rId4"/>
    <p:sldId id="309" r:id="rId5"/>
    <p:sldId id="318" r:id="rId6"/>
    <p:sldId id="327" r:id="rId7"/>
    <p:sldId id="322" r:id="rId8"/>
    <p:sldId id="323" r:id="rId9"/>
    <p:sldId id="319" r:id="rId10"/>
    <p:sldId id="324" r:id="rId11"/>
    <p:sldId id="325" r:id="rId12"/>
    <p:sldId id="326" r:id="rId13"/>
    <p:sldId id="311" r:id="rId14"/>
    <p:sldId id="321" r:id="rId15"/>
    <p:sldId id="320" r:id="rId16"/>
    <p:sldId id="272" r:id="rId1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pos="461" userDrawn="1">
          <p15:clr>
            <a:srgbClr val="A4A3A4"/>
          </p15:clr>
        </p15:guide>
        <p15:guide id="3" pos="7197" userDrawn="1">
          <p15:clr>
            <a:srgbClr val="A4A3A4"/>
          </p15:clr>
        </p15:guide>
        <p15:guide id="4" orient="horz" pos="3748" userDrawn="1">
          <p15:clr>
            <a:srgbClr val="A4A3A4"/>
          </p15:clr>
        </p15:guide>
        <p15:guide id="5" orient="horz" pos="1026" userDrawn="1">
          <p15:clr>
            <a:srgbClr val="A4A3A4"/>
          </p15:clr>
        </p15:guide>
        <p15:guide id="6" pos="4906" userDrawn="1">
          <p15:clr>
            <a:srgbClr val="A4A3A4"/>
          </p15:clr>
        </p15:guide>
        <p15:guide id="7" pos="272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termann, Tanja (Stadt Detmold)" initials="WT(D" lastIdx="0" clrIdx="0">
    <p:extLst>
      <p:ext uri="{19B8F6BF-5375-455C-9EA6-DF929625EA0E}">
        <p15:presenceInfo xmlns:p15="http://schemas.microsoft.com/office/powerpoint/2012/main" userId="S-1-5-21-665402392-1901750089-1800150966-18249" providerId="AD"/>
      </p:ext>
    </p:extLst>
  </p:cmAuthor>
  <p:cmAuthor id="2" name="Müller, Sandra (Stadt Detmold)" initials="MS(D" lastIdx="3" clrIdx="1">
    <p:extLst>
      <p:ext uri="{19B8F6BF-5375-455C-9EA6-DF929625EA0E}">
        <p15:presenceInfo xmlns:p15="http://schemas.microsoft.com/office/powerpoint/2012/main" userId="S-1-5-21-665402392-1901750089-1800150966-1157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305E"/>
    <a:srgbClr val="B22234"/>
    <a:srgbClr val="FFFFFF"/>
    <a:srgbClr val="3C3B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05"/>
    <p:restoredTop sz="94741"/>
  </p:normalViewPr>
  <p:slideViewPr>
    <p:cSldViewPr snapToGrid="0" showGuides="1">
      <p:cViewPr varScale="1">
        <p:scale>
          <a:sx n="62" d="100"/>
          <a:sy n="62" d="100"/>
        </p:scale>
        <p:origin x="720" y="56"/>
      </p:cViewPr>
      <p:guideLst>
        <p:guide orient="horz" pos="572"/>
        <p:guide pos="461"/>
        <p:guide pos="7197"/>
        <p:guide orient="horz" pos="3748"/>
        <p:guide orient="horz" pos="1026"/>
        <p:guide pos="4906"/>
        <p:guide pos="272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441183-08F5-4847-A0CE-A09F16ABBA08}" type="datetimeFigureOut">
              <a:rPr lang="de-DE" smtClean="0"/>
              <a:t>29.02.2024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D827B6-9576-AC4A-AAFB-F7637C21F3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9545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1E4DBD-1305-9E99-8BB6-0425F7D138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557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A0912D6-A551-E224-6016-A6C6D53846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354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  <a:latin typeface="Fredoka One" panose="02000000000000000000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6953515-EA18-2705-37C2-687674A78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9476C-B72E-3848-8A94-AB532ED4D595}" type="datetime1">
              <a:rPr lang="de-DE" smtClean="0"/>
              <a:t>29.02.2024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111AB00-FB23-AD12-C84A-9AD0DE779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8AFA07A-DB07-E4CB-C69D-9E283925D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56365" y="6356350"/>
            <a:ext cx="625936" cy="365125"/>
          </a:xfrm>
        </p:spPr>
        <p:txBody>
          <a:bodyPr/>
          <a:lstStyle/>
          <a:p>
            <a:fld id="{51E5AFBC-070C-3543-95FA-A874E7DC75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0711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8ECA95-5B47-DC76-5BA5-B9959D314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650DEFA-4465-0305-73A4-980F72FE13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71712A5-20BA-268D-2DAB-06F293C08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21701-6214-9A47-9643-571E2AA102A3}" type="datetime1">
              <a:rPr lang="de-DE" smtClean="0"/>
              <a:t>29.02.2024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6260005-063F-AF34-996F-0CC756BA3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7458894-E372-A3F0-1108-AE6AF6CFE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FBC-070C-3543-95FA-A874E7DC75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8846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A3BE2A1B-571A-C188-6507-2E2C8D05E3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8F74624-9121-4D17-C8C7-C8418F8E1C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05EE318-2D0B-5AC1-32E4-C0C5B0962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70A4C-E794-2D4C-A537-28B2755768CC}" type="datetime1">
              <a:rPr lang="de-DE" smtClean="0"/>
              <a:t>29.02.2024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F6C0906-750B-0B27-9D1D-740DBB5D2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9F778A0-435B-D0A4-1ED8-9D81A4E1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FBC-070C-3543-95FA-A874E7DC75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269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1E4DBD-1305-9E99-8BB6-0425F7D138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557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A0912D6-A551-E224-6016-A6C6D53846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354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  <a:latin typeface="Fredoka One" panose="02000000000000000000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6953515-EA18-2705-37C2-687674A78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9476C-B72E-3848-8A94-AB532ED4D595}" type="datetime1">
              <a:rPr lang="de-DE" smtClean="0"/>
              <a:t>29.02.2024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111AB00-FB23-AD12-C84A-9AD0DE779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8AFA07A-DB07-E4CB-C69D-9E283925D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56365" y="6356350"/>
            <a:ext cx="625936" cy="365125"/>
          </a:xfrm>
        </p:spPr>
        <p:txBody>
          <a:bodyPr/>
          <a:lstStyle/>
          <a:p>
            <a:fld id="{51E5AFBC-070C-3543-95FA-A874E7DC75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19244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7C93D1-A69A-05DD-F20D-5179F99E6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93AD424-54B7-0B84-BE50-47E63C094B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5FCDD22-48D7-3A8E-0E48-A4B9B1092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112E1-3301-4F4C-AD81-F461CEAC562D}" type="datetime1">
              <a:rPr lang="de-DE" smtClean="0"/>
              <a:t>29.02.2024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A1A02A6-1BE1-7F9E-0A85-7116E097D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267F1CF-A759-553C-381C-810AA1F54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FBC-070C-3543-95FA-A874E7DC75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84226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0BF9E8-E42F-93AC-A7E0-FB381923F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C3EFA7B-91F6-642C-E5BA-826E90CEAD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A9255DE-443E-F686-0039-B487DA6DE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575FC-A37A-3F45-A8B4-8E283D77B528}" type="datetime1">
              <a:rPr lang="de-DE" smtClean="0"/>
              <a:t>29.02.2024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090F6E1-628B-662C-4DBE-B30723DCC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DA744A5-6769-4EC4-3261-370F91ACE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FBC-070C-3543-95FA-A874E7DC75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1289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D25396-A368-B46A-48F6-C5EF3BBD8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1FA66D6-993B-7E55-6048-C0E35A7ACB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F619AFC-BCB5-565D-72FF-DAC7365C1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E42B713-785A-85B9-991F-3056C5746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0A382-A522-1D45-B095-F8D7167ECC51}" type="datetime1">
              <a:rPr lang="de-DE" smtClean="0"/>
              <a:t>29.02.2024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6C54C86-36B7-3773-5A26-20C1C0366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2EB4E86-3692-9037-23E7-498A6E99A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FBC-070C-3543-95FA-A874E7DC75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02664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AAD7BB-2051-63CA-9184-4BD60164A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BF438F6-A4DC-BA41-2A5C-B22A9ACF24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77F346D-5523-58D4-A6BA-960075121D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DBAF55D-E4DC-74D2-5E42-2672EA03F5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79AEABE-1DBD-561A-58EB-F9F8D126C5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2C4B041-2033-5524-544A-E5F57DB0F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B21B9-BB39-BF46-B745-0F2F562254FD}" type="datetime1">
              <a:rPr lang="de-DE" smtClean="0"/>
              <a:t>29.02.2024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8677848-2A86-5882-5CCF-FF9644189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36409A1-774E-CE04-F835-6761A10B1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FBC-070C-3543-95FA-A874E7DC75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00785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C0A69B-95F4-9FE3-0C2C-4AF12A18B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FA20193-01A4-8CDA-4395-FB34D226A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A266F-1F7D-864A-9531-0BDD8AF65984}" type="datetime1">
              <a:rPr lang="de-DE" smtClean="0"/>
              <a:t>29.02.2024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AD368C1-8BBD-977A-4C1C-5389E97CF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0204599-0F5D-386F-211B-94DE8C300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FBC-070C-3543-95FA-A874E7DC75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32277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3FE0A41-66BD-8C41-8936-5603B2484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E79-E8E0-5447-AE40-1CC2D666B609}" type="datetime1">
              <a:rPr lang="de-DE" smtClean="0"/>
              <a:t>29.02.2024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2E79393-704B-D925-91F1-29E82A238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2BF7138-5A85-7980-F39C-029D65AD1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FBC-070C-3543-95FA-A874E7DC75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31134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33AF21-50CC-3F58-9F1B-F45B0EB8A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CCAC86F-8B4B-EC84-49AC-F0CF091438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F7B9472-26D3-6EF8-F702-0579CF2834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C2921C6-95B0-66D9-90FE-7795810FF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84371-05DD-1849-886F-568E42BE6069}" type="datetime1">
              <a:rPr lang="de-DE" smtClean="0"/>
              <a:t>29.02.2024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441B7CE-4C38-B908-7FB9-F123EDE70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AAE09B4-1464-697C-0F33-4938BD76F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FBC-070C-3543-95FA-A874E7DC75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7574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7C93D1-A69A-05DD-F20D-5179F99E6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93AD424-54B7-0B84-BE50-47E63C094B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5FCDD22-48D7-3A8E-0E48-A4B9B1092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112E1-3301-4F4C-AD81-F461CEAC562D}" type="datetime1">
              <a:rPr lang="de-DE" smtClean="0"/>
              <a:t>29.02.2024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A1A02A6-1BE1-7F9E-0A85-7116E097D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267F1CF-A759-553C-381C-810AA1F54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FBC-070C-3543-95FA-A874E7DC75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62287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5F2F81-A620-0418-47EE-E8773CBBB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812D461-90A0-12F4-F33A-CED6262A34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03729A5-7A11-CCE1-0709-3ADDD7A55D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CB9FBDE-DF86-5967-53BF-C0388B1CC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EEC21-51DF-7B48-B951-1E341E7436F2}" type="datetime1">
              <a:rPr lang="de-DE" smtClean="0"/>
              <a:t>29.02.2024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FA3F311-9D2C-2AF8-2C96-5ADD1D5B1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C749DB9-8B4E-DD70-684F-CC7712B09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FBC-070C-3543-95FA-A874E7DC75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85980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8ECA95-5B47-DC76-5BA5-B9959D314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650DEFA-4465-0305-73A4-980F72FE13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71712A5-20BA-268D-2DAB-06F293C08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21701-6214-9A47-9643-571E2AA102A3}" type="datetime1">
              <a:rPr lang="de-DE" smtClean="0"/>
              <a:t>29.02.2024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6260005-063F-AF34-996F-0CC756BA3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7458894-E372-A3F0-1108-AE6AF6CFE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FBC-070C-3543-95FA-A874E7DC75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61906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A3BE2A1B-571A-C188-6507-2E2C8D05E3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8F74624-9121-4D17-C8C7-C8418F8E1C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05EE318-2D0B-5AC1-32E4-C0C5B0962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70A4C-E794-2D4C-A537-28B2755768CC}" type="datetime1">
              <a:rPr lang="de-DE" smtClean="0"/>
              <a:t>29.02.2024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F6C0906-750B-0B27-9D1D-740DBB5D2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9F778A0-435B-D0A4-1ED8-9D81A4E1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FBC-070C-3543-95FA-A874E7DC75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4022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0BF9E8-E42F-93AC-A7E0-FB381923F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C3EFA7B-91F6-642C-E5BA-826E90CEAD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A9255DE-443E-F686-0039-B487DA6DE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575FC-A37A-3F45-A8B4-8E283D77B528}" type="datetime1">
              <a:rPr lang="de-DE" smtClean="0"/>
              <a:t>29.02.2024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090F6E1-628B-662C-4DBE-B30723DCC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DA744A5-6769-4EC4-3261-370F91ACE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FBC-070C-3543-95FA-A874E7DC75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255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D25396-A368-B46A-48F6-C5EF3BBD8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1FA66D6-993B-7E55-6048-C0E35A7ACB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F619AFC-BCB5-565D-72FF-DAC7365C1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E42B713-785A-85B9-991F-3056C5746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0A382-A522-1D45-B095-F8D7167ECC51}" type="datetime1">
              <a:rPr lang="de-DE" smtClean="0"/>
              <a:t>29.02.2024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6C54C86-36B7-3773-5A26-20C1C0366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2EB4E86-3692-9037-23E7-498A6E99A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FBC-070C-3543-95FA-A874E7DC75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1587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AAD7BB-2051-63CA-9184-4BD60164A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BF438F6-A4DC-BA41-2A5C-B22A9ACF24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77F346D-5523-58D4-A6BA-960075121D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DBAF55D-E4DC-74D2-5E42-2672EA03F5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79AEABE-1DBD-561A-58EB-F9F8D126C5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2C4B041-2033-5524-544A-E5F57DB0F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B21B9-BB39-BF46-B745-0F2F562254FD}" type="datetime1">
              <a:rPr lang="de-DE" smtClean="0"/>
              <a:t>29.02.2024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8677848-2A86-5882-5CCF-FF9644189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36409A1-774E-CE04-F835-6761A10B1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FBC-070C-3543-95FA-A874E7DC75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7376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C0A69B-95F4-9FE3-0C2C-4AF12A18B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FA20193-01A4-8CDA-4395-FB34D226A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A266F-1F7D-864A-9531-0BDD8AF65984}" type="datetime1">
              <a:rPr lang="de-DE" smtClean="0"/>
              <a:t>29.02.2024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AD368C1-8BBD-977A-4C1C-5389E97CF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0204599-0F5D-386F-211B-94DE8C300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FBC-070C-3543-95FA-A874E7DC75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5504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3FE0A41-66BD-8C41-8936-5603B2484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E79-E8E0-5447-AE40-1CC2D666B609}" type="datetime1">
              <a:rPr lang="de-DE" smtClean="0"/>
              <a:t>29.02.2024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2E79393-704B-D925-91F1-29E82A238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2BF7138-5A85-7980-F39C-029D65AD1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FBC-070C-3543-95FA-A874E7DC75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2950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33AF21-50CC-3F58-9F1B-F45B0EB8A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CCAC86F-8B4B-EC84-49AC-F0CF091438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F7B9472-26D3-6EF8-F702-0579CF2834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C2921C6-95B0-66D9-90FE-7795810FF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84371-05DD-1849-886F-568E42BE6069}" type="datetime1">
              <a:rPr lang="de-DE" smtClean="0"/>
              <a:t>29.02.2024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441B7CE-4C38-B908-7FB9-F123EDE70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AAE09B4-1464-697C-0F33-4938BD76F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FBC-070C-3543-95FA-A874E7DC75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5117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5F2F81-A620-0418-47EE-E8773CBBB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812D461-90A0-12F4-F33A-CED6262A34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03729A5-7A11-CCE1-0709-3ADDD7A55D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CB9FBDE-DF86-5967-53BF-C0388B1CC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EEC21-51DF-7B48-B951-1E341E7436F2}" type="datetime1">
              <a:rPr lang="de-DE" smtClean="0"/>
              <a:t>29.02.2024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FA3F311-9D2C-2AF8-2C96-5ADD1D5B1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C749DB9-8B4E-DD70-684F-CC7712B09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FBC-070C-3543-95FA-A874E7DC75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3340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sv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D68DFEB8-852E-7125-8260-0521D7BA0EC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5363F60-3362-F602-444B-BDCD264D1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8241"/>
            <a:ext cx="828173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4F9FAA6-380E-4C6F-10B2-DEDB3EE156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07961"/>
            <a:ext cx="9858376" cy="4169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D589D80-8933-4209-E92D-3D8777CE9A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</a:lstStyle>
          <a:p>
            <a:fld id="{3B920975-1C3E-B640-A6D8-16796D333158}" type="datetime1">
              <a:rPr lang="de-DE" smtClean="0"/>
              <a:t>29.02.2024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ECDCFC5-D948-978D-65FB-0B522C6884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96583" y="6356350"/>
            <a:ext cx="563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5041342-55CA-F4F2-E3FE-6DEFC427D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42065" y="6356350"/>
            <a:ext cx="73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Fredoka One" panose="02000000000000000000" pitchFamily="2" charset="77"/>
              </a:defRPr>
            </a:lvl1pPr>
          </a:lstStyle>
          <a:p>
            <a:fld id="{51E5AFBC-070C-3543-95FA-A874E7DC7596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41BC0F9-EFEC-8678-B1D5-1C457756834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655455" y="136525"/>
            <a:ext cx="2432565" cy="205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483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Fredoka One" panose="02000000000000000000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b="1" i="0" kern="1200">
          <a:solidFill>
            <a:schemeClr val="tx2"/>
          </a:solidFill>
          <a:latin typeface="Roboto Condensed" panose="02000000000000000000" pitchFamily="2" charset="0"/>
          <a:ea typeface="Roboto Condensed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b="0" i="0" kern="1200">
          <a:solidFill>
            <a:schemeClr val="tx2"/>
          </a:solidFill>
          <a:latin typeface="Roboto Condensed" panose="02000000000000000000" pitchFamily="2" charset="0"/>
          <a:ea typeface="Roboto Condensed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982DD9D5-C5EF-4025-BF68-B855CC476E1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553245" y="-1150104"/>
            <a:ext cx="7488879" cy="3260916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6BC185BA-FB59-4D30-B7F9-ABAAD80BACDB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269949" y="3922597"/>
            <a:ext cx="8020462" cy="4508732"/>
          </a:xfrm>
          <a:prstGeom prst="rect">
            <a:avLst/>
          </a:prstGeom>
        </p:spPr>
      </p:pic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5363F60-3362-F602-444B-BDCD264D1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8241"/>
            <a:ext cx="828173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4F9FAA6-380E-4C6F-10B2-DEDB3EE156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07961"/>
            <a:ext cx="9858376" cy="4169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D589D80-8933-4209-E92D-3D8777CE9A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</a:lstStyle>
          <a:p>
            <a:fld id="{3B920975-1C3E-B640-A6D8-16796D333158}" type="datetime1">
              <a:rPr lang="de-DE" smtClean="0"/>
              <a:t>29.02.2024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ECDCFC5-D948-978D-65FB-0B522C6884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96583" y="6356350"/>
            <a:ext cx="563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5041342-55CA-F4F2-E3FE-6DEFC427D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42065" y="6356350"/>
            <a:ext cx="73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Fredoka One" panose="02000000000000000000" pitchFamily="2" charset="77"/>
              </a:defRPr>
            </a:lvl1pPr>
          </a:lstStyle>
          <a:p>
            <a:fld id="{51E5AFBC-070C-3543-95FA-A874E7DC7596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41BC0F9-EFEC-8678-B1D5-1C457756834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971978" y="-246405"/>
            <a:ext cx="2432565" cy="205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592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Fredoka One" panose="02000000000000000000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b="1" i="0" kern="1200">
          <a:solidFill>
            <a:schemeClr val="tx2"/>
          </a:solidFill>
          <a:latin typeface="Roboto Condensed" panose="02000000000000000000" pitchFamily="2" charset="0"/>
          <a:ea typeface="Roboto Condensed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b="0" i="0" kern="1200">
          <a:solidFill>
            <a:schemeClr val="tx2"/>
          </a:solidFill>
          <a:latin typeface="Roboto Condensed" panose="02000000000000000000" pitchFamily="2" charset="0"/>
          <a:ea typeface="Roboto Condensed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opengovpartnership.org/members/detmold-germany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agreeable-dune-0432b9003.3.azurestaticapps.net/" TargetMode="Externa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1B32A944-1E51-2F35-C618-046D32A08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FBC-070C-3543-95FA-A874E7DC7596}" type="slidenum">
              <a:rPr lang="de-DE" smtClean="0"/>
              <a:t>1</a:t>
            </a:fld>
            <a:endParaRPr lang="de-DE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765C35FB-44D2-C626-655C-84B0611034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1913" y="2760756"/>
            <a:ext cx="12315825" cy="4240119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32827F54-1B94-452F-7EC3-8A54088410C3}"/>
              </a:ext>
            </a:extLst>
          </p:cNvPr>
          <p:cNvSpPr txBox="1"/>
          <p:nvPr/>
        </p:nvSpPr>
        <p:spPr>
          <a:xfrm>
            <a:off x="0" y="1970031"/>
            <a:ext cx="1219200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de-DE" sz="4400" b="1" dirty="0">
                <a:solidFill>
                  <a:schemeClr val="accent1"/>
                </a:solidFill>
                <a:ea typeface="+mj-ea"/>
                <a:cs typeface="+mj-cs"/>
              </a:rPr>
              <a:t>Nachhaltigkeitsdaten für deine Nachbarschaft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D1997FC-18BD-D3AA-9E08-9BC4529B2E7D}"/>
              </a:ext>
            </a:extLst>
          </p:cNvPr>
          <p:cNvSpPr txBox="1">
            <a:spLocks/>
          </p:cNvSpPr>
          <p:nvPr/>
        </p:nvSpPr>
        <p:spPr>
          <a:xfrm>
            <a:off x="1039367" y="7138498"/>
            <a:ext cx="8281737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accent1"/>
                </a:solidFill>
                <a:latin typeface="Fredoka One" panose="02000000000000000000" pitchFamily="2" charset="77"/>
                <a:ea typeface="+mj-ea"/>
                <a:cs typeface="+mj-cs"/>
              </a:defRPr>
            </a:lvl1pPr>
          </a:lstStyle>
          <a:p>
            <a:pPr algn="l"/>
            <a:r>
              <a:rPr lang="de-DE" b="1" dirty="0">
                <a:solidFill>
                  <a:schemeClr val="bg1"/>
                </a:solidFill>
                <a:latin typeface="+mn-lt"/>
              </a:rPr>
              <a:t>Agenda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D453864-69CC-344F-FD02-5592F21CB7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2762250"/>
            <a:ext cx="9144000" cy="607115"/>
          </a:xfrm>
        </p:spPr>
        <p:txBody>
          <a:bodyPr/>
          <a:lstStyle/>
          <a:p>
            <a:r>
              <a:rPr lang="de-DE" dirty="0">
                <a:latin typeface="+mn-lt"/>
              </a:rPr>
              <a:t>29. Februar 2023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C18E8D38-8DAD-31D9-6F30-1B737FA2580E}"/>
              </a:ext>
            </a:extLst>
          </p:cNvPr>
          <p:cNvSpPr txBox="1">
            <a:spLocks/>
          </p:cNvSpPr>
          <p:nvPr/>
        </p:nvSpPr>
        <p:spPr>
          <a:xfrm>
            <a:off x="838199" y="-136649"/>
            <a:ext cx="8281737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accent1"/>
                </a:solidFill>
                <a:latin typeface="Fredoka One" panose="02000000000000000000" pitchFamily="2" charset="77"/>
                <a:ea typeface="+mj-ea"/>
                <a:cs typeface="+mj-cs"/>
              </a:defRPr>
            </a:lvl1pPr>
          </a:lstStyle>
          <a:p>
            <a:pPr algn="l"/>
            <a:r>
              <a:rPr lang="de-DE" b="1" dirty="0">
                <a:solidFill>
                  <a:schemeClr val="bg1"/>
                </a:solidFill>
                <a:latin typeface="+mn-lt"/>
              </a:rPr>
              <a:t>OGP </a:t>
            </a:r>
            <a:r>
              <a:rPr lang="de-DE" b="1" dirty="0" err="1">
                <a:solidFill>
                  <a:schemeClr val="bg1"/>
                </a:solidFill>
                <a:latin typeface="+mn-lt"/>
              </a:rPr>
              <a:t>Local</a:t>
            </a:r>
            <a:endParaRPr lang="de-DE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798240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-91503"/>
            <a:ext cx="5682344" cy="886159"/>
          </a:xfrm>
        </p:spPr>
        <p:txBody>
          <a:bodyPr>
            <a:normAutofit/>
          </a:bodyPr>
          <a:lstStyle/>
          <a:p>
            <a:r>
              <a:rPr lang="de-DE" sz="4000" b="1" dirty="0">
                <a:latin typeface="+mn-lt"/>
              </a:rPr>
              <a:t>Soziales Miteinander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E5AFBC-070C-3543-95FA-A874E7DC7596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edoka One" panose="02000000000000000000" pitchFamily="2" charset="77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edoka One" panose="02000000000000000000" pitchFamily="2" charset="77"/>
              <a:ea typeface="+mn-ea"/>
              <a:cs typeface="+mn-cs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872" y="881743"/>
            <a:ext cx="7929956" cy="5421086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1240" y="2943906"/>
            <a:ext cx="284388" cy="142194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6240" y="3673249"/>
            <a:ext cx="284388" cy="142194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0556" y="4740049"/>
            <a:ext cx="284388" cy="142194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8040" y="3215371"/>
            <a:ext cx="284388" cy="142194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1679" y="2082121"/>
            <a:ext cx="284388" cy="14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400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-91503"/>
            <a:ext cx="5682344" cy="886159"/>
          </a:xfrm>
        </p:spPr>
        <p:txBody>
          <a:bodyPr>
            <a:normAutofit/>
          </a:bodyPr>
          <a:lstStyle/>
          <a:p>
            <a:r>
              <a:rPr lang="de-DE" sz="4000" b="1" dirty="0">
                <a:latin typeface="+mn-lt"/>
              </a:rPr>
              <a:t>Soziales Miteinander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E5AFBC-070C-3543-95FA-A874E7DC7596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edoka One" panose="02000000000000000000" pitchFamily="2" charset="77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edoka One" panose="02000000000000000000" pitchFamily="2" charset="77"/>
              <a:ea typeface="+mn-ea"/>
              <a:cs typeface="+mn-cs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872" y="881743"/>
            <a:ext cx="7929956" cy="5421086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1240" y="2943906"/>
            <a:ext cx="284388" cy="142194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6240" y="3673249"/>
            <a:ext cx="284388" cy="142194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0556" y="4740049"/>
            <a:ext cx="284388" cy="142194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8040" y="3215371"/>
            <a:ext cx="284388" cy="142194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1679" y="2082121"/>
            <a:ext cx="284388" cy="142194"/>
          </a:xfrm>
          <a:prstGeom prst="rect">
            <a:avLst/>
          </a:prstGeom>
        </p:spPr>
      </p:pic>
      <p:cxnSp>
        <p:nvCxnSpPr>
          <p:cNvPr id="7" name="Gerade Verbindung mit Pfeil 6"/>
          <p:cNvCxnSpPr/>
          <p:nvPr/>
        </p:nvCxnSpPr>
        <p:spPr>
          <a:xfrm>
            <a:off x="3026607" y="3087501"/>
            <a:ext cx="41200" cy="43845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2497667" y="3524554"/>
            <a:ext cx="1413933" cy="101566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20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Wir brauchen im Sommer 2024 Verstärkung bei der freiwilligen Feuerwehr.</a:t>
            </a:r>
          </a:p>
        </p:txBody>
      </p:sp>
      <p:cxnSp>
        <p:nvCxnSpPr>
          <p:cNvPr id="19" name="Gerade Verbindung mit Pfeil 18"/>
          <p:cNvCxnSpPr/>
          <p:nvPr/>
        </p:nvCxnSpPr>
        <p:spPr>
          <a:xfrm>
            <a:off x="4926240" y="3815443"/>
            <a:ext cx="41200" cy="43845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/>
          <p:nvPr/>
        </p:nvCxnSpPr>
        <p:spPr>
          <a:xfrm>
            <a:off x="6481679" y="2224315"/>
            <a:ext cx="41200" cy="43845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>
          <a:xfrm>
            <a:off x="7909001" y="3343123"/>
            <a:ext cx="41200" cy="43845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/>
          <p:nvPr/>
        </p:nvCxnSpPr>
        <p:spPr>
          <a:xfrm>
            <a:off x="5880556" y="4870038"/>
            <a:ext cx="41200" cy="43845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/>
          <p:cNvSpPr txBox="1"/>
          <p:nvPr/>
        </p:nvSpPr>
        <p:spPr>
          <a:xfrm>
            <a:off x="4268411" y="4253897"/>
            <a:ext cx="1413933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20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Wir brauchen derzeit keine Unterstützung.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7243234" y="3779349"/>
            <a:ext cx="1413933" cy="101566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20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Wir brauchen im Winter 2024 Verstärkung bei der freiwilligen Feuerwehr.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5874850" y="2668834"/>
            <a:ext cx="1413933" cy="101566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20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Wir brauchen im Sommer 2024 Verstärkung bei der freiwilligen Feuerwehr.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5315783" y="5319900"/>
            <a:ext cx="1700967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20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Wir brauchen im Winter 2024 Verstärkung bei der freiwilligen Feuerwehr.</a:t>
            </a:r>
          </a:p>
        </p:txBody>
      </p:sp>
    </p:spTree>
    <p:extLst>
      <p:ext uri="{BB962C8B-B14F-4D97-AF65-F5344CB8AC3E}">
        <p14:creationId xmlns:p14="http://schemas.microsoft.com/office/powerpoint/2010/main" val="1914145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8E8D38-8DAD-31D9-6F30-1B737FA2580E}"/>
              </a:ext>
            </a:extLst>
          </p:cNvPr>
          <p:cNvSpPr txBox="1">
            <a:spLocks/>
          </p:cNvSpPr>
          <p:nvPr/>
        </p:nvSpPr>
        <p:spPr>
          <a:xfrm>
            <a:off x="819911" y="-1837135"/>
            <a:ext cx="8281737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accent1"/>
                </a:solidFill>
                <a:latin typeface="Fredoka One" panose="02000000000000000000" pitchFamily="2" charset="77"/>
                <a:ea typeface="+mj-ea"/>
                <a:cs typeface="+mj-cs"/>
              </a:defRPr>
            </a:lvl1pPr>
          </a:lstStyle>
          <a:p>
            <a:pPr algn="l"/>
            <a:r>
              <a:rPr lang="de-DE" dirty="0">
                <a:solidFill>
                  <a:schemeClr val="bg1"/>
                </a:solidFill>
              </a:rPr>
              <a:t>Agenda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2B312E88-70AC-2E2A-7140-58682025C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FBC-070C-3543-95FA-A874E7DC7596}" type="slidenum">
              <a:rPr lang="de-DE" smtClean="0"/>
              <a:t>12</a:t>
            </a:fld>
            <a:endParaRPr lang="de-DE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9A228F0D-C82E-7241-8AB3-A202B27992D6}"/>
              </a:ext>
            </a:extLst>
          </p:cNvPr>
          <p:cNvSpPr txBox="1">
            <a:spLocks/>
          </p:cNvSpPr>
          <p:nvPr/>
        </p:nvSpPr>
        <p:spPr>
          <a:xfrm>
            <a:off x="838199" y="28241"/>
            <a:ext cx="8281737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accent1"/>
                </a:solidFill>
                <a:latin typeface="Fredoka One" panose="02000000000000000000" pitchFamily="2" charset="77"/>
                <a:ea typeface="+mj-ea"/>
                <a:cs typeface="+mj-cs"/>
              </a:defRPr>
            </a:lvl1pPr>
          </a:lstStyle>
          <a:p>
            <a:pPr algn="l"/>
            <a:r>
              <a:rPr lang="de-DE" b="1" dirty="0">
                <a:solidFill>
                  <a:schemeClr val="bg1"/>
                </a:solidFill>
                <a:latin typeface="+mn-lt"/>
              </a:rPr>
              <a:t>Technik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9E35EACA-F768-BB9C-682A-6196DC417233}"/>
              </a:ext>
            </a:extLst>
          </p:cNvPr>
          <p:cNvSpPr txBox="1">
            <a:spLocks/>
          </p:cNvSpPr>
          <p:nvPr/>
        </p:nvSpPr>
        <p:spPr>
          <a:xfrm>
            <a:off x="838199" y="7883302"/>
            <a:ext cx="8281737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accent1"/>
                </a:solidFill>
                <a:latin typeface="Fredoka One" panose="02000000000000000000" pitchFamily="2" charset="77"/>
                <a:ea typeface="+mj-ea"/>
                <a:cs typeface="+mj-cs"/>
              </a:defRPr>
            </a:lvl1pPr>
          </a:lstStyle>
          <a:p>
            <a:pPr algn="l"/>
            <a:r>
              <a:rPr lang="de-DE" dirty="0">
                <a:solidFill>
                  <a:schemeClr val="bg1"/>
                </a:solidFill>
              </a:rPr>
              <a:t>Ende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0F1B8FB9-A415-25C1-C7B0-95CD503ADD6A}"/>
              </a:ext>
            </a:extLst>
          </p:cNvPr>
          <p:cNvSpPr txBox="1"/>
          <p:nvPr/>
        </p:nvSpPr>
        <p:spPr>
          <a:xfrm>
            <a:off x="-32679" y="9603136"/>
            <a:ext cx="1219200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de-DE" sz="4400" dirty="0">
                <a:solidFill>
                  <a:schemeClr val="accent1"/>
                </a:solidFill>
                <a:latin typeface="Fredoka One" panose="02000000000000000000" pitchFamily="2" charset="77"/>
                <a:ea typeface="+mj-ea"/>
                <a:cs typeface="+mj-cs"/>
              </a:rPr>
              <a:t>Vielen Dank für Ihre Aufmerksamkeit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D5CDE18-DC04-4C09-AC4B-3AD8808C6D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271" y="1872374"/>
            <a:ext cx="9542922" cy="4436931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1D6A0CB6-1A19-47C3-BB62-BEBE9B1191E6}"/>
              </a:ext>
            </a:extLst>
          </p:cNvPr>
          <p:cNvSpPr txBox="1"/>
          <p:nvPr/>
        </p:nvSpPr>
        <p:spPr>
          <a:xfrm>
            <a:off x="243969" y="6277302"/>
            <a:ext cx="19175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/>
              <a:t>© BBSR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4F400E45-675A-4E10-B25F-0474AB0D39CD}"/>
              </a:ext>
            </a:extLst>
          </p:cNvPr>
          <p:cNvSpPr txBox="1"/>
          <p:nvPr/>
        </p:nvSpPr>
        <p:spPr>
          <a:xfrm>
            <a:off x="7445239" y="3029555"/>
            <a:ext cx="12815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/>
              <a:t>Geoportal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61914229-91CA-440F-A810-00C4641FFD2A}"/>
              </a:ext>
            </a:extLst>
          </p:cNvPr>
          <p:cNvSpPr txBox="1"/>
          <p:nvPr/>
        </p:nvSpPr>
        <p:spPr>
          <a:xfrm>
            <a:off x="7597638" y="3806596"/>
            <a:ext cx="337516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/>
              <a:t>Dashboard „Nachhaltigkeitsdaten für deine Nachbarschaft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32034C89-08B6-4013-82CF-B54D66E3C422}"/>
              </a:ext>
            </a:extLst>
          </p:cNvPr>
          <p:cNvSpPr txBox="1"/>
          <p:nvPr/>
        </p:nvSpPr>
        <p:spPr>
          <a:xfrm>
            <a:off x="7695293" y="4516830"/>
            <a:ext cx="183044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/>
              <a:t>Green </a:t>
            </a:r>
            <a:r>
              <a:rPr lang="de-DE" sz="1050" dirty="0" err="1"/>
              <a:t>Mobilty</a:t>
            </a:r>
            <a:r>
              <a:rPr lang="de-DE" sz="1050" dirty="0"/>
              <a:t> Plattform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2065C1FC-D6B4-426B-8928-8ECEA77B7A5C}"/>
              </a:ext>
            </a:extLst>
          </p:cNvPr>
          <p:cNvSpPr txBox="1"/>
          <p:nvPr/>
        </p:nvSpPr>
        <p:spPr>
          <a:xfrm>
            <a:off x="7445238" y="5173023"/>
            <a:ext cx="12815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/>
              <a:t>usw.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27F088F2-630C-4B25-8FB6-97DCB7A0DF43}"/>
              </a:ext>
            </a:extLst>
          </p:cNvPr>
          <p:cNvSpPr txBox="1"/>
          <p:nvPr/>
        </p:nvSpPr>
        <p:spPr>
          <a:xfrm>
            <a:off x="838199" y="3031124"/>
            <a:ext cx="12815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/>
              <a:t>Sensoren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E1440972-1709-44A9-8EE0-12168F19A13C}"/>
              </a:ext>
            </a:extLst>
          </p:cNvPr>
          <p:cNvSpPr txBox="1"/>
          <p:nvPr/>
        </p:nvSpPr>
        <p:spPr>
          <a:xfrm>
            <a:off x="386919" y="4485070"/>
            <a:ext cx="12815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/>
              <a:t>Fachanwendungen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3C35D938-D124-4059-997A-C41512EB1E9D}"/>
              </a:ext>
            </a:extLst>
          </p:cNvPr>
          <p:cNvSpPr txBox="1"/>
          <p:nvPr/>
        </p:nvSpPr>
        <p:spPr>
          <a:xfrm>
            <a:off x="578444" y="3796435"/>
            <a:ext cx="12815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/>
              <a:t>Datenbanken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E2AC3973-7A46-401E-BE36-DB452971620F}"/>
              </a:ext>
            </a:extLst>
          </p:cNvPr>
          <p:cNvSpPr txBox="1"/>
          <p:nvPr/>
        </p:nvSpPr>
        <p:spPr>
          <a:xfrm>
            <a:off x="423902" y="5140951"/>
            <a:ext cx="155770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/>
              <a:t>Citizen Science Projekte</a:t>
            </a:r>
          </a:p>
        </p:txBody>
      </p:sp>
    </p:spTree>
    <p:extLst>
      <p:ext uri="{BB962C8B-B14F-4D97-AF65-F5344CB8AC3E}">
        <p14:creationId xmlns:p14="http://schemas.microsoft.com/office/powerpoint/2010/main" val="29110296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6000" b="1" dirty="0">
                <a:latin typeface="+mn-lt"/>
              </a:rPr>
              <a:t>Nächste Schritte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FBC-070C-3543-95FA-A874E7DC7596}" type="slidenum">
              <a:rPr lang="de-DE" smtClean="0"/>
              <a:t>13</a:t>
            </a:fld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5339341" y="2091089"/>
            <a:ext cx="586427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</a:pPr>
            <a:r>
              <a:rPr lang="de-DE" sz="2000" b="1" dirty="0">
                <a:solidFill>
                  <a:schemeClr val="accent2"/>
                </a:solidFill>
                <a:ea typeface="Roboto Condensed" panose="02000000000000000000" pitchFamily="2" charset="0"/>
              </a:rPr>
              <a:t>Meilensteine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Ende Februar / Anfang März Dateninventur-Testlauf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12.03.24 Workshop mit dem DKSR, der TH OWL und der Verwaltung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April – Juni 2024 Praxisprojekt Bachelor-Studierende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Q2/Q3 2024 Ausschreibung Dashboard-Lösung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Begleitende Bürgerbeteiligung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endParaRPr lang="de-DE" sz="14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6B8453E-01CE-4D58-86CD-136E005DD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392" y="2621422"/>
            <a:ext cx="5077859" cy="218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64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8E8D38-8DAD-31D9-6F30-1B737FA2580E}"/>
              </a:ext>
            </a:extLst>
          </p:cNvPr>
          <p:cNvSpPr txBox="1">
            <a:spLocks/>
          </p:cNvSpPr>
          <p:nvPr/>
        </p:nvSpPr>
        <p:spPr>
          <a:xfrm>
            <a:off x="819911" y="-1837135"/>
            <a:ext cx="8281737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accent1"/>
                </a:solidFill>
                <a:latin typeface="Fredoka One" panose="02000000000000000000" pitchFamily="2" charset="77"/>
                <a:ea typeface="+mj-ea"/>
                <a:cs typeface="+mj-cs"/>
              </a:defRPr>
            </a:lvl1pPr>
          </a:lstStyle>
          <a:p>
            <a:pPr algn="l"/>
            <a:r>
              <a:rPr lang="de-DE" dirty="0">
                <a:solidFill>
                  <a:schemeClr val="bg1"/>
                </a:solidFill>
              </a:rPr>
              <a:t>Agenda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2B312E88-70AC-2E2A-7140-58682025C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FBC-070C-3543-95FA-A874E7DC7596}" type="slidenum">
              <a:rPr lang="de-DE" smtClean="0"/>
              <a:t>14</a:t>
            </a:fld>
            <a:endParaRPr lang="de-DE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9A228F0D-C82E-7241-8AB3-A202B27992D6}"/>
              </a:ext>
            </a:extLst>
          </p:cNvPr>
          <p:cNvSpPr txBox="1">
            <a:spLocks/>
          </p:cNvSpPr>
          <p:nvPr/>
        </p:nvSpPr>
        <p:spPr>
          <a:xfrm>
            <a:off x="838199" y="28241"/>
            <a:ext cx="8281737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accent1"/>
                </a:solidFill>
                <a:latin typeface="Fredoka One" panose="02000000000000000000" pitchFamily="2" charset="77"/>
                <a:ea typeface="+mj-ea"/>
                <a:cs typeface="+mj-cs"/>
              </a:defRPr>
            </a:lvl1pPr>
          </a:lstStyle>
          <a:p>
            <a:pPr algn="l"/>
            <a:r>
              <a:rPr lang="de-DE" b="1" dirty="0">
                <a:solidFill>
                  <a:schemeClr val="bg1"/>
                </a:solidFill>
                <a:latin typeface="+mn-lt"/>
              </a:rPr>
              <a:t>Monitoring Body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9E35EACA-F768-BB9C-682A-6196DC417233}"/>
              </a:ext>
            </a:extLst>
          </p:cNvPr>
          <p:cNvSpPr txBox="1">
            <a:spLocks/>
          </p:cNvSpPr>
          <p:nvPr/>
        </p:nvSpPr>
        <p:spPr>
          <a:xfrm>
            <a:off x="838199" y="7883302"/>
            <a:ext cx="8281737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accent1"/>
                </a:solidFill>
                <a:latin typeface="Fredoka One" panose="02000000000000000000" pitchFamily="2" charset="77"/>
                <a:ea typeface="+mj-ea"/>
                <a:cs typeface="+mj-cs"/>
              </a:defRPr>
            </a:lvl1pPr>
          </a:lstStyle>
          <a:p>
            <a:pPr algn="l"/>
            <a:r>
              <a:rPr lang="de-DE" dirty="0">
                <a:solidFill>
                  <a:schemeClr val="bg1"/>
                </a:solidFill>
              </a:rPr>
              <a:t>Ende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0F1B8FB9-A415-25C1-C7B0-95CD503ADD6A}"/>
              </a:ext>
            </a:extLst>
          </p:cNvPr>
          <p:cNvSpPr txBox="1"/>
          <p:nvPr/>
        </p:nvSpPr>
        <p:spPr>
          <a:xfrm>
            <a:off x="-32679" y="9603136"/>
            <a:ext cx="1219200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de-DE" sz="4400" dirty="0">
                <a:solidFill>
                  <a:schemeClr val="accent1"/>
                </a:solidFill>
                <a:latin typeface="Fredoka One" panose="02000000000000000000" pitchFamily="2" charset="77"/>
                <a:ea typeface="+mj-ea"/>
                <a:cs typeface="+mj-cs"/>
              </a:rPr>
              <a:t>Vielen Dank für Ihre Aufmerksamkeit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616420" y="1893617"/>
            <a:ext cx="9859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</a:pPr>
            <a:r>
              <a:rPr lang="de-DE" sz="2000" b="1" dirty="0">
                <a:solidFill>
                  <a:srgbClr val="00782B"/>
                </a:solidFill>
                <a:ea typeface="Roboto Condensed" panose="02000000000000000000" pitchFamily="2" charset="0"/>
              </a:rPr>
              <a:t>Wir suchen noch einen Monitoring Body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Monitoring-Stelle zur Durchführung einer unabhängigen Bewertung des Aktionsplans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Unabhängige Aufsichtsbehörde, Arbeitsgruppe, akademische Einrichtung o.ä.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Aufgaben: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End-</a:t>
            </a:r>
            <a:r>
              <a:rPr lang="de-DE" dirty="0" err="1"/>
              <a:t>of</a:t>
            </a:r>
            <a:r>
              <a:rPr lang="de-DE" dirty="0"/>
              <a:t>-</a:t>
            </a:r>
            <a:r>
              <a:rPr lang="de-DE" dirty="0" err="1"/>
              <a:t>Commitment</a:t>
            </a:r>
            <a:r>
              <a:rPr lang="de-DE" dirty="0"/>
              <a:t> Assessment im Anschluss an die Umsetzung jeder Einzelverpflichtung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Final Learning </a:t>
            </a:r>
            <a:r>
              <a:rPr lang="de-DE" dirty="0" err="1"/>
              <a:t>Exercise</a:t>
            </a:r>
            <a:r>
              <a:rPr lang="de-DE" dirty="0"/>
              <a:t> (abschließender Lernprozess)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Berichte werden in Englisch verfasst und online auf der OGP </a:t>
            </a:r>
            <a:r>
              <a:rPr lang="de-DE" dirty="0" err="1"/>
              <a:t>Local</a:t>
            </a:r>
            <a:r>
              <a:rPr lang="de-DE" dirty="0"/>
              <a:t> Plattform eingereicht</a:t>
            </a:r>
          </a:p>
          <a:p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4B2CA0E-EA02-40D3-B65F-4642430A568F}"/>
              </a:ext>
            </a:extLst>
          </p:cNvPr>
          <p:cNvSpPr txBox="1"/>
          <p:nvPr/>
        </p:nvSpPr>
        <p:spPr>
          <a:xfrm>
            <a:off x="616420" y="4418588"/>
            <a:ext cx="9859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</a:pPr>
            <a:r>
              <a:rPr lang="de-DE" sz="2000" b="1" dirty="0">
                <a:ea typeface="Roboto Condensed" panose="02000000000000000000" pitchFamily="2" charset="0"/>
              </a:rPr>
              <a:t>Bei Interesse bitte melden unter: s.mueller@detmold.de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02263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1B32A944-1E51-2F35-C618-046D32A08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FBC-070C-3543-95FA-A874E7DC7596}" type="slidenum">
              <a:rPr lang="de-DE" smtClean="0"/>
              <a:t>15</a:t>
            </a:fld>
            <a:endParaRPr lang="de-DE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765C35FB-44D2-C626-655C-84B0611034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1913" y="3060556"/>
            <a:ext cx="12315825" cy="4240119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32827F54-1B94-452F-7EC3-8A54088410C3}"/>
              </a:ext>
            </a:extLst>
          </p:cNvPr>
          <p:cNvSpPr txBox="1"/>
          <p:nvPr/>
        </p:nvSpPr>
        <p:spPr>
          <a:xfrm>
            <a:off x="0" y="2749520"/>
            <a:ext cx="1219200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de-DE" sz="4400" b="1" dirty="0">
                <a:solidFill>
                  <a:schemeClr val="accent1"/>
                </a:solidFill>
                <a:ea typeface="+mj-ea"/>
                <a:cs typeface="+mj-cs"/>
              </a:rPr>
              <a:t>www.smartcity-detmold.de</a:t>
            </a:r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18DFE2B9-F083-8D24-E853-D7BFB3D7EC6E}"/>
              </a:ext>
            </a:extLst>
          </p:cNvPr>
          <p:cNvSpPr txBox="1">
            <a:spLocks/>
          </p:cNvSpPr>
          <p:nvPr/>
        </p:nvSpPr>
        <p:spPr>
          <a:xfrm>
            <a:off x="736599" y="-1724359"/>
            <a:ext cx="8281737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accent1"/>
                </a:solidFill>
                <a:latin typeface="Fredoka One" panose="02000000000000000000" pitchFamily="2" charset="77"/>
                <a:ea typeface="+mj-ea"/>
                <a:cs typeface="+mj-cs"/>
              </a:defRPr>
            </a:lvl1pPr>
          </a:lstStyle>
          <a:p>
            <a:pPr algn="l"/>
            <a:r>
              <a:rPr lang="de-DE" b="1" dirty="0">
                <a:solidFill>
                  <a:schemeClr val="bg1"/>
                </a:solidFill>
                <a:latin typeface="+mn-lt"/>
              </a:rPr>
              <a:t>Der </a:t>
            </a:r>
            <a:r>
              <a:rPr lang="de-DE" b="1" dirty="0" err="1">
                <a:solidFill>
                  <a:schemeClr val="bg1"/>
                </a:solidFill>
                <a:latin typeface="+mn-lt"/>
              </a:rPr>
              <a:t>Detboter</a:t>
            </a:r>
            <a:endParaRPr lang="de-DE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038650F4-C1F3-D55F-51E5-1AD65476A063}"/>
              </a:ext>
            </a:extLst>
          </p:cNvPr>
          <p:cNvSpPr txBox="1">
            <a:spLocks/>
          </p:cNvSpPr>
          <p:nvPr/>
        </p:nvSpPr>
        <p:spPr>
          <a:xfrm>
            <a:off x="838199" y="28241"/>
            <a:ext cx="8281737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accent1"/>
                </a:solidFill>
                <a:latin typeface="Fredoka One" panose="02000000000000000000" pitchFamily="2" charset="77"/>
                <a:ea typeface="+mj-ea"/>
                <a:cs typeface="+mj-cs"/>
              </a:defRPr>
            </a:lvl1pPr>
          </a:lstStyle>
          <a:p>
            <a:pPr algn="l"/>
            <a:endParaRPr lang="de-DE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Untertitel 2">
            <a:extLst>
              <a:ext uri="{FF2B5EF4-FFF2-40B4-BE49-F238E27FC236}">
                <a16:creationId xmlns:a16="http://schemas.microsoft.com/office/drawing/2014/main" id="{3D453864-69CC-344F-FD02-5592F21CB7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8028" y="2402853"/>
            <a:ext cx="12192000" cy="607115"/>
          </a:xfrm>
        </p:spPr>
        <p:txBody>
          <a:bodyPr/>
          <a:lstStyle/>
          <a:p>
            <a:r>
              <a:rPr lang="de-DE" dirty="0">
                <a:latin typeface="+mn-lt"/>
              </a:rPr>
              <a:t>Kontakt zu uns unter: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C18E8D38-8DAD-31D9-6F30-1B737FA2580E}"/>
              </a:ext>
            </a:extLst>
          </p:cNvPr>
          <p:cNvSpPr txBox="1">
            <a:spLocks/>
          </p:cNvSpPr>
          <p:nvPr/>
        </p:nvSpPr>
        <p:spPr>
          <a:xfrm>
            <a:off x="838199" y="-136649"/>
            <a:ext cx="8281737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accent1"/>
                </a:solidFill>
                <a:latin typeface="Fredoka One" panose="02000000000000000000" pitchFamily="2" charset="77"/>
                <a:ea typeface="+mj-ea"/>
                <a:cs typeface="+mj-cs"/>
              </a:defRPr>
            </a:lvl1pPr>
          </a:lstStyle>
          <a:p>
            <a:pPr algn="l"/>
            <a:r>
              <a:rPr lang="de-DE" b="1" dirty="0">
                <a:solidFill>
                  <a:schemeClr val="bg1"/>
                </a:solidFill>
                <a:latin typeface="+mn-lt"/>
              </a:rPr>
              <a:t>OGP </a:t>
            </a:r>
            <a:r>
              <a:rPr lang="de-DE" b="1">
                <a:solidFill>
                  <a:schemeClr val="bg1"/>
                </a:solidFill>
                <a:latin typeface="+mn-lt"/>
              </a:rPr>
              <a:t>Local</a:t>
            </a:r>
            <a:endParaRPr lang="de-DE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651651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6000" b="1" dirty="0">
                <a:latin typeface="+mn-lt"/>
              </a:rPr>
              <a:t>Rückblick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FBC-070C-3543-95FA-A874E7DC7596}" type="slidenum">
              <a:rPr lang="de-DE" smtClean="0"/>
              <a:t>2</a:t>
            </a:fld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5339341" y="2091089"/>
            <a:ext cx="518486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</a:pPr>
            <a:r>
              <a:rPr lang="de-DE" sz="2000" b="1" dirty="0">
                <a:solidFill>
                  <a:schemeClr val="accent2"/>
                </a:solidFill>
                <a:ea typeface="Roboto Condensed" panose="02000000000000000000" pitchFamily="2" charset="0"/>
              </a:rPr>
              <a:t>Meilensteine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15.11.2022 Daten-Brainstorming in der Steuerungsgruppe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30.11.2022 Abgabe des Action Plan (Aktionsplans), einsehbar unter: </a:t>
            </a:r>
            <a:r>
              <a:rPr lang="de-DE" dirty="0">
                <a:hlinkClick r:id="rId2"/>
              </a:rPr>
              <a:t>https://www.opengovpartnership.org/members/detmold-germany/</a:t>
            </a:r>
            <a:r>
              <a:rPr lang="de-DE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10/2023 Vorbereitung Forschungsprojekt TH OWL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11/2023 Projekt Kick-Off mit dem DKSR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Änderung des Projektnamens von „Nachhaltigkeitsindex auf Nachbarschaftsebene“ zu „Nachhaltigkeitsdaten für deine Nachbarschaft“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endParaRPr lang="de-DE" sz="14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6B8453E-01CE-4D58-86CD-136E005DDC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392" y="2621422"/>
            <a:ext cx="5077859" cy="218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853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8E8D38-8DAD-31D9-6F30-1B737FA2580E}"/>
              </a:ext>
            </a:extLst>
          </p:cNvPr>
          <p:cNvSpPr txBox="1">
            <a:spLocks/>
          </p:cNvSpPr>
          <p:nvPr/>
        </p:nvSpPr>
        <p:spPr>
          <a:xfrm>
            <a:off x="838199" y="28241"/>
            <a:ext cx="8281737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accent1"/>
                </a:solidFill>
                <a:latin typeface="Fredoka One" panose="02000000000000000000" pitchFamily="2" charset="77"/>
                <a:ea typeface="+mj-ea"/>
                <a:cs typeface="+mj-cs"/>
              </a:defRPr>
            </a:lvl1pPr>
          </a:lstStyle>
          <a:p>
            <a:pPr algn="l"/>
            <a:r>
              <a:rPr lang="de-DE" b="1" dirty="0" err="1">
                <a:solidFill>
                  <a:schemeClr val="bg1"/>
                </a:solidFill>
                <a:latin typeface="+mn-lt"/>
              </a:rPr>
              <a:t>Commitments</a:t>
            </a:r>
            <a:r>
              <a:rPr lang="de-DE" b="1" dirty="0">
                <a:solidFill>
                  <a:schemeClr val="bg1"/>
                </a:solidFill>
                <a:latin typeface="+mn-lt"/>
              </a:rPr>
              <a:t> 1/2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2B312E88-70AC-2E2A-7140-58682025C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FBC-070C-3543-95FA-A874E7DC7596}" type="slidenum">
              <a:rPr lang="de-DE" smtClean="0"/>
              <a:t>3</a:t>
            </a:fld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376724" y="1940169"/>
            <a:ext cx="4816714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</a:pPr>
            <a:r>
              <a:rPr lang="de-DE" sz="2000" b="1" dirty="0">
                <a:solidFill>
                  <a:schemeClr val="accent2"/>
                </a:solidFill>
                <a:ea typeface="Roboto Condensed" panose="02000000000000000000" pitchFamily="2" charset="0"/>
              </a:rPr>
              <a:t>C1: Offene Visualisierung von Nachhaltigkeitsdaten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Technische Lösung für die Visualisierung der Daten finden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Best Practice Recherche zu Open Source Dashboards (grafische Benutzeroberfläche zur Visualisierung von Daten)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Design und Funktionen festlegen (Brainstorming Steuerungsgruppe, Workshop Verwaltung, Bürgerbeteiligung)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endParaRPr lang="de-DE" sz="14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FAA5F45-76C3-4901-91A6-1B4213170139}"/>
              </a:ext>
            </a:extLst>
          </p:cNvPr>
          <p:cNvSpPr txBox="1"/>
          <p:nvPr/>
        </p:nvSpPr>
        <p:spPr>
          <a:xfrm>
            <a:off x="5429597" y="1940168"/>
            <a:ext cx="4816714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</a:pPr>
            <a:r>
              <a:rPr lang="de-DE" sz="2000" b="1" dirty="0">
                <a:solidFill>
                  <a:schemeClr val="accent2"/>
                </a:solidFill>
                <a:ea typeface="Roboto Condensed" panose="02000000000000000000" pitchFamily="2" charset="0"/>
              </a:rPr>
              <a:t>C2: Nachhaltigkeitsdaten als Offene Daten veröffentlichen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Daten für den Anwendungsfall identifizieren und kategorisieren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Prüfen der vorgeschlagenen Daten aus der Steuerungsgruppensitzung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Dateninventur in der Verwaltung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Veröffentlichung von Daten auf </a:t>
            </a:r>
            <a:r>
              <a:rPr lang="de-DE" dirty="0" err="1"/>
              <a:t>Open.NRW</a:t>
            </a:r>
            <a:r>
              <a:rPr lang="de-DE" dirty="0"/>
              <a:t> (Open Data Portal des Landes NRW)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Praxisprojekt der </a:t>
            </a:r>
            <a:r>
              <a:rPr lang="de-DE" dirty="0" err="1"/>
              <a:t>Inspektoranwärter</a:t>
            </a:r>
            <a:r>
              <a:rPr lang="de-DE" dirty="0"/>
              <a:t>*innen (10 Teilnehmende aus 4 Kommunen)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0140860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8E8D38-8DAD-31D9-6F30-1B737FA2580E}"/>
              </a:ext>
            </a:extLst>
          </p:cNvPr>
          <p:cNvSpPr txBox="1">
            <a:spLocks/>
          </p:cNvSpPr>
          <p:nvPr/>
        </p:nvSpPr>
        <p:spPr>
          <a:xfrm>
            <a:off x="838199" y="28241"/>
            <a:ext cx="8281737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accent1"/>
                </a:solidFill>
                <a:latin typeface="Fredoka One" panose="02000000000000000000" pitchFamily="2" charset="77"/>
                <a:ea typeface="+mj-ea"/>
                <a:cs typeface="+mj-cs"/>
              </a:defRPr>
            </a:lvl1pPr>
          </a:lstStyle>
          <a:p>
            <a:pPr algn="l"/>
            <a:r>
              <a:rPr lang="de-DE" b="1" dirty="0" err="1">
                <a:solidFill>
                  <a:schemeClr val="bg1"/>
                </a:solidFill>
                <a:latin typeface="+mn-lt"/>
              </a:rPr>
              <a:t>Commitments</a:t>
            </a:r>
            <a:r>
              <a:rPr lang="de-DE" b="1" dirty="0">
                <a:solidFill>
                  <a:schemeClr val="bg1"/>
                </a:solidFill>
                <a:latin typeface="+mn-lt"/>
              </a:rPr>
              <a:t> 2/2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2B312E88-70AC-2E2A-7140-58682025C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FBC-070C-3543-95FA-A874E7DC7596}" type="slidenum">
              <a:rPr lang="de-DE" smtClean="0"/>
              <a:t>4</a:t>
            </a:fld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376724" y="1940169"/>
            <a:ext cx="481671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</a:pPr>
            <a:r>
              <a:rPr lang="de-DE" sz="2000" b="1" dirty="0">
                <a:solidFill>
                  <a:schemeClr val="accent2"/>
                </a:solidFill>
                <a:ea typeface="Roboto Condensed" panose="02000000000000000000" pitchFamily="2" charset="0"/>
              </a:rPr>
              <a:t>C3: Datenkompetenzen in der Verwaltung und in der Stadtgesellschaft ausbauen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Start in 2024 vorgesehen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Zusammenarbeit mit etablierten Partnern wie VHS und Stadtbibliothek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endParaRPr lang="de-DE" sz="14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FAA5F45-76C3-4901-91A6-1B4213170139}"/>
              </a:ext>
            </a:extLst>
          </p:cNvPr>
          <p:cNvSpPr txBox="1"/>
          <p:nvPr/>
        </p:nvSpPr>
        <p:spPr>
          <a:xfrm>
            <a:off x="5429597" y="1940168"/>
            <a:ext cx="481671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</a:pPr>
            <a:r>
              <a:rPr lang="de-DE" sz="2000" b="1" dirty="0">
                <a:solidFill>
                  <a:schemeClr val="accent2"/>
                </a:solidFill>
                <a:ea typeface="Roboto Condensed" panose="02000000000000000000" pitchFamily="2" charset="0"/>
              </a:rPr>
              <a:t>C4: Methodenbox für aufsuchende Beteiligung entwickeln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Forschungsprojekt mit der TH OWL, Start im Januar 2024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Entwicklung innovativer, aufsuchender Beteiligungsformate für die Datenprojekte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5824038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1B32A944-1E51-2F35-C618-046D32A08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FBC-070C-3543-95FA-A874E7DC7596}" type="slidenum">
              <a:rPr lang="de-DE" smtClean="0"/>
              <a:t>5</a:t>
            </a:fld>
            <a:endParaRPr lang="de-DE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765C35FB-44D2-C626-655C-84B0611034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1913" y="2760756"/>
            <a:ext cx="12315825" cy="4240119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32827F54-1B94-452F-7EC3-8A54088410C3}"/>
              </a:ext>
            </a:extLst>
          </p:cNvPr>
          <p:cNvSpPr txBox="1"/>
          <p:nvPr/>
        </p:nvSpPr>
        <p:spPr>
          <a:xfrm>
            <a:off x="0" y="1970031"/>
            <a:ext cx="1219200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de-DE" sz="4400" b="1" dirty="0">
                <a:solidFill>
                  <a:schemeClr val="accent1"/>
                </a:solidFill>
                <a:ea typeface="+mj-ea"/>
                <a:cs typeface="+mj-cs"/>
              </a:rPr>
              <a:t>Beispiele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D1997FC-18BD-D3AA-9E08-9BC4529B2E7D}"/>
              </a:ext>
            </a:extLst>
          </p:cNvPr>
          <p:cNvSpPr txBox="1">
            <a:spLocks/>
          </p:cNvSpPr>
          <p:nvPr/>
        </p:nvSpPr>
        <p:spPr>
          <a:xfrm>
            <a:off x="1039367" y="7138498"/>
            <a:ext cx="8281737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accent1"/>
                </a:solidFill>
                <a:latin typeface="Fredoka One" panose="02000000000000000000" pitchFamily="2" charset="77"/>
                <a:ea typeface="+mj-ea"/>
                <a:cs typeface="+mj-cs"/>
              </a:defRPr>
            </a:lvl1pPr>
          </a:lstStyle>
          <a:p>
            <a:pPr algn="l"/>
            <a:r>
              <a:rPr lang="de-DE" b="1" dirty="0">
                <a:solidFill>
                  <a:schemeClr val="bg1"/>
                </a:solidFill>
                <a:latin typeface="+mn-lt"/>
              </a:rPr>
              <a:t>Agenda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C18E8D38-8DAD-31D9-6F30-1B737FA2580E}"/>
              </a:ext>
            </a:extLst>
          </p:cNvPr>
          <p:cNvSpPr txBox="1">
            <a:spLocks/>
          </p:cNvSpPr>
          <p:nvPr/>
        </p:nvSpPr>
        <p:spPr>
          <a:xfrm>
            <a:off x="139561" y="-136649"/>
            <a:ext cx="951815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accent1"/>
                </a:solidFill>
                <a:latin typeface="Fredoka One" panose="02000000000000000000" pitchFamily="2" charset="77"/>
                <a:ea typeface="+mj-ea"/>
                <a:cs typeface="+mj-cs"/>
              </a:defRPr>
            </a:lvl1pPr>
          </a:lstStyle>
          <a:p>
            <a:pPr algn="l"/>
            <a:r>
              <a:rPr lang="de-DE" b="1" dirty="0">
                <a:solidFill>
                  <a:schemeClr val="bg1"/>
                </a:solidFill>
                <a:latin typeface="+mn-lt"/>
              </a:rPr>
              <a:t>Visualisierung und Funktionen</a:t>
            </a:r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ED56FA06-A459-4A05-AF5E-688F9727FB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10236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4788159" cy="618979"/>
          </a:xfrm>
        </p:spPr>
        <p:txBody>
          <a:bodyPr>
            <a:normAutofit/>
          </a:bodyPr>
          <a:lstStyle/>
          <a:p>
            <a:r>
              <a:rPr lang="de-DE" sz="3200" b="1" dirty="0">
                <a:latin typeface="+mn-lt"/>
              </a:rPr>
              <a:t>Nachhaltige Mobilität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E5AFBC-070C-3543-95FA-A874E7DC7596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edoka One" panose="02000000000000000000" pitchFamily="2" charset="77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edoka One" panose="02000000000000000000" pitchFamily="2" charset="77"/>
              <a:ea typeface="+mn-ea"/>
              <a:cs typeface="+mn-cs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19" y="828674"/>
            <a:ext cx="10348931" cy="5527676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4855" y="3027516"/>
            <a:ext cx="298730" cy="43285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2228" y="4721233"/>
            <a:ext cx="298730" cy="432854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127" y="2279371"/>
            <a:ext cx="298730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883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E5AFBC-070C-3543-95FA-A874E7DC7596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edoka One" panose="02000000000000000000" pitchFamily="2" charset="77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edoka One" panose="02000000000000000000" pitchFamily="2" charset="77"/>
              <a:ea typeface="+mn-ea"/>
              <a:cs typeface="+mn-cs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19" y="828674"/>
            <a:ext cx="10348931" cy="5527676"/>
          </a:xfrm>
          <a:prstGeom prst="rect">
            <a:avLst/>
          </a:prstGeom>
        </p:spPr>
      </p:pic>
      <p:sp>
        <p:nvSpPr>
          <p:cNvPr id="10" name="Ellipse 9"/>
          <p:cNvSpPr/>
          <p:nvPr/>
        </p:nvSpPr>
        <p:spPr>
          <a:xfrm>
            <a:off x="985157" y="2373086"/>
            <a:ext cx="190500" cy="185057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4855" y="3027516"/>
            <a:ext cx="298730" cy="432854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1421" y="4720244"/>
            <a:ext cx="298730" cy="432854"/>
          </a:xfrm>
          <a:prstGeom prst="rect">
            <a:avLst/>
          </a:prstGeom>
        </p:spPr>
      </p:pic>
      <p:cxnSp>
        <p:nvCxnSpPr>
          <p:cNvPr id="14" name="Gerade Verbindung mit Pfeil 13"/>
          <p:cNvCxnSpPr>
            <a:stCxn id="10" idx="6"/>
          </p:cNvCxnSpPr>
          <p:nvPr/>
        </p:nvCxnSpPr>
        <p:spPr>
          <a:xfrm flipV="1">
            <a:off x="1175657" y="2061782"/>
            <a:ext cx="1153886" cy="403833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2329543" y="1232728"/>
            <a:ext cx="2585357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Während der Schulzeit zählt der Verkehrszähler pro Tag 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 8.000 Autos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Während der Ferien zählt der Verkehrszähler pro Tag  6.000 Autos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66583">
            <a:off x="2967232" y="2815236"/>
            <a:ext cx="1274174" cy="542591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4139607" y="2963542"/>
            <a:ext cx="2631307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Während der Schulzeit zählt der Verkehrszähler pro Tag 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 14.000 Autos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Während der Ferien zählt der Verkehrszähler pro Tag  9.000 Autos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Grafik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293695">
            <a:off x="5552873" y="4965887"/>
            <a:ext cx="1316850" cy="646232"/>
          </a:xfrm>
          <a:prstGeom prst="rect">
            <a:avLst/>
          </a:prstGeom>
        </p:spPr>
      </p:pic>
      <p:sp>
        <p:nvSpPr>
          <p:cNvPr id="21" name="Textfeld 20"/>
          <p:cNvSpPr txBox="1"/>
          <p:nvPr/>
        </p:nvSpPr>
        <p:spPr>
          <a:xfrm>
            <a:off x="3063585" y="5461341"/>
            <a:ext cx="2631307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Während der Schulzeit zählt der Verkehrszähler pro Tag 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 10.000 Autos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Während der Ferien zählt der Verkehrszähler pro Tag  8.000 Autos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0" y="-8157"/>
            <a:ext cx="4680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Nachhaltige Mobilität</a:t>
            </a:r>
          </a:p>
        </p:txBody>
      </p:sp>
    </p:spTree>
    <p:extLst>
      <p:ext uri="{BB962C8B-B14F-4D97-AF65-F5344CB8AC3E}">
        <p14:creationId xmlns:p14="http://schemas.microsoft.com/office/powerpoint/2010/main" val="83631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-91503"/>
            <a:ext cx="5682344" cy="886159"/>
          </a:xfrm>
        </p:spPr>
        <p:txBody>
          <a:bodyPr>
            <a:normAutofit fontScale="90000"/>
          </a:bodyPr>
          <a:lstStyle/>
          <a:p>
            <a:r>
              <a:rPr lang="de-DE" sz="4000" b="1" dirty="0">
                <a:latin typeface="+mn-lt"/>
              </a:rPr>
              <a:t>Städtebaulicher</a:t>
            </a:r>
            <a:r>
              <a:rPr lang="de-DE" dirty="0"/>
              <a:t> </a:t>
            </a:r>
            <a:r>
              <a:rPr lang="de-DE" sz="4000" b="1" dirty="0">
                <a:latin typeface="+mn-lt"/>
              </a:rPr>
              <a:t>Klimaschutz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E5AFBC-070C-3543-95FA-A874E7DC7596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edoka One" panose="02000000000000000000" pitchFamily="2" charset="77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edoka One" panose="02000000000000000000" pitchFamily="2" charset="77"/>
              <a:ea typeface="+mn-ea"/>
              <a:cs typeface="+mn-cs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059" y="850788"/>
            <a:ext cx="7908532" cy="5446645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>
          <a:xfrm>
            <a:off x="2886693" y="2934363"/>
            <a:ext cx="190500" cy="185057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</a:p>
        </p:txBody>
      </p:sp>
      <p:sp>
        <p:nvSpPr>
          <p:cNvPr id="9" name="Ellipse 8"/>
          <p:cNvSpPr/>
          <p:nvPr/>
        </p:nvSpPr>
        <p:spPr>
          <a:xfrm>
            <a:off x="6294911" y="2186218"/>
            <a:ext cx="190500" cy="185057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710675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-91503"/>
            <a:ext cx="5682344" cy="886159"/>
          </a:xfrm>
        </p:spPr>
        <p:txBody>
          <a:bodyPr>
            <a:normAutofit fontScale="90000"/>
          </a:bodyPr>
          <a:lstStyle/>
          <a:p>
            <a:r>
              <a:rPr lang="de-DE" sz="4000" b="1" dirty="0">
                <a:latin typeface="+mn-lt"/>
              </a:rPr>
              <a:t>Städtebaulicher</a:t>
            </a:r>
            <a:r>
              <a:rPr lang="de-DE" dirty="0"/>
              <a:t> </a:t>
            </a:r>
            <a:r>
              <a:rPr lang="de-DE" sz="4000" b="1" dirty="0">
                <a:latin typeface="+mn-lt"/>
              </a:rPr>
              <a:t>Klimaschutz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E5AFBC-070C-3543-95FA-A874E7DC7596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edoka One" panose="02000000000000000000" pitchFamily="2" charset="77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edoka One" panose="02000000000000000000" pitchFamily="2" charset="77"/>
              <a:ea typeface="+mn-ea"/>
              <a:cs typeface="+mn-cs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059" y="850788"/>
            <a:ext cx="7908532" cy="5446645"/>
          </a:xfrm>
          <a:prstGeom prst="rect">
            <a:avLst/>
          </a:prstGeom>
        </p:spPr>
      </p:pic>
      <p:cxnSp>
        <p:nvCxnSpPr>
          <p:cNvPr id="5" name="Gerade Verbindung mit Pfeil 4"/>
          <p:cNvCxnSpPr>
            <a:endCxn id="16" idx="0"/>
          </p:cNvCxnSpPr>
          <p:nvPr/>
        </p:nvCxnSpPr>
        <p:spPr>
          <a:xfrm>
            <a:off x="3009759" y="3083024"/>
            <a:ext cx="478951" cy="562419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/>
          <p:nvPr/>
        </p:nvCxnSpPr>
        <p:spPr>
          <a:xfrm>
            <a:off x="6469396" y="2250754"/>
            <a:ext cx="1966060" cy="1079984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lipse 10"/>
          <p:cNvSpPr/>
          <p:nvPr/>
        </p:nvSpPr>
        <p:spPr>
          <a:xfrm>
            <a:off x="2886693" y="2934363"/>
            <a:ext cx="190500" cy="185057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</a:p>
        </p:txBody>
      </p:sp>
      <p:sp>
        <p:nvSpPr>
          <p:cNvPr id="12" name="Ellipse 11"/>
          <p:cNvSpPr/>
          <p:nvPr/>
        </p:nvSpPr>
        <p:spPr>
          <a:xfrm>
            <a:off x="6278896" y="2182365"/>
            <a:ext cx="190500" cy="185057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1499" y="3330738"/>
            <a:ext cx="3007915" cy="1955800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2059" y="3645443"/>
            <a:ext cx="3393302" cy="2167528"/>
          </a:xfrm>
          <a:prstGeom prst="rect">
            <a:avLst/>
          </a:prstGeom>
        </p:spPr>
      </p:pic>
      <p:sp>
        <p:nvSpPr>
          <p:cNvPr id="21" name="Rechteck 20"/>
          <p:cNvSpPr/>
          <p:nvPr/>
        </p:nvSpPr>
        <p:spPr>
          <a:xfrm>
            <a:off x="5061788" y="6404645"/>
            <a:ext cx="5710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hlinkClick r:id="rId5"/>
              </a:rPr>
              <a:t>https://agreeable-dune-0432b9003.3.azurestaticapps.net/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20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925286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Smart City Detmold">
      <a:dk1>
        <a:srgbClr val="000201"/>
      </a:dk1>
      <a:lt1>
        <a:srgbClr val="FFFFFF"/>
      </a:lt1>
      <a:dk2>
        <a:srgbClr val="1D211F"/>
      </a:dk2>
      <a:lt2>
        <a:srgbClr val="F9FFFB"/>
      </a:lt2>
      <a:accent1>
        <a:srgbClr val="FF5F49"/>
      </a:accent1>
      <a:accent2>
        <a:srgbClr val="00782B"/>
      </a:accent2>
      <a:accent3>
        <a:srgbClr val="5BB3D4"/>
      </a:accent3>
      <a:accent4>
        <a:srgbClr val="ED7D08"/>
      </a:accent4>
      <a:accent5>
        <a:srgbClr val="DD4015"/>
      </a:accent5>
      <a:accent6>
        <a:srgbClr val="D07366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D-PowerPoint-Vorlage" id="{5B8412F8-B125-E048-BDAF-F4A4421D4782}" vid="{59D0AD13-DC4A-4747-9917-6825B3E233A8}"/>
    </a:ext>
  </a:extLst>
</a:theme>
</file>

<file path=ppt/theme/theme2.xml><?xml version="1.0" encoding="utf-8"?>
<a:theme xmlns:a="http://schemas.openxmlformats.org/drawingml/2006/main" name="1_Office">
  <a:themeElements>
    <a:clrScheme name="Smart City Detmold">
      <a:dk1>
        <a:srgbClr val="000201"/>
      </a:dk1>
      <a:lt1>
        <a:srgbClr val="FFFFFF"/>
      </a:lt1>
      <a:dk2>
        <a:srgbClr val="1D211F"/>
      </a:dk2>
      <a:lt2>
        <a:srgbClr val="F9FFFB"/>
      </a:lt2>
      <a:accent1>
        <a:srgbClr val="FF5F49"/>
      </a:accent1>
      <a:accent2>
        <a:srgbClr val="00782B"/>
      </a:accent2>
      <a:accent3>
        <a:srgbClr val="5BB3D4"/>
      </a:accent3>
      <a:accent4>
        <a:srgbClr val="ED7D08"/>
      </a:accent4>
      <a:accent5>
        <a:srgbClr val="DD4015"/>
      </a:accent5>
      <a:accent6>
        <a:srgbClr val="D07366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D-PowerPoint-Vorlage" id="{5B8412F8-B125-E048-BDAF-F4A4421D4782}" vid="{59D0AD13-DC4A-4747-9917-6825B3E233A8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Präsentation Zukunftstisch</Template>
  <TotalTime>0</TotalTime>
  <Words>530</Words>
  <Application>Microsoft Office PowerPoint</Application>
  <PresentationFormat>Breitbild</PresentationFormat>
  <Paragraphs>106</Paragraphs>
  <Slides>15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15</vt:i4>
      </vt:variant>
    </vt:vector>
  </HeadingPairs>
  <TitlesOfParts>
    <vt:vector size="22" baseType="lpstr">
      <vt:lpstr>Arial</vt:lpstr>
      <vt:lpstr>Calibri</vt:lpstr>
      <vt:lpstr>Fredoka One</vt:lpstr>
      <vt:lpstr>Roboto</vt:lpstr>
      <vt:lpstr>Roboto Condensed</vt:lpstr>
      <vt:lpstr>Office</vt:lpstr>
      <vt:lpstr>1_Office</vt:lpstr>
      <vt:lpstr>PowerPoint-Präsentation</vt:lpstr>
      <vt:lpstr>Rückblick</vt:lpstr>
      <vt:lpstr>PowerPoint-Präsentation</vt:lpstr>
      <vt:lpstr>PowerPoint-Präsentation</vt:lpstr>
      <vt:lpstr>PowerPoint-Präsentation</vt:lpstr>
      <vt:lpstr>Nachhaltige Mobilität</vt:lpstr>
      <vt:lpstr>PowerPoint-Präsentation</vt:lpstr>
      <vt:lpstr>Städtebaulicher Klimaschutz</vt:lpstr>
      <vt:lpstr>Städtebaulicher Klimaschutz</vt:lpstr>
      <vt:lpstr>Soziales Miteinander</vt:lpstr>
      <vt:lpstr>Soziales Miteinander</vt:lpstr>
      <vt:lpstr>PowerPoint-Präsentation</vt:lpstr>
      <vt:lpstr>Nächste Schritte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luis zillich</dc:creator>
  <cp:lastModifiedBy>Müller, Sandra (Stadt Detmold)</cp:lastModifiedBy>
  <cp:revision>156</cp:revision>
  <dcterms:created xsi:type="dcterms:W3CDTF">2022-12-09T07:53:28Z</dcterms:created>
  <dcterms:modified xsi:type="dcterms:W3CDTF">2024-02-29T14:36:58Z</dcterms:modified>
</cp:coreProperties>
</file>