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5" r:id="rId1"/>
  </p:sldMasterIdLst>
  <p:notesMasterIdLst>
    <p:notesMasterId r:id="rId14"/>
  </p:notesMasterIdLst>
  <p:sldIdLst>
    <p:sldId id="296" r:id="rId2"/>
    <p:sldId id="297" r:id="rId3"/>
    <p:sldId id="304" r:id="rId4"/>
    <p:sldId id="259" r:id="rId5"/>
    <p:sldId id="289" r:id="rId6"/>
    <p:sldId id="290" r:id="rId7"/>
    <p:sldId id="291" r:id="rId8"/>
    <p:sldId id="258" r:id="rId9"/>
    <p:sldId id="299" r:id="rId10"/>
    <p:sldId id="302" r:id="rId11"/>
    <p:sldId id="305" r:id="rId12"/>
    <p:sldId id="30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99" autoAdjust="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4B924-C48F-45B0-AF86-BEA7FFFCE333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11FCC-61F6-4B89-AFC4-946CDFCC51A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864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88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49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392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41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6800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044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946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53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76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70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92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62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49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9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78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53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2182-C5E9-40B5-B9CE-E56F535F3CF1}" type="datetimeFigureOut">
              <a:rPr lang="ru-RU" smtClean="0"/>
              <a:pPr/>
              <a:t>10.10.2024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379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  <p:sldLayoutId id="2147484068" r:id="rId13"/>
    <p:sldLayoutId id="2147484069" r:id="rId14"/>
    <p:sldLayoutId id="2147484070" r:id="rId15"/>
    <p:sldLayoutId id="214748407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usastghhk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anadzor.am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4406630"/>
            <a:ext cx="11744695" cy="103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58812" y="2215759"/>
            <a:ext cx="10830569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</a:defRPr>
            </a:lvl2pPr>
            <a:lvl3pPr>
              <a:defRPr sz="2000">
                <a:solidFill>
                  <a:schemeClr val="tx1"/>
                </a:solidFill>
                <a:latin typeface="Calibri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«</a:t>
            </a:r>
            <a:r>
              <a:rPr lang="hy-AM" b="1" dirty="0"/>
              <a:t>Ներառում հավասարության սկզբունքով</a:t>
            </a: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» </a:t>
            </a:r>
            <a:r>
              <a:rPr lang="hy-AM" altLang="en-US" sz="1200" dirty="0">
                <a:latin typeface="Cambria" pitchFamily="18" charset="0"/>
                <a:ea typeface="Cambria" pitchFamily="18" charset="0"/>
                <a:cs typeface="Calibri" charset="0"/>
              </a:rPr>
              <a:t> </a:t>
            </a: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Merriweather" pitchFamily="2" charset="0"/>
              </a:rPr>
              <a:t>ծրագիր</a:t>
            </a:r>
            <a:endParaRPr lang="hy-AM" altLang="en-US" sz="2000" dirty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3023715" y="3619500"/>
            <a:ext cx="6100762" cy="55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</a:defRPr>
            </a:lvl2pPr>
            <a:lvl3pPr>
              <a:defRPr sz="2000">
                <a:solidFill>
                  <a:schemeClr val="tx1"/>
                </a:solidFill>
                <a:latin typeface="Calibri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Առցանց</a:t>
            </a:r>
            <a:r>
              <a:rPr lang="en-US" dirty="0"/>
              <a:t>  </a:t>
            </a:r>
            <a:r>
              <a:rPr lang="en-US" dirty="0" err="1"/>
              <a:t>քարտեզի</a:t>
            </a:r>
            <a:r>
              <a:rPr lang="en-US" dirty="0"/>
              <a:t> </a:t>
            </a:r>
            <a:r>
              <a:rPr lang="en-US" dirty="0" err="1"/>
              <a:t>շնորհանդես</a:t>
            </a:r>
            <a:r>
              <a:rPr lang="en-US" dirty="0"/>
              <a:t> </a:t>
            </a:r>
            <a:endParaRPr lang="hy-AM" altLang="en-US" dirty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6388" y="5597525"/>
            <a:ext cx="11603037" cy="7381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indent="179388">
              <a:tabLst>
                <a:tab pos="2971800" algn="ctr"/>
                <a:tab pos="5943600" algn="r"/>
              </a:tabLst>
            </a:pP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«</a:t>
            </a:r>
            <a:r>
              <a:rPr lang="en-US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ՆԵՐԱՌՈՒՄ ՀԱՎԱՍԱՐՈՒԹՅԱՆ ՍԿԶԲՈՒՆՔՈՎ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» 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Sylfaen" charset="0"/>
              </a:rPr>
              <a:t>ծրագիրն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 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Sylfaen" charset="0"/>
              </a:rPr>
              <a:t>իրականացվում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 է «</a:t>
            </a:r>
            <a:r>
              <a:rPr lang="en-US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ԼՈՒՍԱՍՏՂ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» ՀԿ-ի կողմից Ամերիկայի Միացյալ Նահանգների Միջազգային զարգացման գործակալության (ԱՄՆ ՄԶԳ) «Գործուն քաղաքացիական հասարակություն» </a:t>
            </a:r>
            <a:r>
              <a:rPr lang="en-US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(Գ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ՔՀ</a:t>
            </a:r>
            <a:r>
              <a:rPr lang="en-US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) </a:t>
            </a: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ծրագրի շրջանակներում։ </a:t>
            </a:r>
            <a:br>
              <a:rPr lang="hy-AM" altLang="en-US" sz="1200" dirty="0">
                <a:latin typeface="Cambria" pitchFamily="18" charset="0"/>
                <a:ea typeface="Cambria" pitchFamily="18" charset="0"/>
                <a:cs typeface="Calibri" charset="0"/>
              </a:rPr>
            </a:br>
            <a:r>
              <a:rPr lang="hy-AM" altLang="en-US" sz="1200" i="1" dirty="0">
                <a:latin typeface="Cambria" pitchFamily="18" charset="0"/>
                <a:ea typeface="Cambria" pitchFamily="18" charset="0"/>
                <a:cs typeface="Calibri" charset="0"/>
              </a:rPr>
              <a:t>ԱՄՆ ՄԶԳ ԳՔՀ հնգամյա ծրագիրն իրականացվում է Քաունթերփարթ Ինթերնեշնլի կողմից ` Ուրբան կայուն զարգացման հիմնադրամի հետ համատեղ։ </a:t>
            </a:r>
            <a:endParaRPr lang="hy-AM" altLang="en-US" sz="1200" dirty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4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1650206"/>
            <a:ext cx="107823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ԱՌԱՋԱՐԿՈՒԹՅՈՒՆՆԵՐ</a:t>
            </a:r>
            <a:endParaRPr kumimoji="0" lang="en-US" sz="3600" b="0" i="0" u="none" strike="noStrike" cap="none" normalizeH="0" baseline="0" dirty="0">
              <a:ln>
                <a:noFill/>
              </a:ln>
              <a:effectLst/>
              <a:latin typeface="Sylfae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hy-AM" sz="3200" dirty="0"/>
              <a:t>Հաշմանդամություն ունեցող անձանց հարցերով զբաղվող ՀԿ- ներին ներգրավել հասարակական և արտադրական նշանակության շենքերի և շինությունների ճարտարապետահատակագծային առաջադրանքների նախագծման թույլատվությունների տրամադրման գործընթացում:</a:t>
            </a:r>
            <a:endParaRPr lang="ru-RU" sz="3200" dirty="0"/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08933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1896427"/>
            <a:ext cx="107823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ԱՌԱՋԱՐԿՈՒԹՅՈՒՆՆԵՐ</a:t>
            </a:r>
            <a:endParaRPr kumimoji="0" lang="en-US" sz="3600" b="0" i="0" u="none" strike="noStrike" cap="none" normalizeH="0" baseline="0" dirty="0">
              <a:ln>
                <a:noFill/>
              </a:ln>
              <a:effectLst/>
              <a:latin typeface="Sylfae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y-AM" sz="3200" dirty="0"/>
              <a:t>Հաշմանդամություն ունեցող անձանց հարցերով զբաղվող ՀԿ- ներին ներգրավել ՀՀ պետական բյուջեի և վարկային միջոցների հաշվին կառուցվող և վերակառուցվող շենքերի և շինությունների նախագծային առաջարկների մշակման գործընթացում: </a:t>
            </a:r>
            <a:endParaRPr lang="ru-RU" sz="3200" dirty="0"/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26637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419100"/>
            <a:ext cx="107823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err="1"/>
              <a:t>Շնորհակալություն</a:t>
            </a: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/>
              <a:t>«</a:t>
            </a:r>
            <a:r>
              <a:rPr lang="en-US" sz="3200" dirty="0" err="1"/>
              <a:t>Լուսաստղ</a:t>
            </a:r>
            <a:r>
              <a:rPr lang="ru-RU" sz="3200" dirty="0"/>
              <a:t>»</a:t>
            </a:r>
            <a:r>
              <a:rPr lang="en-US" sz="3200" dirty="0"/>
              <a:t> ՀԿ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>
                <a:hlinkClick r:id="rId2"/>
              </a:rPr>
              <a:t>lusastghhk@gmail.com</a:t>
            </a:r>
            <a:r>
              <a:rPr lang="ru-RU" sz="3200" dirty="0"/>
              <a:t> </a:t>
            </a:r>
            <a:r>
              <a:rPr lang="en-US" sz="3200" dirty="0"/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2024թ.  </a:t>
            </a:r>
            <a:endParaRPr lang="ru-RU" sz="3200" dirty="0"/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0893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59912" y="0"/>
            <a:ext cx="9936640" cy="46474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hy-AM" sz="4000" b="1" i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  <a:p>
            <a:pPr algn="ctr"/>
            <a:r>
              <a:rPr lang="en-US" sz="3200" dirty="0"/>
              <a:t>2020թ. </a:t>
            </a:r>
            <a:r>
              <a:rPr lang="en-US" sz="3200" dirty="0" err="1"/>
              <a:t>Վանաձոր</a:t>
            </a:r>
            <a:r>
              <a:rPr lang="en-US" sz="3200" dirty="0"/>
              <a:t> </a:t>
            </a:r>
            <a:r>
              <a:rPr lang="en-US" sz="3200" dirty="0" err="1"/>
              <a:t>համայնք</a:t>
            </a:r>
            <a:r>
              <a:rPr lang="hy-AM" sz="3200" dirty="0"/>
              <a:t>ն </a:t>
            </a:r>
            <a:r>
              <a:rPr lang="en-US" sz="3200" dirty="0" err="1"/>
              <a:t>անդամակց</a:t>
            </a:r>
            <a:r>
              <a:rPr lang="hy-AM" sz="3200" dirty="0"/>
              <a:t>եց</a:t>
            </a:r>
            <a:r>
              <a:rPr lang="en-US" sz="3200" dirty="0"/>
              <a:t> </a:t>
            </a:r>
            <a:r>
              <a:rPr lang="en-US" sz="3200" dirty="0" err="1"/>
              <a:t>Տեղային</a:t>
            </a:r>
            <a:r>
              <a:rPr lang="en-US" sz="3200" dirty="0"/>
              <a:t> </a:t>
            </a:r>
            <a:r>
              <a:rPr lang="en-US" sz="3200" dirty="0" err="1"/>
              <a:t>Բաց</a:t>
            </a:r>
            <a:r>
              <a:rPr lang="en-US" sz="3200" dirty="0"/>
              <a:t> </a:t>
            </a:r>
            <a:r>
              <a:rPr lang="en-US" sz="3200" dirty="0" err="1"/>
              <a:t>կառավարման</a:t>
            </a:r>
            <a:r>
              <a:rPr lang="en-US" sz="3200" dirty="0"/>
              <a:t> </a:t>
            </a:r>
            <a:r>
              <a:rPr lang="en-US" sz="3200" dirty="0" err="1"/>
              <a:t>գործընկերություն</a:t>
            </a:r>
            <a:r>
              <a:rPr lang="en-US" sz="3200" dirty="0"/>
              <a:t> </a:t>
            </a:r>
            <a:r>
              <a:rPr lang="en-US" sz="3200" dirty="0" err="1"/>
              <a:t>գործընթացին</a:t>
            </a:r>
            <a:r>
              <a:rPr lang="hy-AM" sz="3200" dirty="0"/>
              <a:t>։ </a:t>
            </a:r>
          </a:p>
          <a:p>
            <a:pPr algn="just"/>
            <a:endParaRPr lang="hy-AM" sz="3200" dirty="0"/>
          </a:p>
          <a:p>
            <a:pPr algn="just"/>
            <a:endParaRPr lang="hy-AM" sz="3200" dirty="0"/>
          </a:p>
          <a:p>
            <a:pPr algn="just"/>
            <a:r>
              <a:rPr lang="hy-AM" sz="3200" dirty="0"/>
              <a:t>ԲԿԳ ե</a:t>
            </a:r>
            <a:r>
              <a:rPr lang="en-US" sz="3200" dirty="0" err="1"/>
              <a:t>րրորդ</a:t>
            </a:r>
            <a:r>
              <a:rPr lang="hy-AM" sz="3200" dirty="0"/>
              <a:t> հանձնառությունն է</a:t>
            </a:r>
            <a:r>
              <a:rPr lang="en-US" sz="3200" dirty="0"/>
              <a:t> </a:t>
            </a:r>
            <a:r>
              <a:rPr lang="hy-AM" sz="3200" dirty="0"/>
              <a:t>տ</a:t>
            </a:r>
            <a:r>
              <a:rPr lang="en-US" sz="3200" dirty="0" err="1"/>
              <a:t>եղեկատվության</a:t>
            </a:r>
            <a:r>
              <a:rPr lang="en-US" sz="3200" dirty="0"/>
              <a:t> </a:t>
            </a:r>
            <a:r>
              <a:rPr lang="en-US" sz="3200" dirty="0" err="1"/>
              <a:t>ապահովում</a:t>
            </a:r>
            <a:r>
              <a:rPr lang="en-US" sz="3200" dirty="0"/>
              <a:t>՝ ՀՈՒԱ </a:t>
            </a:r>
            <a:r>
              <a:rPr lang="en-US" sz="3200" dirty="0" err="1"/>
              <a:t>համար</a:t>
            </a:r>
            <a:r>
              <a:rPr lang="en-US" sz="3200" dirty="0"/>
              <a:t> </a:t>
            </a:r>
            <a:r>
              <a:rPr lang="en-US" sz="3200" dirty="0" err="1"/>
              <a:t>համայնքային</a:t>
            </a:r>
            <a:r>
              <a:rPr lang="en-US" sz="3200" dirty="0"/>
              <a:t> </a:t>
            </a:r>
            <a:r>
              <a:rPr lang="en-US" sz="3200" dirty="0" err="1"/>
              <a:t>կառույցների</a:t>
            </a:r>
            <a:r>
              <a:rPr lang="en-US" sz="3200" dirty="0"/>
              <a:t> </a:t>
            </a:r>
            <a:r>
              <a:rPr lang="en-US" sz="3200" dirty="0" err="1"/>
              <a:t>հասանելիության</a:t>
            </a:r>
            <a:r>
              <a:rPr lang="en-US" sz="3200" dirty="0"/>
              <a:t> </a:t>
            </a:r>
            <a:r>
              <a:rPr lang="en-US" sz="3200" dirty="0" err="1"/>
              <a:t>վերաբերյալ</a:t>
            </a:r>
            <a:r>
              <a:rPr lang="hy-AM" sz="3200" dirty="0"/>
              <a:t>։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925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59912" y="666750"/>
            <a:ext cx="9936640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hy-AM" sz="4000" b="1" i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«</a:t>
            </a:r>
            <a:r>
              <a:rPr lang="en-US" sz="4000" dirty="0" err="1"/>
              <a:t>Լուսանկարչության</a:t>
            </a:r>
            <a:r>
              <a:rPr lang="en-US" sz="4000" dirty="0"/>
              <a:t> </a:t>
            </a:r>
            <a:r>
              <a:rPr lang="en-US" sz="4000" dirty="0" err="1"/>
              <a:t>հիմունքներ</a:t>
            </a:r>
            <a:r>
              <a:rPr lang="en-US" sz="4000" dirty="0"/>
              <a:t>»</a:t>
            </a:r>
          </a:p>
          <a:p>
            <a:pPr algn="ctr"/>
            <a:r>
              <a:rPr lang="en-US" sz="4000" dirty="0"/>
              <a:t> </a:t>
            </a:r>
            <a:r>
              <a:rPr lang="en-US" sz="4000" dirty="0" err="1"/>
              <a:t>դասընթացի</a:t>
            </a:r>
            <a:r>
              <a:rPr lang="en-US" sz="4000" dirty="0"/>
              <a:t> </a:t>
            </a:r>
            <a:r>
              <a:rPr lang="en-US" sz="4000" dirty="0" err="1"/>
              <a:t>կազմակերպում</a:t>
            </a:r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 err="1"/>
              <a:t>Կազմակերպվել</a:t>
            </a:r>
            <a:r>
              <a:rPr lang="en-US" sz="4000" dirty="0"/>
              <a:t> է 10 </a:t>
            </a:r>
            <a:r>
              <a:rPr lang="en-US" sz="4000" dirty="0" err="1"/>
              <a:t>հանդիպումներից</a:t>
            </a:r>
            <a:r>
              <a:rPr lang="en-US" sz="4000" dirty="0"/>
              <a:t> </a:t>
            </a:r>
            <a:r>
              <a:rPr lang="en-US" sz="4000" dirty="0" err="1"/>
              <a:t>բաղկացած</a:t>
            </a:r>
            <a:r>
              <a:rPr lang="en-US" sz="4000" dirty="0"/>
              <a:t> </a:t>
            </a:r>
            <a:r>
              <a:rPr lang="en-US" sz="4000" dirty="0" err="1"/>
              <a:t>դասընթաց</a:t>
            </a:r>
            <a:r>
              <a:rPr lang="en-US" sz="4000" dirty="0"/>
              <a:t>, </a:t>
            </a:r>
            <a:r>
              <a:rPr lang="en-US" sz="4000" dirty="0" err="1"/>
              <a:t>որին</a:t>
            </a:r>
            <a:r>
              <a:rPr lang="en-US" sz="4000" dirty="0"/>
              <a:t> </a:t>
            </a:r>
            <a:r>
              <a:rPr lang="en-US" sz="4000" dirty="0" err="1"/>
              <a:t>մասնակցել</a:t>
            </a:r>
            <a:r>
              <a:rPr lang="en-US" sz="4000" dirty="0"/>
              <a:t> </a:t>
            </a:r>
            <a:r>
              <a:rPr lang="en-US" sz="4000" dirty="0" err="1"/>
              <a:t>են</a:t>
            </a:r>
            <a:r>
              <a:rPr lang="en-US" sz="4000" dirty="0"/>
              <a:t> </a:t>
            </a:r>
            <a:r>
              <a:rPr lang="en-US" sz="4000" dirty="0" err="1"/>
              <a:t>հաշմանդամություն</a:t>
            </a:r>
            <a:r>
              <a:rPr lang="en-US" sz="4000" dirty="0"/>
              <a:t> </a:t>
            </a:r>
            <a:r>
              <a:rPr lang="en-US" sz="4000" dirty="0" err="1"/>
              <a:t>ունեցողներ</a:t>
            </a:r>
            <a:r>
              <a:rPr lang="en-US" sz="4000" dirty="0"/>
              <a:t>: </a:t>
            </a:r>
            <a:endParaRPr lang="ru-RU" sz="40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7700" y="419100"/>
            <a:ext cx="11144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450850" algn="l"/>
              </a:tabLst>
            </a:pPr>
            <a:r>
              <a:rPr lang="hy-AM" altLang="hy-AM" sz="3200" b="1" dirty="0">
                <a:solidFill>
                  <a:srgbClr val="222A35"/>
                </a:solidFill>
                <a:latin typeface="Cambria" pitchFamily="18" charset="0"/>
                <a:ea typeface="Cambria" pitchFamily="18" charset="0"/>
                <a:cs typeface="Sylfaen" charset="0"/>
              </a:rPr>
              <a:t>«Գործուն քաղաքացիական հասարակություն»</a:t>
            </a:r>
            <a:endParaRPr lang="en-US" altLang="hy-AM" sz="3200" b="1" dirty="0">
              <a:latin typeface="Cambria" pitchFamily="18" charset="0"/>
              <a:ea typeface="Cambria" pitchFamily="18" charset="0"/>
              <a:cs typeface="Sylfaen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500" y="1162050"/>
            <a:ext cx="10934699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y-AM" altLang="en-US" sz="3200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«</a:t>
            </a:r>
            <a:r>
              <a:rPr lang="hy-AM" sz="3200" b="1" dirty="0"/>
              <a:t>Ներառում հավասարության սկզբունքով</a:t>
            </a:r>
            <a:r>
              <a:rPr lang="hy-AM" altLang="en-US" sz="3200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» </a:t>
            </a:r>
            <a:r>
              <a:rPr lang="hy-AM" altLang="en-US" sz="3200" dirty="0">
                <a:latin typeface="Cambria" pitchFamily="18" charset="0"/>
                <a:ea typeface="Cambria" pitchFamily="18" charset="0"/>
                <a:cs typeface="Calibri" charset="0"/>
              </a:rPr>
              <a:t> </a:t>
            </a:r>
            <a:r>
              <a:rPr lang="hy-AM" altLang="en-US" sz="3200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Merriweather" pitchFamily="2" charset="0"/>
              </a:rPr>
              <a:t>ծրագիր</a:t>
            </a:r>
            <a:endParaRPr lang="hy-AM" altLang="en-US" sz="3200" dirty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25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0171" y="3743750"/>
            <a:ext cx="1002937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/>
            <a:r>
              <a:rPr lang="en-US" sz="3200" dirty="0" err="1"/>
              <a:t>Առցանց</a:t>
            </a:r>
            <a:r>
              <a:rPr lang="en-US" sz="3200" dirty="0"/>
              <a:t> </a:t>
            </a:r>
            <a:r>
              <a:rPr lang="en-US" sz="3200" dirty="0" err="1"/>
              <a:t>քարտեզի</a:t>
            </a:r>
            <a:r>
              <a:rPr lang="en-US" sz="3200" dirty="0"/>
              <a:t> </a:t>
            </a:r>
            <a:r>
              <a:rPr lang="en-US" sz="3200" dirty="0" err="1"/>
              <a:t>ստեղծման</a:t>
            </a:r>
            <a:r>
              <a:rPr lang="en-US" sz="3200" dirty="0"/>
              <a:t>,</a:t>
            </a:r>
          </a:p>
          <a:p>
            <a:pPr algn="ctr" fontAlgn="auto"/>
            <a:r>
              <a:rPr lang="en-US" sz="3200" dirty="0" err="1"/>
              <a:t>մշակման</a:t>
            </a:r>
            <a:r>
              <a:rPr lang="en-US" sz="3200" dirty="0"/>
              <a:t> և </a:t>
            </a:r>
            <a:r>
              <a:rPr lang="en-US" sz="3200" dirty="0" err="1"/>
              <a:t>տեղադրման</a:t>
            </a:r>
            <a:endParaRPr lang="en-US" sz="3200" dirty="0"/>
          </a:p>
          <a:p>
            <a:pPr algn="ctr" fontAlgn="auto"/>
            <a:r>
              <a:rPr lang="en-US" sz="3200" dirty="0"/>
              <a:t>  </a:t>
            </a:r>
            <a:r>
              <a:rPr lang="en-US" sz="3200" dirty="0" err="1"/>
              <a:t>աշխատանքների</a:t>
            </a:r>
            <a:r>
              <a:rPr lang="en-US" sz="3200" dirty="0"/>
              <a:t> </a:t>
            </a:r>
            <a:r>
              <a:rPr lang="en-US" sz="3200" dirty="0" err="1"/>
              <a:t>կազմակերպում</a:t>
            </a:r>
            <a:r>
              <a:rPr lang="en-US" sz="3200" dirty="0"/>
              <a:t> 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endParaRPr lang="hy-AM" sz="2000" dirty="0"/>
          </a:p>
          <a:p>
            <a:pPr algn="ctr"/>
            <a:endParaRPr lang="hy-AM" sz="2000" dirty="0"/>
          </a:p>
        </p:txBody>
      </p:sp>
      <p:pic>
        <p:nvPicPr>
          <p:cNvPr id="2050" name="Picture 2" descr="D:\ekran\2023.1.07\եվրասիա\Պատրաստի\Քաունթրփարթ\Հունիս հաշվետվություն\նկարներ\Շարլ Ազնավուրի այգի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25" y="476250"/>
            <a:ext cx="1628775" cy="2171700"/>
          </a:xfrm>
          <a:prstGeom prst="rect">
            <a:avLst/>
          </a:prstGeom>
          <a:noFill/>
        </p:spPr>
      </p:pic>
      <p:pic>
        <p:nvPicPr>
          <p:cNvPr id="2051" name="Picture 3" descr="D:\ekran\2023.1.07\եվրասիա\Պատրաստի\Քաունթրփարթ\Հունիս հաշվետվություն\նկարներ\Այգի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8452" y="1117599"/>
            <a:ext cx="1693273" cy="2257697"/>
          </a:xfrm>
          <a:prstGeom prst="rect">
            <a:avLst/>
          </a:prstGeom>
          <a:noFill/>
        </p:spPr>
      </p:pic>
      <p:pic>
        <p:nvPicPr>
          <p:cNvPr id="2052" name="Picture 4" descr="D:\ekran\2023.1.07\եվրասիա\Պատրաստի\Քաունթրփարթ\Հունիս հաշվետվություն\նկարներ\Այգի 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56799" y="448733"/>
            <a:ext cx="1669142" cy="2225523"/>
          </a:xfrm>
          <a:prstGeom prst="rect">
            <a:avLst/>
          </a:prstGeom>
          <a:noFill/>
        </p:spPr>
      </p:pic>
      <p:pic>
        <p:nvPicPr>
          <p:cNvPr id="2053" name="Picture 5" descr="D:\ekran\2023.1.07\եվրասիա\Պատրաստի\Քաունթրփարթ\Հունիս հաշվետվություն\նկարներ\Բուսաբանական այգի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102360"/>
            <a:ext cx="1762124" cy="2349499"/>
          </a:xfrm>
          <a:prstGeom prst="rect">
            <a:avLst/>
          </a:prstGeom>
          <a:noFill/>
        </p:spPr>
      </p:pic>
      <p:pic>
        <p:nvPicPr>
          <p:cNvPr id="2054" name="Picture 6" descr="C:\Users\Razmik\Downloads\06ddf98e-bfce-47ca-986f-ad3a4981342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38700" y="250876"/>
            <a:ext cx="2460836" cy="34829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321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988" y="323850"/>
            <a:ext cx="11734800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/>
          </a:p>
          <a:p>
            <a:pPr algn="ctr"/>
            <a:r>
              <a:rPr lang="en-US" sz="4000" dirty="0" err="1"/>
              <a:t>Առցանց</a:t>
            </a:r>
            <a:r>
              <a:rPr lang="en-US" sz="4000" dirty="0"/>
              <a:t> </a:t>
            </a:r>
            <a:r>
              <a:rPr lang="en-US" sz="4000" dirty="0" err="1"/>
              <a:t>քարտեզի</a:t>
            </a:r>
            <a:r>
              <a:rPr lang="en-US" sz="4000" dirty="0"/>
              <a:t> </a:t>
            </a:r>
            <a:r>
              <a:rPr lang="en-US" sz="4000" dirty="0" err="1"/>
              <a:t>տեղադրում</a:t>
            </a:r>
            <a:r>
              <a:rPr lang="en-US" sz="4000" dirty="0"/>
              <a:t> և </a:t>
            </a:r>
            <a:r>
              <a:rPr lang="en-US" sz="4000" dirty="0" err="1"/>
              <a:t>մեկնարկում</a:t>
            </a:r>
            <a:endParaRPr lang="en-US" sz="4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lvl="1">
              <a:buFont typeface="Wingdings" pitchFamily="2" charset="2"/>
              <a:buChar char="Ø"/>
            </a:pPr>
            <a:r>
              <a:rPr lang="en-US" sz="3200" dirty="0" err="1"/>
              <a:t>կարմիր</a:t>
            </a:r>
            <a:r>
              <a:rPr lang="en-US" sz="3200" dirty="0"/>
              <a:t> </a:t>
            </a:r>
            <a:r>
              <a:rPr lang="en-US" sz="3200" dirty="0" err="1"/>
              <a:t>գույնը</a:t>
            </a:r>
            <a:r>
              <a:rPr lang="en-US" sz="3200" dirty="0"/>
              <a:t> </a:t>
            </a:r>
            <a:r>
              <a:rPr lang="en-US" sz="3200" dirty="0" err="1"/>
              <a:t>նշանակում</a:t>
            </a:r>
            <a:r>
              <a:rPr lang="en-US" sz="3200" dirty="0"/>
              <a:t> </a:t>
            </a:r>
            <a:r>
              <a:rPr lang="en-US" sz="3200" dirty="0" err="1"/>
              <a:t>է,որ</a:t>
            </a:r>
            <a:r>
              <a:rPr lang="en-US" sz="3200" dirty="0"/>
              <a:t>  </a:t>
            </a:r>
            <a:r>
              <a:rPr lang="en-US" sz="3200" dirty="0" err="1"/>
              <a:t>բոլորովին</a:t>
            </a:r>
            <a:r>
              <a:rPr lang="en-US" sz="3200" dirty="0"/>
              <a:t>  </a:t>
            </a:r>
            <a:r>
              <a:rPr lang="en-US" sz="3200" dirty="0" err="1"/>
              <a:t>անմատչելի</a:t>
            </a:r>
            <a:r>
              <a:rPr lang="en-US" sz="3200" dirty="0"/>
              <a:t>  է </a:t>
            </a:r>
            <a:r>
              <a:rPr lang="en-US" sz="3200" dirty="0" err="1"/>
              <a:t>տարածքը</a:t>
            </a:r>
            <a:r>
              <a:rPr lang="en-US" sz="3200" dirty="0"/>
              <a:t>  </a:t>
            </a:r>
            <a:endParaRPr lang="ru-RU" sz="3200" dirty="0"/>
          </a:p>
          <a:p>
            <a:pPr lvl="1">
              <a:buFont typeface="Wingdings" pitchFamily="2" charset="2"/>
              <a:buChar char="Ø"/>
            </a:pPr>
            <a:r>
              <a:rPr lang="en-US" sz="3200" dirty="0" err="1"/>
              <a:t>դեղին</a:t>
            </a:r>
            <a:r>
              <a:rPr lang="en-US" sz="3200" dirty="0"/>
              <a:t> </a:t>
            </a:r>
            <a:r>
              <a:rPr lang="en-US" sz="3200" dirty="0" err="1"/>
              <a:t>գույնը</a:t>
            </a:r>
            <a:r>
              <a:rPr lang="en-US" sz="3200" dirty="0"/>
              <a:t>` </a:t>
            </a:r>
            <a:r>
              <a:rPr lang="en-US" sz="3200" dirty="0" err="1"/>
              <a:t>մասնակի</a:t>
            </a:r>
            <a:r>
              <a:rPr lang="en-US" sz="3200" dirty="0"/>
              <a:t> </a:t>
            </a:r>
            <a:r>
              <a:rPr lang="en-US" sz="3200" dirty="0" err="1"/>
              <a:t>մատչելի</a:t>
            </a:r>
            <a:r>
              <a:rPr lang="en-US" sz="3200" dirty="0"/>
              <a:t>,</a:t>
            </a:r>
            <a:endParaRPr lang="ru-RU" sz="3200" dirty="0"/>
          </a:p>
          <a:p>
            <a:pPr lvl="1">
              <a:buFont typeface="Wingdings" pitchFamily="2" charset="2"/>
              <a:buChar char="Ø"/>
            </a:pPr>
            <a:r>
              <a:rPr lang="en-US" sz="3200" dirty="0" err="1"/>
              <a:t>կանաչ</a:t>
            </a:r>
            <a:r>
              <a:rPr lang="en-US" sz="3200" dirty="0"/>
              <a:t> </a:t>
            </a:r>
            <a:r>
              <a:rPr lang="en-US" sz="3200" dirty="0" err="1"/>
              <a:t>գույնը</a:t>
            </a:r>
            <a:r>
              <a:rPr lang="en-US" sz="3200" dirty="0"/>
              <a:t>` </a:t>
            </a:r>
            <a:r>
              <a:rPr lang="en-US" sz="3200" dirty="0" err="1"/>
              <a:t>ամբողջովին</a:t>
            </a:r>
            <a:r>
              <a:rPr lang="en-US" sz="3200" dirty="0"/>
              <a:t> </a:t>
            </a:r>
            <a:r>
              <a:rPr lang="en-US" sz="3200" dirty="0" err="1"/>
              <a:t>մատչելի</a:t>
            </a:r>
            <a:r>
              <a:rPr lang="en-US" sz="3200" dirty="0"/>
              <a:t>:</a:t>
            </a:r>
          </a:p>
          <a:p>
            <a:pPr lvl="0"/>
            <a:r>
              <a:rPr lang="en-US" sz="4800" dirty="0"/>
              <a:t> </a:t>
            </a:r>
          </a:p>
          <a:p>
            <a:pPr lvl="0"/>
            <a:r>
              <a:rPr lang="ru-RU" sz="4800" dirty="0"/>
              <a:t>               </a:t>
            </a:r>
            <a:r>
              <a:rPr lang="en-US" sz="4800" dirty="0">
                <a:hlinkClick r:id="rId2"/>
              </a:rPr>
              <a:t>https://vanadzor.am/</a:t>
            </a:r>
            <a:r>
              <a:rPr lang="ru-RU" sz="4800" dirty="0"/>
              <a:t> </a:t>
            </a:r>
            <a:endParaRPr lang="en-US" sz="4800" dirty="0"/>
          </a:p>
          <a:p>
            <a:pPr lvl="0"/>
            <a:endParaRPr lang="en-US" sz="4800" dirty="0"/>
          </a:p>
          <a:p>
            <a:pPr lvl="0"/>
            <a:endParaRPr lang="ru-RU" sz="48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hy-AM" sz="2000" dirty="0"/>
          </a:p>
        </p:txBody>
      </p:sp>
    </p:spTree>
    <p:extLst>
      <p:ext uri="{BB962C8B-B14F-4D97-AF65-F5344CB8AC3E}">
        <p14:creationId xmlns:p14="http://schemas.microsoft.com/office/powerpoint/2010/main" val="226755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52500" y="571500"/>
            <a:ext cx="94861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                  </a:t>
            </a:r>
            <a:endParaRPr lang="ru-RU" sz="3200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38149" y="419100"/>
            <a:ext cx="11334751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y-AM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hy-AM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Վանաձորն ապահովում է  </a:t>
            </a:r>
            <a:r>
              <a:rPr kumimoji="0" lang="ru-RU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հավասար հնարավորություններ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և մատչելի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ylfae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պայմաններ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հ</a:t>
            </a:r>
            <a:r>
              <a:rPr kumimoji="0" lang="ru-RU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աշմանդամություն ունեցող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ա</a:t>
            </a:r>
            <a:r>
              <a:rPr kumimoji="0" lang="ru-RU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նձանց  սոցիալական ներառման և իրավունքների պաշտպանության</a:t>
            </a:r>
            <a:r>
              <a:rPr kumimoji="0" lang="hy-AM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համար</a:t>
            </a:r>
            <a:r>
              <a:rPr kumimoji="0" lang="hy-AM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y-AM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09750" y="723900"/>
            <a:ext cx="9524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latin typeface="Calibri"/>
                <a:cs typeface="Times New Roman" pitchFamily="18" charset="0"/>
              </a:rPr>
              <a:t>Քաղաքականության</a:t>
            </a:r>
            <a:r>
              <a:rPr lang="en-US" sz="4000" b="1" dirty="0">
                <a:latin typeface="Calibri"/>
                <a:cs typeface="Times New Roman" pitchFamily="18" charset="0"/>
              </a:rPr>
              <a:t> </a:t>
            </a:r>
            <a:r>
              <a:rPr lang="en-US" sz="4000" b="1" dirty="0" err="1">
                <a:latin typeface="Calibri"/>
                <a:cs typeface="Times New Roman" pitchFamily="18" charset="0"/>
              </a:rPr>
              <a:t>փաստաթուղթ</a:t>
            </a:r>
            <a:r>
              <a:rPr lang="en-US" sz="4000" b="1" dirty="0">
                <a:latin typeface="Calibri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348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988" y="400050"/>
            <a:ext cx="1173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4000" dirty="0"/>
              <a:t>ՀՈՒԱ սոցիալական ներառման 2023-2027 թվականների համալիր ծրագիրը սահմանում է առաջնահերթություններ և միջոցառումներ՝ ուղղված ՀՈՒԱ կյանքի որակի բարելավմանը, հաշմանդամության հիմքով խտրականության բացառմանը, բոլոր ոլորտներում նրանց լիարժեք և արդյունավետ մասնակցության ապահովմանը:</a:t>
            </a:r>
          </a:p>
        </p:txBody>
      </p:sp>
    </p:spTree>
    <p:extLst>
      <p:ext uri="{BB962C8B-B14F-4D97-AF65-F5344CB8AC3E}">
        <p14:creationId xmlns:p14="http://schemas.microsoft.com/office/powerpoint/2010/main" val="1510491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38200" y="553998"/>
            <a:ext cx="104013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ylfae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Ըստ  համալիր ծրագրի, տարբեր խնդիրներով ՀՈՒԱ  համար արդեն կառուցված շենքերը, պատմության և մշակույթի հուշարձանների տարածքները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մինչև 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2027թ</a:t>
            </a: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mbria Math" pitchFamily="18" charset="0"/>
              </a:rPr>
              <a:t>․</a:t>
            </a: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պետք է դառնան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ylfae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y-AM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 հնարավորինս մատչելի, ըստ անհրաժեշտության նաև համընդհանուր դիզայնի և խելացի հարմարեցումների մոտեցմամբ։ </a:t>
            </a:r>
            <a:endParaRPr kumimoji="0" lang="hy-AM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93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38200" y="1015662"/>
            <a:ext cx="104013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y-AM" sz="3200" dirty="0"/>
              <a:t>Պետք է մշակել լայնամասշտաբ գործողությունների ծրագիր, որը կապահովի քաղաքաշինական և ինժեներական ենթակառույցների, տրանսպորտային, առողջապահական, կրթական, մշակութային, սպորտային, սոցիալական ենթակառուցվածքի հիմնարկների հիմնական մատչելիության և ՀՈՒԱ ակտիվ կենսագործունեության համար բարենպաստ միջավայրի ձևավորումը։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0893335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4906</TotalTime>
  <Words>363</Words>
  <Application>Microsoft Office PowerPoint</Application>
  <PresentationFormat>Широкоэкранный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Century Gothic</vt:lpstr>
      <vt:lpstr>Sylfaen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A S</cp:lastModifiedBy>
  <cp:revision>106</cp:revision>
  <dcterms:created xsi:type="dcterms:W3CDTF">2024-05-05T14:41:44Z</dcterms:created>
  <dcterms:modified xsi:type="dcterms:W3CDTF">2024-10-10T18:04:54Z</dcterms:modified>
</cp:coreProperties>
</file>