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</p:sldMasterIdLst>
  <p:notesMasterIdLst>
    <p:notesMasterId r:id="rId14"/>
  </p:notesMasterIdLst>
  <p:sldIdLst>
    <p:sldId id="296" r:id="rId2"/>
    <p:sldId id="297" r:id="rId3"/>
    <p:sldId id="257" r:id="rId4"/>
    <p:sldId id="259" r:id="rId5"/>
    <p:sldId id="289" r:id="rId6"/>
    <p:sldId id="290" r:id="rId7"/>
    <p:sldId id="291" r:id="rId8"/>
    <p:sldId id="295" r:id="rId9"/>
    <p:sldId id="292" r:id="rId10"/>
    <p:sldId id="293" r:id="rId11"/>
    <p:sldId id="294" r:id="rId12"/>
    <p:sldId id="25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31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4B924-C48F-45B0-AF86-BEA7FFFCE333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11FCC-61F6-4B89-AFC4-946CDFCC51A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7864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979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6646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005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36692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22105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2453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36802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47147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929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425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555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877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7015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8693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8104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414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782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8E22182-C5E9-40B5-B9CE-E56F535F3CF1}" type="datetimeFigureOut">
              <a:rPr lang="ru-RU" smtClean="0"/>
              <a:pPr/>
              <a:t>05.06.2024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C192284-177A-4EB9-9437-F2DBC4659CE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950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  <p:sldLayoutId id="2147484016" r:id="rId13"/>
    <p:sldLayoutId id="2147484017" r:id="rId14"/>
    <p:sldLayoutId id="2147484018" r:id="rId15"/>
    <p:sldLayoutId id="2147484019" r:id="rId16"/>
    <p:sldLayoutId id="214748402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34" y="178129"/>
            <a:ext cx="11744695" cy="102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798513" y="1502683"/>
            <a:ext cx="100774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450850" algn="l"/>
              </a:tabLst>
            </a:pPr>
            <a:r>
              <a:rPr lang="hy-AM" altLang="hy-AM" sz="2800" b="1" dirty="0">
                <a:solidFill>
                  <a:srgbClr val="222A35"/>
                </a:solidFill>
                <a:latin typeface="Cambria" pitchFamily="18" charset="0"/>
                <a:ea typeface="Cambria" pitchFamily="18" charset="0"/>
                <a:cs typeface="Sylfaen" charset="0"/>
              </a:rPr>
              <a:t>«Գործուն քաղաքացիական հասարակություն»</a:t>
            </a:r>
            <a:endParaRPr lang="en-US" altLang="hy-AM" sz="1100" b="1" dirty="0">
              <a:latin typeface="Cambria" pitchFamily="18" charset="0"/>
              <a:ea typeface="Cambria" pitchFamily="18" charset="0"/>
              <a:cs typeface="Sylfaen" charset="0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58812" y="2215759"/>
            <a:ext cx="10830569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</a:defRPr>
            </a:lvl2pPr>
            <a:lvl3pPr>
              <a:defRPr sz="2000">
                <a:solidFill>
                  <a:schemeClr val="tx1"/>
                </a:solidFill>
                <a:latin typeface="Calibri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y-AM" altLang="en-US" b="1" dirty="0" smtClean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«</a:t>
            </a:r>
            <a:r>
              <a:rPr lang="hy-AM" b="1" dirty="0"/>
              <a:t>Ներառում հավասարության սկզբունքով</a:t>
            </a:r>
            <a:r>
              <a:rPr lang="hy-AM" altLang="en-US" b="1" dirty="0" smtClean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»</a:t>
            </a: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 </a:t>
            </a:r>
            <a:r>
              <a:rPr lang="hy-AM" altLang="en-US" sz="1200" dirty="0">
                <a:latin typeface="Cambria" pitchFamily="18" charset="0"/>
                <a:ea typeface="Cambria" pitchFamily="18" charset="0"/>
                <a:cs typeface="Calibri" charset="0"/>
              </a:rPr>
              <a:t> </a:t>
            </a: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Merriweather" pitchFamily="2" charset="0"/>
              </a:rPr>
              <a:t>ծրագիր</a:t>
            </a:r>
            <a:endParaRPr lang="hy-AM" altLang="en-US" sz="2000" dirty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3023715" y="3048494"/>
            <a:ext cx="6100762" cy="1014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</a:defRPr>
            </a:lvl2pPr>
            <a:lvl3pPr>
              <a:defRPr sz="2000">
                <a:solidFill>
                  <a:schemeClr val="tx1"/>
                </a:solidFill>
                <a:latin typeface="Calibri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y-AM" altLang="en-US" b="1" dirty="0" smtClean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«</a:t>
            </a:r>
            <a:r>
              <a:rPr lang="hy-AM" b="1" dirty="0"/>
              <a:t>Լուսանկարչության հիմունքներ</a:t>
            </a:r>
            <a:r>
              <a:rPr lang="hy-AM" altLang="en-US" b="1" dirty="0" smtClean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» </a:t>
            </a:r>
            <a:r>
              <a:rPr lang="hy-AM" altLang="en-US" b="1" dirty="0">
                <a:solidFill>
                  <a:srgbClr val="001817"/>
                </a:solidFill>
                <a:latin typeface="Cambria" pitchFamily="18" charset="0"/>
                <a:ea typeface="Cambria" pitchFamily="18" charset="0"/>
                <a:cs typeface="Calibri Light" pitchFamily="34" charset="0"/>
              </a:rPr>
              <a:t>թեմայով դասընթաց</a:t>
            </a:r>
            <a:r>
              <a:rPr lang="hy-AM" altLang="en-US" dirty="0">
                <a:latin typeface="Cambria" pitchFamily="18" charset="0"/>
                <a:ea typeface="Cambria" pitchFamily="18" charset="0"/>
                <a:cs typeface="Calibri" charset="0"/>
              </a:rPr>
              <a:t> 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6388" y="5597525"/>
            <a:ext cx="11603037" cy="7381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indent="179388">
              <a:tabLst>
                <a:tab pos="2971800" algn="ctr"/>
                <a:tab pos="5943600" algn="r"/>
              </a:tabLst>
            </a:pP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«</a:t>
            </a:r>
            <a:r>
              <a:rPr lang="en-US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ՆԵՐԱՌՈՒՄ ՀԱՎԱՍԱՐՈՒԹՅԱՆ ՍԿԶԲՈՒՆՔՈՎ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» 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Sylfaen" charset="0"/>
              </a:rPr>
              <a:t>ծրագիրն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 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Sylfaen" charset="0"/>
              </a:rPr>
              <a:t>իրականացվում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 է «</a:t>
            </a:r>
            <a:r>
              <a:rPr lang="en-US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ԼՈՒՍԱՍՏՂ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» ՀԿ-ի կողմից Ամերիկայի Միացյալ Նահանգների Միջազգային զարգացման գործակալության (ԱՄՆ ՄԶԳ) «Գործուն քաղաքացիական հասարակություն» </a:t>
            </a:r>
            <a:r>
              <a:rPr lang="en-US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(Գ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ՔՀ</a:t>
            </a:r>
            <a:r>
              <a:rPr lang="en-US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) </a:t>
            </a: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ծրագրի շրջանակներում։ </a:t>
            </a:r>
            <a:r>
              <a:rPr lang="hy-AM" altLang="en-US" sz="1200" smtClean="0">
                <a:latin typeface="Cambria" pitchFamily="18" charset="0"/>
                <a:ea typeface="Cambria" pitchFamily="18" charset="0"/>
                <a:cs typeface="Calibri" charset="0"/>
              </a:rPr>
              <a:t/>
            </a:r>
            <a:br>
              <a:rPr lang="hy-AM" altLang="en-US" sz="1200" smtClean="0">
                <a:latin typeface="Cambria" pitchFamily="18" charset="0"/>
                <a:ea typeface="Cambria" pitchFamily="18" charset="0"/>
                <a:cs typeface="Calibri" charset="0"/>
              </a:rPr>
            </a:br>
            <a:r>
              <a:rPr lang="hy-AM" altLang="en-US" sz="1200" i="1" smtClean="0">
                <a:latin typeface="Cambria" pitchFamily="18" charset="0"/>
                <a:ea typeface="Cambria" pitchFamily="18" charset="0"/>
                <a:cs typeface="Calibri" charset="0"/>
              </a:rPr>
              <a:t>ԱՄՆ ՄԶԳ ԳՔՀ հնգամյա ծրագիրն իրականացվում է Քաունթերփարթ Ինթերնեշնլի կողմից ` Ուրբան կայուն զարգացման հիմնադրամի հետ համատեղ։ </a:t>
            </a:r>
            <a:endParaRPr lang="hy-AM" altLang="en-US" sz="1200" dirty="0" smtClean="0">
              <a:latin typeface="Cambria" pitchFamily="18" charset="0"/>
              <a:ea typeface="Cambria" pitchFamily="18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774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91739" y="478035"/>
            <a:ext cx="1136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ISO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764" y="1569828"/>
            <a:ext cx="1173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ISO </a:t>
            </a:r>
            <a:r>
              <a:rPr lang="hy-AM" sz="2000" dirty="0" smtClean="0"/>
              <a:t>տերմինը լուսանկարչության մեջ ծառայում որպես այսպես ասած լույսի քանակի ընկալող և գնահատող պարամետր, այն համարվում է էքսպոզիցիայի եռանկյունու գագաթներից մեկը։</a:t>
            </a:r>
            <a:br>
              <a:rPr lang="hy-AM" sz="2000" dirty="0" smtClean="0"/>
            </a:br>
            <a:r>
              <a:rPr lang="hy-AM" sz="2000" dirty="0" smtClean="0"/>
              <a:t>Այսպիսով ստացվում է այսպես․</a:t>
            </a:r>
          </a:p>
          <a:p>
            <a:pPr algn="ctr"/>
            <a:endParaRPr lang="hy-AM" sz="2000" dirty="0"/>
          </a:p>
          <a:p>
            <a:pPr algn="ctr"/>
            <a:r>
              <a:rPr lang="hy-AM" sz="2000" b="1" dirty="0" smtClean="0">
                <a:solidFill>
                  <a:srgbClr val="FF0000"/>
                </a:solidFill>
              </a:rPr>
              <a:t>Դիաֆրագաման</a:t>
            </a:r>
            <a:r>
              <a:rPr lang="hy-AM" sz="2000" dirty="0" smtClean="0"/>
              <a:t> – ապահովում է ներթափանցող լույսի քանակը</a:t>
            </a:r>
            <a:br>
              <a:rPr lang="hy-AM" sz="2000" dirty="0" smtClean="0"/>
            </a:br>
            <a:r>
              <a:rPr lang="hy-AM" sz="2000" b="1" dirty="0" smtClean="0">
                <a:solidFill>
                  <a:srgbClr val="FF0000"/>
                </a:solidFill>
              </a:rPr>
              <a:t>Պահաժամը</a:t>
            </a:r>
            <a:r>
              <a:rPr lang="hy-AM" sz="2000" dirty="0" smtClean="0"/>
              <a:t> – կարգավորում է լույսի ներթանցման ժամանակը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ISO</a:t>
            </a:r>
            <a:r>
              <a:rPr lang="en-US" sz="2000" dirty="0" smtClean="0"/>
              <a:t> </a:t>
            </a:r>
            <a:r>
              <a:rPr lang="hy-AM" sz="2000" dirty="0" smtClean="0"/>
              <a:t>– զգում ու իր ստանդարտներով ցույց է տալիս շրջակա լույսի ուժգնությունը</a:t>
            </a:r>
          </a:p>
          <a:p>
            <a:pPr algn="ctr"/>
            <a:endParaRPr lang="hy-AM" sz="2000" dirty="0"/>
          </a:p>
          <a:p>
            <a:pPr algn="ctr"/>
            <a:r>
              <a:rPr lang="hy-AM" sz="2000" dirty="0" smtClean="0"/>
              <a:t>Օրվա տարբեր ժամերի, եղանակների, դրսում, ներսում, ամենուր ուր որ հնարավոր է</a:t>
            </a:r>
          </a:p>
          <a:p>
            <a:pPr algn="ctr"/>
            <a:r>
              <a:rPr lang="hy-AM" sz="2000" dirty="0" smtClean="0"/>
              <a:t>լուսանկարել, առկա լույսի ընկալումը կարգավորվում է </a:t>
            </a:r>
            <a:r>
              <a:rPr lang="en-US" sz="2000" dirty="0" smtClean="0"/>
              <a:t>ISO-</a:t>
            </a:r>
            <a:r>
              <a:rPr lang="hy-AM" sz="2000" dirty="0" smtClean="0"/>
              <a:t>ի ստանդարտներով։</a:t>
            </a:r>
          </a:p>
          <a:p>
            <a:pPr algn="ctr"/>
            <a:endParaRPr lang="hy-AM" sz="2000" dirty="0" smtClean="0"/>
          </a:p>
          <a:p>
            <a:pPr algn="ctr"/>
            <a:endParaRPr lang="hy-AM" sz="2000" dirty="0" smtClean="0"/>
          </a:p>
          <a:p>
            <a:pPr algn="ctr"/>
            <a:endParaRPr lang="hy-AM" sz="2000" dirty="0"/>
          </a:p>
        </p:txBody>
      </p:sp>
    </p:spTree>
    <p:extLst>
      <p:ext uri="{BB962C8B-B14F-4D97-AF65-F5344CB8AC3E}">
        <p14:creationId xmlns:p14="http://schemas.microsoft.com/office/powerpoint/2010/main" xmlns="" val="308174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91739" y="478035"/>
            <a:ext cx="1136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ISO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764" y="1569828"/>
            <a:ext cx="1173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ISO</a:t>
            </a:r>
            <a:r>
              <a:rPr lang="hy-AM" sz="2000" dirty="0" smtClean="0"/>
              <a:t>-ն ունի լույսի ընկալման կոնկրետ թվային ստանդարտներ, սկսում է 100 –ից բարձրանում մինչեւ 25600։ Կախված օրվա ժամից, եղանակից, գտնվելու վայրից, ստվերի, լույսի առկայությունից, անգամ ներսում կամ դրսում գտնվելուց, գոյություն ունի </a:t>
            </a:r>
            <a:r>
              <a:rPr lang="en-US" sz="2000" dirty="0" smtClean="0"/>
              <a:t>ISO-</a:t>
            </a:r>
            <a:r>
              <a:rPr lang="hy-AM" sz="2000" dirty="0" smtClean="0"/>
              <a:t>ի կոնկրետ թիվ։</a:t>
            </a:r>
          </a:p>
          <a:p>
            <a:pPr algn="ctr"/>
            <a:endParaRPr lang="hy-AM" sz="2000" dirty="0"/>
          </a:p>
          <a:p>
            <a:pPr algn="ctr"/>
            <a:r>
              <a:rPr lang="hy-AM" sz="2000" dirty="0" smtClean="0"/>
              <a:t>Ստորեւ բերված օրինակներն իմ անձնական փորձից են․</a:t>
            </a:r>
          </a:p>
          <a:p>
            <a:pPr algn="ctr"/>
            <a:endParaRPr lang="hy-AM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863869" y="4125686"/>
            <a:ext cx="103925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ISO 100 -  </a:t>
            </a:r>
            <a:r>
              <a:rPr lang="hy-AM" dirty="0" smtClean="0"/>
              <a:t> խորհորրդ է տրվում պայծառ արևոտ եղանակին</a:t>
            </a:r>
            <a:endParaRPr lang="en-US" dirty="0" smtClean="0"/>
          </a:p>
          <a:p>
            <a:r>
              <a:rPr lang="en-US" dirty="0" smtClean="0"/>
              <a:t>ISO 200-400 - </a:t>
            </a:r>
            <a:r>
              <a:rPr lang="hy-AM" dirty="0" smtClean="0"/>
              <a:t> ստվերոտ տեղանքում, ամպամած եղանակներին</a:t>
            </a:r>
            <a:endParaRPr lang="en-US" dirty="0" smtClean="0"/>
          </a:p>
          <a:p>
            <a:r>
              <a:rPr lang="en-US" dirty="0" smtClean="0"/>
              <a:t>ISO 400-500 - </a:t>
            </a:r>
            <a:r>
              <a:rPr lang="hy-AM" dirty="0" smtClean="0"/>
              <a:t> մայրամուտի ժամանակ, ինչպես նաեւ երեկոյան լավ լուսավորված սրահներում</a:t>
            </a:r>
            <a:endParaRPr lang="en-US" dirty="0" smtClean="0"/>
          </a:p>
          <a:p>
            <a:r>
              <a:rPr lang="en-US" dirty="0" smtClean="0"/>
              <a:t>ISO 500-1000 - </a:t>
            </a:r>
            <a:r>
              <a:rPr lang="hy-AM" dirty="0" smtClean="0"/>
              <a:t> երեկոյան՝ օրինակ՝ թատրոնում, նկարում ենք բեմում կատարվող տեսարանները</a:t>
            </a:r>
          </a:p>
          <a:p>
            <a:r>
              <a:rPr lang="hy-AM" dirty="0"/>
              <a:t> </a:t>
            </a:r>
            <a:r>
              <a:rPr lang="hy-AM" dirty="0" smtClean="0"/>
              <a:t>    </a:t>
            </a:r>
          </a:p>
          <a:p>
            <a:r>
              <a:rPr lang="hy-AM" dirty="0" smtClean="0"/>
              <a:t>և այլն․․․ </a:t>
            </a:r>
          </a:p>
        </p:txBody>
      </p:sp>
    </p:spTree>
    <p:extLst>
      <p:ext uri="{BB962C8B-B14F-4D97-AF65-F5344CB8AC3E}">
        <p14:creationId xmlns:p14="http://schemas.microsoft.com/office/powerpoint/2010/main" xmlns="" val="356122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89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59911" y="1062335"/>
            <a:ext cx="974497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hy-AM" sz="5400" b="1" i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  <a:p>
            <a:pPr algn="ctr"/>
            <a:r>
              <a:rPr lang="hy-AM" sz="5400" b="1" i="1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ԷՔՍՊՈԶԻՑԻԱ</a:t>
            </a:r>
          </a:p>
          <a:p>
            <a:pPr algn="ctr"/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(</a:t>
            </a:r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դիաֆրագմա, պահաժամ, </a:t>
            </a:r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ISO)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925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57" y="28738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57348" y="271875"/>
            <a:ext cx="73500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Ի՞նչ է էքսպոզիցիան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988" y="1515399"/>
            <a:ext cx="1173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Լուսանկարչության մեջ էքսպոզիցիա տերմինն իրենից ներկայացնում է «լույսի բաղադրություն»։</a:t>
            </a:r>
          </a:p>
          <a:p>
            <a:pPr algn="ctr"/>
            <a:r>
              <a:rPr lang="hy-AM" sz="2000" dirty="0" smtClean="0"/>
              <a:t>Այն իր աշխատանքում ներառում է երեք հիմնական գործոն․ </a:t>
            </a:r>
          </a:p>
          <a:p>
            <a:pPr algn="ctr"/>
            <a:r>
              <a:rPr lang="hy-AM" sz="2000" dirty="0" smtClean="0"/>
              <a:t>դրանք են՝ </a:t>
            </a:r>
            <a:r>
              <a:rPr lang="hy-AM" sz="2000" b="1" u="sng" dirty="0" smtClean="0">
                <a:solidFill>
                  <a:srgbClr val="FF0000"/>
                </a:solidFill>
              </a:rPr>
              <a:t>դիաֆրագման</a:t>
            </a:r>
            <a:r>
              <a:rPr lang="hy-AM" sz="2000" dirty="0" smtClean="0"/>
              <a:t>, </a:t>
            </a:r>
            <a:r>
              <a:rPr lang="hy-AM" sz="2000" b="1" u="sng" dirty="0" smtClean="0">
                <a:solidFill>
                  <a:srgbClr val="FF0000"/>
                </a:solidFill>
              </a:rPr>
              <a:t>պահաժամը</a:t>
            </a:r>
            <a:r>
              <a:rPr lang="hy-AM" sz="2000" dirty="0" smtClean="0"/>
              <a:t> և</a:t>
            </a:r>
            <a:r>
              <a:rPr lang="en-US" sz="2000" dirty="0" smtClean="0"/>
              <a:t> </a:t>
            </a:r>
            <a:r>
              <a:rPr lang="en-US" sz="2000" b="1" u="sng" dirty="0" smtClean="0">
                <a:solidFill>
                  <a:srgbClr val="FF0000"/>
                </a:solidFill>
              </a:rPr>
              <a:t>ISO</a:t>
            </a:r>
            <a:r>
              <a:rPr lang="en-US" sz="2000" dirty="0" smtClean="0"/>
              <a:t>-</a:t>
            </a:r>
            <a:r>
              <a:rPr lang="hy-AM" sz="2000" dirty="0" smtClean="0"/>
              <a:t>ն։</a:t>
            </a: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593668" y="3087649"/>
            <a:ext cx="3512904" cy="2748616"/>
          </a:xfrm>
          <a:prstGeom prst="triangle">
            <a:avLst/>
          </a:prstGeom>
          <a:noFill/>
          <a:ln w="95250">
            <a:solidFill>
              <a:srgbClr val="FF0000">
                <a:alpha val="7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83489" y="5933777"/>
            <a:ext cx="1473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b="1" dirty="0" smtClean="0">
                <a:solidFill>
                  <a:srgbClr val="FF0000"/>
                </a:solidFill>
              </a:rPr>
              <a:t>Պահաժամ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0371" y="2650964"/>
            <a:ext cx="623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ISO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19940" y="5933777"/>
            <a:ext cx="2077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b="1" dirty="0" smtClean="0">
                <a:solidFill>
                  <a:srgbClr val="FF0000"/>
                </a:solidFill>
              </a:rPr>
              <a:t>Դիաֆրագմա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(F)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53881" y="4628271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 smtClean="0">
                <a:solidFill>
                  <a:srgbClr val="FF0000"/>
                </a:solidFill>
              </a:rPr>
              <a:t>ԷՔՍՊՈԶԻՑԻԱ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47657" y="2925842"/>
            <a:ext cx="55745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Ավելի պատկերավոր՝ էքսպոզիցիան իրենից </a:t>
            </a:r>
          </a:p>
          <a:p>
            <a:pPr algn="ctr"/>
            <a:r>
              <a:rPr lang="hy-AM" sz="2000" dirty="0" smtClean="0"/>
              <a:t>Ներկայացնում է մի եռանկյունի, իսկ պահաժամը, դիաֆրագման ու </a:t>
            </a:r>
            <a:r>
              <a:rPr lang="en-US" sz="2000" dirty="0" smtClean="0"/>
              <a:t>ISO</a:t>
            </a:r>
            <a:r>
              <a:rPr lang="hy-AM" sz="2000" dirty="0" smtClean="0"/>
              <a:t>-ն նրա երեք գագաթներն են։</a:t>
            </a:r>
          </a:p>
          <a:p>
            <a:pPr algn="ctr"/>
            <a:endParaRPr lang="hy-AM" sz="2000" dirty="0"/>
          </a:p>
          <a:p>
            <a:pPr algn="ctr"/>
            <a:r>
              <a:rPr lang="hy-AM" sz="2000" dirty="0" smtClean="0"/>
              <a:t>Կարճ ասած՝ էքսպոզիցիան լուսանկար ստանալու հիմնական գործիքն է, որի երեք գործառությերին տիրապետելը պարտադիր պայման է։</a:t>
            </a:r>
          </a:p>
        </p:txBody>
      </p:sp>
    </p:spTree>
    <p:extLst>
      <p:ext uri="{BB962C8B-B14F-4D97-AF65-F5344CB8AC3E}">
        <p14:creationId xmlns:p14="http://schemas.microsoft.com/office/powerpoint/2010/main" xmlns="" val="383793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2085" y="478035"/>
            <a:ext cx="7736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Պահաժամ 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(выдержка)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Պահաժամը՝ </a:t>
            </a:r>
            <a:r>
              <a:rPr lang="ru-RU" sz="2000" dirty="0" smtClean="0"/>
              <a:t>(</a:t>
            </a:r>
            <a:r>
              <a:rPr lang="hy-AM" sz="2000" dirty="0" smtClean="0"/>
              <a:t>ռուսերեն՝ </a:t>
            </a:r>
            <a:r>
              <a:rPr lang="ru-RU" sz="2000" b="1" i="1" dirty="0" smtClean="0"/>
              <a:t>выдержка</a:t>
            </a:r>
            <a:r>
              <a:rPr lang="ru-RU" sz="2000" dirty="0" smtClean="0"/>
              <a:t>) </a:t>
            </a:r>
            <a:r>
              <a:rPr lang="hy-AM" sz="2000" dirty="0" smtClean="0"/>
              <a:t>տրամադրվող այն ժամանակն է, որի ընթացքում</a:t>
            </a:r>
          </a:p>
          <a:p>
            <a:pPr algn="ctr"/>
            <a:r>
              <a:rPr lang="hy-AM" sz="2000" dirty="0" smtClean="0"/>
              <a:t>խցիկում գտնվող կափարիչը բացվում է թույլ տալով լույսին՝ թափանցել ներս՝ լուսազգայուն ժապավենին կամ մատրիցային հասնելու համար։</a:t>
            </a:r>
          </a:p>
          <a:p>
            <a:pPr algn="ctr"/>
            <a:r>
              <a:rPr lang="hy-AM" sz="2000" dirty="0" smtClean="0"/>
              <a:t>Այդ կափարիչը գործում է ճիշտ մարդու աչքի թարթիչի պես։</a:t>
            </a:r>
            <a:endParaRPr lang="hy-AM" sz="2000" dirty="0"/>
          </a:p>
          <a:p>
            <a:pPr algn="ctr"/>
            <a:endParaRPr lang="hy-AM" sz="2000" dirty="0" smtClean="0"/>
          </a:p>
          <a:p>
            <a:pPr algn="ctr"/>
            <a:r>
              <a:rPr lang="hy-AM" sz="2000" dirty="0" smtClean="0"/>
              <a:t>Պահաժամն աշխատում 30 վայրկյանից մինչեւ 1/4000 վայրկյան</a:t>
            </a:r>
          </a:p>
          <a:p>
            <a:pPr algn="ctr"/>
            <a:r>
              <a:rPr lang="hy-AM" sz="2000" dirty="0" smtClean="0"/>
              <a:t>Սակայն, ժամանակակից ֆոտոխցիկներն ունեն </a:t>
            </a:r>
            <a:r>
              <a:rPr lang="en-US" sz="2000" b="1" u="sng" dirty="0" smtClean="0">
                <a:solidFill>
                  <a:srgbClr val="FF0000"/>
                </a:solidFill>
              </a:rPr>
              <a:t>BULD</a:t>
            </a:r>
            <a:r>
              <a:rPr lang="en-US" sz="2000" dirty="0" smtClean="0"/>
              <a:t> </a:t>
            </a:r>
            <a:r>
              <a:rPr lang="hy-AM" sz="2000" dirty="0" smtClean="0"/>
              <a:t>կոչվող ֆունկցիա, որը թույլ է տալիս՝</a:t>
            </a:r>
          </a:p>
          <a:p>
            <a:pPr algn="ctr"/>
            <a:r>
              <a:rPr lang="hy-AM" sz="2000" dirty="0" smtClean="0"/>
              <a:t>լուսանկարիչը որոշի, թե որքան ժամանակ բաց պահի կափարիչը։</a:t>
            </a:r>
          </a:p>
          <a:p>
            <a:pPr algn="ctr"/>
            <a:endParaRPr lang="hy-AM" sz="2000" dirty="0"/>
          </a:p>
          <a:p>
            <a:pPr algn="ctr"/>
            <a:endParaRPr lang="hy-AM" sz="2000" dirty="0"/>
          </a:p>
        </p:txBody>
      </p:sp>
    </p:spTree>
    <p:extLst>
      <p:ext uri="{BB962C8B-B14F-4D97-AF65-F5344CB8AC3E}">
        <p14:creationId xmlns:p14="http://schemas.microsoft.com/office/powerpoint/2010/main" xmlns="" val="39632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2085" y="478035"/>
            <a:ext cx="77361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Պահաժամ 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(выдержка)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/>
              <a:t>Հիմնականում ստանդարտ պահաժամը դրվում է </a:t>
            </a:r>
            <a:r>
              <a:rPr lang="hy-AM" sz="2000" b="1" dirty="0">
                <a:solidFill>
                  <a:srgbClr val="FF0000"/>
                </a:solidFill>
              </a:rPr>
              <a:t>1/60 1/250, 1/400</a:t>
            </a:r>
            <a:r>
              <a:rPr lang="hy-AM" sz="2000" dirty="0"/>
              <a:t/>
            </a:r>
            <a:br>
              <a:rPr lang="hy-AM" sz="2000" dirty="0"/>
            </a:br>
            <a:r>
              <a:rPr lang="hy-AM" sz="2000" dirty="0"/>
              <a:t>սա նշանակում է՝ 1 վայրկյանը բաժանվում է </a:t>
            </a:r>
            <a:r>
              <a:rPr lang="hy-AM" sz="2000" b="1" dirty="0">
                <a:solidFill>
                  <a:srgbClr val="FF0000"/>
                </a:solidFill>
              </a:rPr>
              <a:t>60, 250</a:t>
            </a:r>
            <a:r>
              <a:rPr lang="hy-AM" sz="2000" dirty="0"/>
              <a:t> կամ </a:t>
            </a:r>
            <a:r>
              <a:rPr lang="hy-AM" sz="2000" b="1" dirty="0">
                <a:solidFill>
                  <a:srgbClr val="FF0000"/>
                </a:solidFill>
              </a:rPr>
              <a:t>400</a:t>
            </a:r>
            <a:r>
              <a:rPr lang="hy-AM" sz="2000" dirty="0"/>
              <a:t> միկրովայրկյանի</a:t>
            </a:r>
          </a:p>
          <a:p>
            <a:pPr algn="ctr"/>
            <a:r>
              <a:rPr lang="hy-AM" sz="2000" dirty="0"/>
              <a:t>Որքան շատ է 1 վայրկյանին մասնատող թիվը, այնքան արագ է թարթում կափարիչը։</a:t>
            </a:r>
            <a:endParaRPr lang="en-US" sz="2000" dirty="0"/>
          </a:p>
          <a:p>
            <a:pPr algn="ctr"/>
            <a:endParaRPr lang="hy-AM" sz="2000" dirty="0"/>
          </a:p>
          <a:p>
            <a:pPr algn="ctr"/>
            <a:r>
              <a:rPr lang="hy-AM" sz="2000" dirty="0"/>
              <a:t>1-30 վայրկյան կամ </a:t>
            </a:r>
            <a:r>
              <a:rPr lang="en-US" sz="2000" dirty="0"/>
              <a:t>BULD </a:t>
            </a:r>
            <a:r>
              <a:rPr lang="hy-AM" sz="2000" dirty="0"/>
              <a:t>ռեժիմով աշխատանքը կիրառվում է հիմնականում գիշերային</a:t>
            </a:r>
          </a:p>
          <a:p>
            <a:pPr algn="ctr"/>
            <a:r>
              <a:rPr lang="hy-AM" sz="2000" dirty="0"/>
              <a:t>պեյզաժներ նկարելու համար և այնպայման օգտագործվում է նաեւ շտատիվ</a:t>
            </a:r>
          </a:p>
          <a:p>
            <a:pPr algn="ctr"/>
            <a:endParaRPr lang="hy-AM" sz="2000" dirty="0"/>
          </a:p>
          <a:p>
            <a:pPr algn="ctr"/>
            <a:r>
              <a:rPr lang="hy-AM" sz="2000" dirty="0"/>
              <a:t>Իսկ շարժվող օբյեկտներ, օրինակ ֆուտբոլային հանդիպում նկարելու համար խորհուրդ </a:t>
            </a:r>
            <a:r>
              <a:rPr lang="hy-AM" sz="2000" dirty="0" smtClean="0"/>
              <a:t>է</a:t>
            </a:r>
          </a:p>
          <a:p>
            <a:pPr algn="ctr"/>
            <a:r>
              <a:rPr lang="hy-AM" sz="2000" dirty="0" smtClean="0"/>
              <a:t>տրվում </a:t>
            </a:r>
            <a:r>
              <a:rPr lang="hy-AM" sz="2000" dirty="0"/>
              <a:t>օգտագործել կարճ պարաժամ, դիցուք 1/400 – ից մինչև 1/1500 կամ ավելի</a:t>
            </a:r>
          </a:p>
        </p:txBody>
      </p:sp>
    </p:spTree>
    <p:extLst>
      <p:ext uri="{BB962C8B-B14F-4D97-AF65-F5344CB8AC3E}">
        <p14:creationId xmlns:p14="http://schemas.microsoft.com/office/powerpoint/2010/main" xmlns="" val="226755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72997" y="478035"/>
            <a:ext cx="5774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Դիաֆրագմա 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Դիաֆրագման, դա արդեն ավելի պատկերավոր ասած՝ աչքի բիբն է կամ աչքը,</a:t>
            </a:r>
          </a:p>
          <a:p>
            <a:pPr algn="ctr"/>
            <a:r>
              <a:rPr lang="hy-AM" sz="2000" dirty="0" smtClean="0"/>
              <a:t>որը ներկռուցված է օբյեկտիվի մեջ և կարգավորվում է </a:t>
            </a:r>
            <a:r>
              <a:rPr lang="hy-AM" sz="2000" b="1" dirty="0" smtClean="0">
                <a:solidFill>
                  <a:srgbClr val="FF0000"/>
                </a:solidFill>
              </a:rPr>
              <a:t>1,4</a:t>
            </a:r>
            <a:r>
              <a:rPr lang="hy-AM" sz="2000" dirty="0" smtClean="0"/>
              <a:t> բացվածքից մինչև </a:t>
            </a:r>
            <a:r>
              <a:rPr lang="hy-AM" sz="2000" b="1" dirty="0" smtClean="0">
                <a:solidFill>
                  <a:srgbClr val="FF0000"/>
                </a:solidFill>
              </a:rPr>
              <a:t>32</a:t>
            </a:r>
            <a:r>
              <a:rPr lang="hy-AM" sz="2000" b="1" dirty="0" smtClean="0"/>
              <a:t> </a:t>
            </a:r>
            <a:r>
              <a:rPr lang="hy-AM" sz="2000" dirty="0" smtClean="0"/>
              <a:t>բացվածք։</a:t>
            </a:r>
            <a:endParaRPr lang="ru-RU" sz="2000" dirty="0" smtClean="0"/>
          </a:p>
          <a:p>
            <a:pPr algn="ctr"/>
            <a:r>
              <a:rPr lang="hy-AM" sz="2000" dirty="0" smtClean="0"/>
              <a:t>Որքան փոքր է թիվը, այնքան լայն է բացված դիաֆրագման և հետեւաբար՝ այնքան ավելի շատ </a:t>
            </a:r>
          </a:p>
          <a:p>
            <a:pPr algn="ctr"/>
            <a:r>
              <a:rPr lang="hy-AM" sz="2000" dirty="0" smtClean="0"/>
              <a:t>լույս  է այն կլանում։ Եվ հակառակը՝ որքան մեծ է թիվը, այնքան նեղ է բացվածքը, և սահմանափակ</a:t>
            </a:r>
          </a:p>
          <a:p>
            <a:pPr algn="ctr"/>
            <a:r>
              <a:rPr lang="hy-AM" sz="2000" dirty="0" smtClean="0"/>
              <a:t>կլանվող լույսի քանակը։ տես՝ նկարը ներքևում</a:t>
            </a:r>
            <a:endParaRPr lang="hy-AM" sz="2000" dirty="0"/>
          </a:p>
        </p:txBody>
      </p:sp>
      <p:pic>
        <p:nvPicPr>
          <p:cNvPr id="2050" name="Picture 2" descr="Строение фотоаппарата, диафрагма, выдержка, экспозиция и треугольник экспози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67753" y="3499584"/>
            <a:ext cx="8268793" cy="2927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134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72997" y="478035"/>
            <a:ext cx="5774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Դիաֆրագմա 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Դիաֆրագման ունի նաեւ այլ գործառույթ․ որքան լայն է այն բացված այնքան խորն է նկարվող</a:t>
            </a:r>
          </a:p>
          <a:p>
            <a:pPr algn="ctr"/>
            <a:r>
              <a:rPr lang="hy-AM" sz="2000" dirty="0" smtClean="0"/>
              <a:t>օբյեկտի հետևի պլանի դաշտի սրությունը, </a:t>
            </a:r>
            <a:r>
              <a:rPr lang="ru-RU" sz="2000" b="1" u="sng" dirty="0" smtClean="0">
                <a:solidFill>
                  <a:srgbClr val="FF0000"/>
                </a:solidFill>
              </a:rPr>
              <a:t>(глубина резкости)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hy-AM" sz="2000" dirty="0" smtClean="0"/>
              <a:t>այնքան շաղված է այն,</a:t>
            </a:r>
          </a:p>
          <a:p>
            <a:pPr algn="ctr"/>
            <a:r>
              <a:rPr lang="hy-AM" sz="2000" dirty="0" smtClean="0"/>
              <a:t> և հակառակը՝ որքան նեղ է բիբը, այնքան քիչ է խորությունն ու հետևի պլանն այնքան</a:t>
            </a:r>
          </a:p>
          <a:p>
            <a:pPr algn="ctr"/>
            <a:r>
              <a:rPr lang="hy-AM" sz="2000" dirty="0" smtClean="0"/>
              <a:t>պարզ է երևում։ տես՝ նկարը</a:t>
            </a:r>
            <a:endParaRPr lang="hy-AM" sz="2000" dirty="0"/>
          </a:p>
        </p:txBody>
      </p:sp>
      <p:pic>
        <p:nvPicPr>
          <p:cNvPr id="6146" name="Picture 2" descr="Что такое диафрагма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773" b="50700"/>
          <a:stretch/>
        </p:blipFill>
        <p:spPr bwMode="auto">
          <a:xfrm>
            <a:off x="609797" y="3291840"/>
            <a:ext cx="10900736" cy="288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04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72997" y="478035"/>
            <a:ext cx="5774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y-AM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Դիաֆրագմա 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149" y="1401365"/>
            <a:ext cx="1173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sz="2000" dirty="0" smtClean="0"/>
              <a:t>տես՝ նկարը ավելի պատկերավոր</a:t>
            </a:r>
            <a:endParaRPr lang="hy-AM" sz="2000" dirty="0"/>
          </a:p>
        </p:txBody>
      </p:sp>
      <p:pic>
        <p:nvPicPr>
          <p:cNvPr id="1026" name="Picture 2" descr="https://zimfor.ru/wp-content/uploads/2012/03/diafragma_portr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4829" y="3985856"/>
            <a:ext cx="5230208" cy="246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vtochku.com.ua/image/catalog/blog/diafrahma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2445" y="1929396"/>
            <a:ext cx="5262592" cy="205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188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91739" y="478035"/>
            <a:ext cx="1136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ISO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88" y="1515399"/>
            <a:ext cx="1173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ISO (International Organization for </a:t>
            </a:r>
            <a:r>
              <a:rPr lang="en-US" sz="2000" dirty="0" err="1" smtClean="0"/>
              <a:t>Standartization</a:t>
            </a:r>
            <a:r>
              <a:rPr lang="en-US" sz="2000" dirty="0" smtClean="0"/>
              <a:t> –</a:t>
            </a:r>
            <a:r>
              <a:rPr lang="hy-AM" sz="2000" dirty="0" smtClean="0"/>
              <a:t> Ստանդարտացման միջազգային կազմակերպություն</a:t>
            </a:r>
            <a:r>
              <a:rPr lang="en-US" sz="2000" dirty="0" smtClean="0"/>
              <a:t>) </a:t>
            </a:r>
            <a:r>
              <a:rPr lang="hy-AM" sz="2000" dirty="0" smtClean="0"/>
              <a:t>իրենից ենթադրում է </a:t>
            </a:r>
            <a:r>
              <a:rPr lang="hy-AM" sz="2000" dirty="0"/>
              <a:t>միջազգային ստանդարտների համալիր, որը ստեղծված է ապահովելու որակ, անվտանգություն, և էֆեկտիվություն բազմաթիվ տարածքներում։ </a:t>
            </a:r>
            <a:r>
              <a:rPr lang="en-US" sz="2000" dirty="0"/>
              <a:t>ISO-</a:t>
            </a:r>
            <a:r>
              <a:rPr lang="hy-AM" sz="2000" dirty="0"/>
              <a:t>ն աշխատում է միացնելով միջազգային էքսպերտների խմբերը՝ ստեղծելու ստանդարտներ, որոնք աջակցում են իննովացիային, ապահովում են առաջադեմ տեխնոլոգիաների մշակումը, և </a:t>
            </a:r>
            <a:r>
              <a:rPr lang="hy-AM" sz="2000" dirty="0" smtClean="0"/>
              <a:t>այլն։ </a:t>
            </a:r>
            <a:r>
              <a:rPr lang="hy-AM" sz="2000" dirty="0"/>
              <a:t>Այս ստանդարտները կարևոր են ապահովելու որակյալ և անվտանգ ապրանքների և ծառայությունների համար։</a:t>
            </a:r>
          </a:p>
        </p:txBody>
      </p:sp>
    </p:spTree>
    <p:extLst>
      <p:ext uri="{BB962C8B-B14F-4D97-AF65-F5344CB8AC3E}">
        <p14:creationId xmlns:p14="http://schemas.microsoft.com/office/powerpoint/2010/main" xmlns="" val="26385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4734</TotalTime>
  <Words>566</Words>
  <Application>Microsoft Office PowerPoint</Application>
  <PresentationFormat>Произвольный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Капля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Razmik</cp:lastModifiedBy>
  <cp:revision>78</cp:revision>
  <dcterms:created xsi:type="dcterms:W3CDTF">2024-05-05T14:41:44Z</dcterms:created>
  <dcterms:modified xsi:type="dcterms:W3CDTF">2024-06-05T10:41:27Z</dcterms:modified>
</cp:coreProperties>
</file>